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257" r:id="rId3"/>
    <p:sldId id="306" r:id="rId4"/>
    <p:sldId id="283" r:id="rId5"/>
    <p:sldId id="314" r:id="rId6"/>
    <p:sldId id="315" r:id="rId7"/>
    <p:sldId id="342" r:id="rId8"/>
    <p:sldId id="343" r:id="rId9"/>
    <p:sldId id="325" r:id="rId10"/>
    <p:sldId id="346" r:id="rId11"/>
    <p:sldId id="318" r:id="rId12"/>
    <p:sldId id="319" r:id="rId13"/>
    <p:sldId id="344" r:id="rId14"/>
    <p:sldId id="345" r:id="rId15"/>
    <p:sldId id="287" r:id="rId1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5B8AAAF-CCEA-45E7-BB8A-E9CC08EC3CD0}">
          <p14:sldIdLst>
            <p14:sldId id="257"/>
            <p14:sldId id="306"/>
            <p14:sldId id="283"/>
            <p14:sldId id="314"/>
            <p14:sldId id="315"/>
            <p14:sldId id="342"/>
          </p14:sldIdLst>
        </p14:section>
        <p14:section name="Untitled Section" id="{CCE2AC7D-B7C2-45CF-973F-EC57744BF64C}">
          <p14:sldIdLst>
            <p14:sldId id="343"/>
            <p14:sldId id="325"/>
            <p14:sldId id="346"/>
            <p14:sldId id="318"/>
            <p14:sldId id="319"/>
            <p14:sldId id="344"/>
            <p14:sldId id="345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7F"/>
    <a:srgbClr val="015CAB"/>
    <a:srgbClr val="1A171B"/>
    <a:srgbClr val="00539F"/>
    <a:srgbClr val="FF9933"/>
    <a:srgbClr val="FFFF00"/>
    <a:srgbClr val="92A2CC"/>
    <a:srgbClr val="145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2" autoAdjust="0"/>
    <p:restoredTop sz="95717" autoAdjust="0"/>
  </p:normalViewPr>
  <p:slideViewPr>
    <p:cSldViewPr>
      <p:cViewPr>
        <p:scale>
          <a:sx n="73" d="100"/>
          <a:sy n="73" d="100"/>
        </p:scale>
        <p:origin x="-2010" y="-744"/>
      </p:cViewPr>
      <p:guideLst>
        <p:guide orient="horz" pos="2341"/>
        <p:guide orient="horz" pos="3566"/>
        <p:guide orient="horz" pos="4020"/>
        <p:guide orient="horz" pos="2886"/>
        <p:guide orient="horz" pos="1548"/>
        <p:guide orient="horz" pos="2636"/>
        <p:guide orient="horz" pos="663"/>
        <p:guide orient="horz" pos="278"/>
        <p:guide pos="2880"/>
        <p:guide pos="158"/>
        <p:guide pos="5602"/>
        <p:guide pos="771"/>
        <p:guide pos="4989"/>
        <p:guide pos="3810"/>
        <p:guide pos="4694"/>
        <p:guide pos="40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50" y="1374"/>
      </p:cViewPr>
      <p:guideLst>
        <p:guide orient="horz" pos="3126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defTabSz="882650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algn="r" defTabSz="882650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defTabSz="882650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algn="r" defTabSz="882650">
              <a:defRPr sz="1200">
                <a:latin typeface="Times New Roman" pitchFamily="18" charset="0"/>
              </a:defRPr>
            </a:lvl1pPr>
          </a:lstStyle>
          <a:p>
            <a:fld id="{B38A19E2-D494-4D50-BA17-8C463198481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446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defTabSz="882650"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algn="r" defTabSz="882650">
              <a:defRPr sz="1200"/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defTabSz="882650">
              <a:defRPr sz="12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algn="r" defTabSz="882650">
              <a:defRPr sz="1200"/>
            </a:lvl1pPr>
          </a:lstStyle>
          <a:p>
            <a:fld id="{F7E026A1-3C72-4630-9B8D-BBE2BAB360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95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1ABA8B-10E8-4BAB-B84A-2DFA117860C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Lending up from EUR 45bn in 2005</a:t>
            </a:r>
            <a:endParaRPr lang="en-US" smtClean="0"/>
          </a:p>
          <a:p>
            <a:pPr eaLnBrk="1" hangingPunct="1"/>
            <a:r>
              <a:rPr lang="en-GB" smtClean="0"/>
              <a:t>AAA Finance Institution:</a:t>
            </a:r>
          </a:p>
          <a:p>
            <a:pPr lvl="1" eaLnBrk="1" hangingPunct="1"/>
            <a:r>
              <a:rPr lang="en-GB" smtClean="0"/>
              <a:t>Strong capital base (own funds EUR 26bn)</a:t>
            </a:r>
          </a:p>
          <a:p>
            <a:pPr lvl="1" eaLnBrk="1" hangingPunct="1"/>
            <a:r>
              <a:rPr lang="en-GB" smtClean="0"/>
              <a:t>Conservative Risk Management</a:t>
            </a:r>
          </a:p>
          <a:p>
            <a:pPr lvl="1" eaLnBrk="1" hangingPunct="1"/>
            <a:r>
              <a:rPr lang="en-GB" smtClean="0"/>
              <a:t>Prudent gearing ratio</a:t>
            </a:r>
          </a:p>
          <a:p>
            <a:pPr lvl="1" eaLnBrk="1" hangingPunct="1"/>
            <a:r>
              <a:rPr lang="en-GB" smtClean="0"/>
              <a:t>High quality loan portfolio</a:t>
            </a:r>
          </a:p>
          <a:p>
            <a:pPr lvl="1" eaLnBrk="1" hangingPunct="1"/>
            <a:r>
              <a:rPr lang="en-GB" smtClean="0"/>
              <a:t>Comprehensive guarantee arrangements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>
              <a:latin typeface="Futura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Cov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DE2CF6-6822-4F12-B3DE-691356CE5CC3}" type="datetime1">
              <a:rPr lang="en-GB" smtClean="0"/>
              <a:t>17/06/2014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B9ED8E-CDCA-4122-A04F-4A00D4B66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2826060"/>
            <a:ext cx="6696075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907D1D-9220-4063-A10F-9333E90E1C9A}" type="datetime1">
              <a:rPr lang="en-GB" smtClean="0"/>
              <a:t>17/06/2014</a:t>
            </a:fld>
            <a:endParaRPr lang="en-US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CE62C7-2F98-4EC2-8CE9-156864FB2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0C5E2F-F9AD-401A-80BF-0977A751C323}" type="datetime1">
              <a:rPr lang="en-GB" smtClean="0"/>
              <a:t>17/06/2014</a:t>
            </a:fld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E7316A-37F8-4256-978D-8561DC3C7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06196C-1A0F-47EA-A3B2-C830F45FD929}" type="datetime1">
              <a:rPr lang="en-GB" smtClean="0"/>
              <a:t>17/06/2014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69E7B-0C0F-4E8B-9D2A-20794D1CB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28C99B-41F6-4950-8CE9-271970C165CC}" type="datetime1">
              <a:rPr lang="en-GB" smtClean="0"/>
              <a:t>17/06/2014</a:t>
            </a:fld>
            <a:endParaRPr lang="en-US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D019E4-7C71-4300-A3F0-45E802FDC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 b="0" i="0" baseline="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65BF22-3D65-449D-B5D1-E763CABE08E5}" type="datetime1">
              <a:rPr lang="en-GB" smtClean="0"/>
              <a:t>17/06/2014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1776BA-5F8F-4E14-AE80-FD9890642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F81D07-1382-4E55-B23C-972B7EEA88D7}" type="datetime1">
              <a:rPr lang="en-GB" smtClean="0"/>
              <a:t>17/06/2014</a:t>
            </a:fld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3E8468-CD05-4A6D-840F-584CE6935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2826060"/>
            <a:ext cx="6696075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6CB8D4-43A1-4D28-9823-23C7E7E9ADFC}" type="datetime1">
              <a:rPr lang="en-GB" smtClean="0"/>
              <a:t>17/06/2014</a:t>
            </a:fld>
            <a:endParaRPr lang="en-US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CE62C7-2F98-4EC2-8CE9-156864FB2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5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24625"/>
            <a:ext cx="990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4DB012E-CE5D-46EC-A6EF-74337E944DBC}" type="datetime1">
              <a:rPr lang="en-GB" smtClean="0"/>
              <a:t>17/06/2014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B33D30-2271-4A15-9AC9-30C86CD76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524625"/>
            <a:ext cx="63373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0" y="1530350"/>
            <a:ext cx="73802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79500" y="3105150"/>
            <a:ext cx="738028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Who</a:t>
            </a:r>
          </a:p>
          <a:p>
            <a:pPr lvl="0"/>
            <a:r>
              <a:rPr lang="en-US" smtClean="0"/>
              <a:t>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15CA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15CAB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15CAB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15CAB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800">
          <a:solidFill>
            <a:srgbClr val="00539F"/>
          </a:solidFill>
          <a:latin typeface="+mn-lt"/>
          <a:ea typeface="+mn-ea"/>
          <a:cs typeface="+mn-cs"/>
        </a:defRPr>
      </a:lvl1pPr>
      <a:lvl2pPr marL="457200" algn="ctr" rtl="0" eaLnBrk="0" fontAlgn="base" hangingPunct="0">
        <a:spcBef>
          <a:spcPct val="20000"/>
        </a:spcBef>
        <a:spcAft>
          <a:spcPct val="0"/>
        </a:spcAft>
        <a:defRPr sz="2200">
          <a:solidFill>
            <a:srgbClr val="00539F"/>
          </a:solidFill>
          <a:latin typeface="+mn-lt"/>
          <a:cs typeface="+mn-cs"/>
        </a:defRPr>
      </a:lvl2pPr>
      <a:lvl3pPr marL="9144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539F"/>
          </a:solidFill>
          <a:latin typeface="+mn-lt"/>
          <a:cs typeface="+mn-cs"/>
        </a:defRPr>
      </a:lvl3pPr>
      <a:lvl4pPr marL="1371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539F"/>
          </a:solidFill>
          <a:latin typeface="+mn-lt"/>
          <a:cs typeface="+mn-cs"/>
        </a:defRPr>
      </a:lvl4pPr>
      <a:lvl5pPr marL="18288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539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51929"/>
            <a:ext cx="648176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64235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24625"/>
            <a:ext cx="990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6B6508F9-68A8-41CC-BE1D-A6090D9F27A5}" type="datetime1">
              <a:rPr lang="en-GB" smtClean="0"/>
              <a:t>17/06/2014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A0D14A-241B-4136-9133-431034B05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524625"/>
            <a:ext cx="63373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704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CECE4A.9175047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ib.org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611560" y="2132856"/>
            <a:ext cx="7971419" cy="2592288"/>
          </a:xfrm>
        </p:spPr>
        <p:txBody>
          <a:bodyPr/>
          <a:lstStyle/>
          <a:p>
            <a:r>
              <a:rPr lang="en-US" sz="2400" b="1" dirty="0" smtClean="0"/>
              <a:t>EBC Annual Congress 2014</a:t>
            </a:r>
          </a:p>
          <a:p>
            <a:r>
              <a:rPr lang="en-US" sz="2400" dirty="0" smtClean="0"/>
              <a:t> </a:t>
            </a:r>
          </a:p>
          <a:p>
            <a:r>
              <a:rPr lang="fr-BE" sz="2000" dirty="0" smtClean="0"/>
              <a:t>EIB group support for </a:t>
            </a:r>
            <a:r>
              <a:rPr lang="fr-BE" sz="2000" dirty="0" err="1" smtClean="0"/>
              <a:t>SMEs</a:t>
            </a:r>
            <a:endParaRPr lang="fr-BE" sz="2000" dirty="0" smtClean="0"/>
          </a:p>
          <a:p>
            <a:endParaRPr lang="fr-BE" sz="1800" i="1" dirty="0" smtClean="0"/>
          </a:p>
          <a:p>
            <a:endParaRPr lang="fr-BE" b="1" dirty="0"/>
          </a:p>
        </p:txBody>
      </p:sp>
      <p:sp>
        <p:nvSpPr>
          <p:cNvPr id="3" name="Rectangle 2"/>
          <p:cNvSpPr/>
          <p:nvPr/>
        </p:nvSpPr>
        <p:spPr>
          <a:xfrm>
            <a:off x="521841" y="495800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 smtClean="0">
                <a:solidFill>
                  <a:srgbClr val="00539F"/>
                </a:solidFill>
                <a:latin typeface="+mn-lt"/>
                <a:cs typeface="+mn-cs"/>
              </a:rPr>
              <a:t>T. </a:t>
            </a:r>
            <a:r>
              <a:rPr lang="en-US" sz="1800" i="1" dirty="0" err="1" smtClean="0">
                <a:solidFill>
                  <a:srgbClr val="00539F"/>
                </a:solidFill>
                <a:latin typeface="+mn-lt"/>
                <a:cs typeface="+mn-cs"/>
              </a:rPr>
              <a:t>Kuhfuss</a:t>
            </a:r>
            <a:endParaRPr lang="en-US" sz="1800" i="1" dirty="0" smtClean="0">
              <a:solidFill>
                <a:srgbClr val="00539F"/>
              </a:solidFill>
              <a:latin typeface="+mn-lt"/>
              <a:cs typeface="+mn-cs"/>
            </a:endParaRPr>
          </a:p>
          <a:p>
            <a:pPr algn="ctr"/>
            <a:r>
              <a:rPr lang="en-US" sz="1800" i="1" dirty="0">
                <a:solidFill>
                  <a:srgbClr val="00539F"/>
                </a:solidFill>
                <a:latin typeface="+mn-lt"/>
                <a:cs typeface="+mn-cs"/>
              </a:rPr>
              <a:t>P</a:t>
            </a:r>
            <a:r>
              <a:rPr lang="en-US" sz="1800" i="1" dirty="0" smtClean="0">
                <a:solidFill>
                  <a:srgbClr val="00539F"/>
                </a:solidFill>
                <a:latin typeface="+mn-lt"/>
                <a:cs typeface="+mn-cs"/>
              </a:rPr>
              <a:t>alermo, 20 June 2014 </a:t>
            </a:r>
            <a:endParaRPr lang="fr-FR" sz="1800" i="1" dirty="0">
              <a:solidFill>
                <a:srgbClr val="00539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4"/>
          <p:cNvSpPr txBox="1">
            <a:spLocks noGrp="1"/>
          </p:cNvSpPr>
          <p:nvPr/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9E103CC-44D4-4F81-B15F-83D3EE349103}" type="slidenum">
              <a:rPr lang="en-US" sz="1000">
                <a:solidFill>
                  <a:schemeClr val="bg1"/>
                </a:solidFill>
              </a:rPr>
              <a:pPr algn="r"/>
              <a:t>10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9532" y="1124745"/>
            <a:ext cx="8496300" cy="4536504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en-GB" sz="1800" u="sng" dirty="0" smtClean="0"/>
              <a:t>SMEs are an EIB lending priority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en-GB" sz="1600" dirty="0" smtClean="0"/>
          </a:p>
          <a:p>
            <a:pPr marL="0" indent="0" algn="just" eaLnBrk="1" hangingPunct="1">
              <a:spcBef>
                <a:spcPts val="400"/>
              </a:spcBef>
              <a:buFontTx/>
              <a:buNone/>
            </a:pPr>
            <a:r>
              <a:rPr lang="en-GB" sz="1600" dirty="0" smtClean="0"/>
              <a:t>The new Loan for SMEs has permitted the Bank to increase its lending volumes to SMEs and to increase transparency in the utilisation of EIB funds: </a:t>
            </a:r>
          </a:p>
          <a:p>
            <a:pPr marL="0" indent="0" algn="just" eaLnBrk="1" hangingPunct="1">
              <a:spcBef>
                <a:spcPts val="400"/>
              </a:spcBef>
              <a:buClrTx/>
              <a:buFontTx/>
              <a:buChar char="-"/>
            </a:pPr>
            <a:r>
              <a:rPr lang="en-GB" sz="1600" dirty="0" smtClean="0"/>
              <a:t> simplification of the definition of SME (up to 250 employees) and of sectors financed </a:t>
            </a:r>
          </a:p>
          <a:p>
            <a:pPr marL="0" indent="0" algn="just" eaLnBrk="1" hangingPunct="1">
              <a:spcBef>
                <a:spcPts val="0"/>
              </a:spcBef>
              <a:buClrTx/>
              <a:buNone/>
            </a:pPr>
            <a:r>
              <a:rPr lang="en-GB" sz="1600" dirty="0"/>
              <a:t> </a:t>
            </a:r>
            <a:r>
              <a:rPr lang="en-GB" sz="1600" dirty="0" smtClean="0"/>
              <a:t> (all economic sectors financed with limited exceptions such as arms, gambling, tobacco,</a:t>
            </a:r>
          </a:p>
          <a:p>
            <a:pPr marL="0" indent="0" algn="just" eaLnBrk="1" hangingPunct="1">
              <a:spcBef>
                <a:spcPts val="0"/>
              </a:spcBef>
              <a:buClrTx/>
              <a:buNone/>
            </a:pPr>
            <a:r>
              <a:rPr lang="en-GB" sz="1600" dirty="0"/>
              <a:t> </a:t>
            </a:r>
            <a:r>
              <a:rPr lang="en-GB" sz="1600" dirty="0" smtClean="0"/>
              <a:t>  real estate </a:t>
            </a:r>
            <a:r>
              <a:rPr lang="en-GB" sz="1600" dirty="0" err="1" smtClean="0"/>
              <a:t>etc</a:t>
            </a:r>
            <a:r>
              <a:rPr lang="en-GB" sz="1600" dirty="0" smtClean="0"/>
              <a:t>);</a:t>
            </a:r>
          </a:p>
          <a:p>
            <a:pPr marL="0" indent="0" algn="just" eaLnBrk="1" hangingPunct="1">
              <a:spcBef>
                <a:spcPct val="0"/>
              </a:spcBef>
              <a:buClrTx/>
              <a:buFontTx/>
              <a:buChar char="-"/>
            </a:pPr>
            <a:r>
              <a:rPr lang="en-GB" sz="1600" dirty="0" smtClean="0"/>
              <a:t> up to 100% financing of investments, </a:t>
            </a:r>
            <a:r>
              <a:rPr lang="en-GB" sz="1600" dirty="0" err="1" smtClean="0"/>
              <a:t>incl</a:t>
            </a:r>
            <a:r>
              <a:rPr lang="en-GB" sz="1600" dirty="0" smtClean="0"/>
              <a:t> R&amp;D;</a:t>
            </a:r>
          </a:p>
          <a:p>
            <a:pPr marL="0" indent="0" algn="just" eaLnBrk="1" hangingPunct="1">
              <a:spcBef>
                <a:spcPct val="0"/>
              </a:spcBef>
              <a:buClrTx/>
              <a:buFontTx/>
              <a:buChar char="-"/>
            </a:pPr>
            <a:r>
              <a:rPr lang="fr-CH" sz="1600" dirty="0" smtClean="0"/>
              <a:t> leasing </a:t>
            </a:r>
            <a:r>
              <a:rPr lang="fr-CH" sz="1600" dirty="0" err="1" smtClean="0"/>
              <a:t>also</a:t>
            </a:r>
            <a:r>
              <a:rPr lang="fr-CH" sz="1600" dirty="0" smtClean="0"/>
              <a:t> </a:t>
            </a:r>
            <a:r>
              <a:rPr lang="fr-CH" sz="1600" dirty="0" err="1" smtClean="0"/>
              <a:t>eligibile</a:t>
            </a:r>
            <a:r>
              <a:rPr lang="fr-CH" sz="1600" dirty="0" smtClean="0"/>
              <a:t>;</a:t>
            </a:r>
            <a:endParaRPr lang="en-GB" sz="1600" dirty="0" smtClean="0"/>
          </a:p>
          <a:p>
            <a:pPr marL="0" indent="0" algn="just" eaLnBrk="1" hangingPunct="1">
              <a:spcBef>
                <a:spcPct val="0"/>
              </a:spcBef>
              <a:buClrTx/>
              <a:buFontTx/>
              <a:buChar char="-"/>
            </a:pPr>
            <a:r>
              <a:rPr lang="en-GB" sz="1600" dirty="0" smtClean="0"/>
              <a:t> financing of permanent working capital;</a:t>
            </a:r>
          </a:p>
          <a:p>
            <a:pPr marL="0" indent="0" algn="just" eaLnBrk="1" hangingPunct="1">
              <a:spcBef>
                <a:spcPct val="0"/>
              </a:spcBef>
              <a:buClrTx/>
              <a:buFontTx/>
              <a:buChar char="-"/>
            </a:pPr>
            <a:r>
              <a:rPr lang="en-GB" sz="1600" dirty="0" smtClean="0"/>
              <a:t> simplification of allocation procedures;</a:t>
            </a:r>
          </a:p>
          <a:p>
            <a:pPr marL="0" indent="0" algn="just" eaLnBrk="1" hangingPunct="1">
              <a:spcBef>
                <a:spcPct val="0"/>
              </a:spcBef>
              <a:buClrTx/>
              <a:buFontTx/>
              <a:buChar char="-"/>
            </a:pPr>
            <a:r>
              <a:rPr lang="en-GB" sz="1600" dirty="0" smtClean="0"/>
              <a:t> transparency in the utilisation of EIB funds and requirement to transfer a significant quota</a:t>
            </a:r>
          </a:p>
          <a:p>
            <a:pPr marL="0" indent="0" algn="just" eaLnBrk="1" hangingPunct="1">
              <a:spcBef>
                <a:spcPct val="0"/>
              </a:spcBef>
              <a:buClrTx/>
              <a:buNone/>
            </a:pPr>
            <a:r>
              <a:rPr lang="en-GB" sz="1600" dirty="0"/>
              <a:t> </a:t>
            </a:r>
            <a:r>
              <a:rPr lang="en-GB" sz="1600" dirty="0" smtClean="0"/>
              <a:t> of the financial   valued added to the SME;</a:t>
            </a:r>
          </a:p>
          <a:p>
            <a:pPr marL="0" indent="0" algn="just" eaLnBrk="1" hangingPunct="1">
              <a:spcBef>
                <a:spcPct val="0"/>
              </a:spcBef>
              <a:buClrTx/>
              <a:buNone/>
            </a:pPr>
            <a:r>
              <a:rPr lang="en-GB" sz="1600" dirty="0" smtClean="0"/>
              <a:t>- </a:t>
            </a:r>
            <a:r>
              <a:rPr lang="fr-CH" sz="1600" dirty="0" err="1"/>
              <a:t>a</a:t>
            </a:r>
            <a:r>
              <a:rPr lang="fr-CH" sz="1600" dirty="0" err="1" smtClean="0"/>
              <a:t>dditionality</a:t>
            </a:r>
            <a:r>
              <a:rPr lang="fr-CH" sz="1600" dirty="0" smtClean="0"/>
              <a:t> </a:t>
            </a:r>
            <a:r>
              <a:rPr lang="fr-CH" sz="1600" dirty="0" err="1" smtClean="0"/>
              <a:t>requirement</a:t>
            </a:r>
            <a:endParaRPr lang="en-GB" sz="1600" dirty="0" smtClean="0"/>
          </a:p>
          <a:p>
            <a:pPr marL="0" indent="0" algn="just" eaLnBrk="1" hangingPunct="1">
              <a:spcBef>
                <a:spcPct val="0"/>
              </a:spcBef>
              <a:buClrTx/>
              <a:buFontTx/>
              <a:buChar char="-"/>
            </a:pPr>
            <a:r>
              <a:rPr lang="en-GB" sz="1600" dirty="0" smtClean="0"/>
              <a:t> extension of the same rules to Midcaps from 2011.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it-IT" sz="1400" dirty="0" smtClean="0"/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title"/>
          </p:nvPr>
        </p:nvSpPr>
        <p:spPr>
          <a:xfrm>
            <a:off x="3707904" y="368660"/>
            <a:ext cx="4715992" cy="756084"/>
          </a:xfrm>
        </p:spPr>
        <p:txBody>
          <a:bodyPr/>
          <a:lstStyle/>
          <a:p>
            <a:pPr algn="ctr" eaLnBrk="1" hangingPunct="1"/>
            <a:r>
              <a:rPr lang="en-GB" b="1" dirty="0" smtClean="0"/>
              <a:t>SME and MIDCAPS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F0B56A-BFB3-40F5-940C-9BFA3674F8C3}" type="datetime1">
              <a:rPr lang="en-GB" smtClean="0"/>
              <a:t>17/06/2014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5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4"/>
          <p:cNvSpPr txBox="1">
            <a:spLocks noGrp="1"/>
          </p:cNvSpPr>
          <p:nvPr/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B2DC8A8-1A63-4064-BE59-2E0632C89333}" type="slidenum">
              <a:rPr lang="en-US" sz="1000">
                <a:solidFill>
                  <a:schemeClr val="bg1"/>
                </a:solidFill>
              </a:rPr>
              <a:pPr algn="r"/>
              <a:t>11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1312863" y="260649"/>
            <a:ext cx="6481762" cy="54006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SME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b="1" dirty="0" smtClean="0"/>
              <a:t> midcap loans</a:t>
            </a:r>
            <a:endParaRPr lang="en-GB" b="1" dirty="0" smtClean="0"/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908720"/>
            <a:ext cx="7632700" cy="540000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</a:t>
            </a:r>
            <a:endParaRPr lang="en-GB" dirty="0" smtClean="0"/>
          </a:p>
        </p:txBody>
      </p:sp>
      <p:sp>
        <p:nvSpPr>
          <p:cNvPr id="46087" name="Rectangle 4"/>
          <p:cNvSpPr>
            <a:spLocks noChangeArrowheads="1"/>
          </p:cNvSpPr>
          <p:nvPr/>
        </p:nvSpPr>
        <p:spPr bwMode="auto">
          <a:xfrm>
            <a:off x="1116013" y="1196752"/>
            <a:ext cx="7056437" cy="605061"/>
          </a:xfrm>
          <a:prstGeom prst="rect">
            <a:avLst/>
          </a:prstGeom>
          <a:noFill/>
          <a:ln w="19050">
            <a:solidFill>
              <a:srgbClr val="015CA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1600" b="1">
              <a:solidFill>
                <a:srgbClr val="4D4D4D"/>
              </a:solidFill>
            </a:endParaRPr>
          </a:p>
        </p:txBody>
      </p:sp>
      <p:sp>
        <p:nvSpPr>
          <p:cNvPr id="46088" name="Line 6"/>
          <p:cNvSpPr>
            <a:spLocks noChangeShapeType="1"/>
          </p:cNvSpPr>
          <p:nvPr/>
        </p:nvSpPr>
        <p:spPr bwMode="auto">
          <a:xfrm>
            <a:off x="4572000" y="1844675"/>
            <a:ext cx="0" cy="431800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9" name="Rectangle 7"/>
          <p:cNvSpPr>
            <a:spLocks noChangeArrowheads="1"/>
          </p:cNvSpPr>
          <p:nvPr/>
        </p:nvSpPr>
        <p:spPr bwMode="auto">
          <a:xfrm>
            <a:off x="3492500" y="2276475"/>
            <a:ext cx="2232025" cy="558800"/>
          </a:xfrm>
          <a:prstGeom prst="rect">
            <a:avLst/>
          </a:prstGeom>
          <a:solidFill>
            <a:srgbClr val="99CC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1600" b="1" dirty="0" smtClean="0">
                <a:solidFill>
                  <a:srgbClr val="4D4D4D"/>
                </a:solidFill>
              </a:rPr>
              <a:t>Partner </a:t>
            </a:r>
            <a:r>
              <a:rPr lang="fr-CH" sz="1600" b="1" dirty="0" err="1" smtClean="0">
                <a:solidFill>
                  <a:srgbClr val="4D4D4D"/>
                </a:solidFill>
              </a:rPr>
              <a:t>bank</a:t>
            </a:r>
            <a:endParaRPr lang="en-US" sz="1600" b="1" dirty="0">
              <a:solidFill>
                <a:srgbClr val="4D4D4D"/>
              </a:solidFill>
            </a:endParaRPr>
          </a:p>
        </p:txBody>
      </p:sp>
      <p:sp>
        <p:nvSpPr>
          <p:cNvPr id="46090" name="Line 8"/>
          <p:cNvSpPr>
            <a:spLocks noChangeShapeType="1"/>
          </p:cNvSpPr>
          <p:nvPr/>
        </p:nvSpPr>
        <p:spPr bwMode="auto">
          <a:xfrm flipH="1">
            <a:off x="2627313" y="2852738"/>
            <a:ext cx="1944687" cy="360362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1" name="Line 9"/>
          <p:cNvSpPr>
            <a:spLocks noChangeShapeType="1"/>
          </p:cNvSpPr>
          <p:nvPr/>
        </p:nvSpPr>
        <p:spPr bwMode="auto">
          <a:xfrm flipH="1">
            <a:off x="3635375" y="2852738"/>
            <a:ext cx="936625" cy="360362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2" name="Line 10"/>
          <p:cNvSpPr>
            <a:spLocks noChangeShapeType="1"/>
          </p:cNvSpPr>
          <p:nvPr/>
        </p:nvSpPr>
        <p:spPr bwMode="auto">
          <a:xfrm>
            <a:off x="4572000" y="2852738"/>
            <a:ext cx="0" cy="360362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3" name="Line 11"/>
          <p:cNvSpPr>
            <a:spLocks noChangeShapeType="1"/>
          </p:cNvSpPr>
          <p:nvPr/>
        </p:nvSpPr>
        <p:spPr bwMode="auto">
          <a:xfrm>
            <a:off x="4572000" y="2852738"/>
            <a:ext cx="936625" cy="360362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4" name="Line 12"/>
          <p:cNvSpPr>
            <a:spLocks noChangeShapeType="1"/>
          </p:cNvSpPr>
          <p:nvPr/>
        </p:nvSpPr>
        <p:spPr bwMode="auto">
          <a:xfrm>
            <a:off x="4572000" y="2852738"/>
            <a:ext cx="1944688" cy="360362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5" name="Text Box 13"/>
          <p:cNvSpPr txBox="1">
            <a:spLocks noChangeArrowheads="1"/>
          </p:cNvSpPr>
          <p:nvPr/>
        </p:nvSpPr>
        <p:spPr bwMode="auto">
          <a:xfrm>
            <a:off x="6300788" y="2852738"/>
            <a:ext cx="7425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600" dirty="0" err="1" smtClean="0">
                <a:solidFill>
                  <a:srgbClr val="4D4D4D"/>
                </a:solidFill>
              </a:rPr>
              <a:t>Loans</a:t>
            </a:r>
            <a:endParaRPr lang="fr-CH" sz="1600" dirty="0">
              <a:solidFill>
                <a:srgbClr val="4D4D4D"/>
              </a:solidFill>
            </a:endParaRPr>
          </a:p>
        </p:txBody>
      </p:sp>
      <p:sp>
        <p:nvSpPr>
          <p:cNvPr id="46096" name="Rectangle 14"/>
          <p:cNvSpPr>
            <a:spLocks noChangeArrowheads="1"/>
          </p:cNvSpPr>
          <p:nvPr/>
        </p:nvSpPr>
        <p:spPr bwMode="auto">
          <a:xfrm>
            <a:off x="2124075" y="3284538"/>
            <a:ext cx="877888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1200" dirty="0" err="1" smtClean="0">
                <a:solidFill>
                  <a:srgbClr val="4D4D4D"/>
                </a:solidFill>
              </a:rPr>
              <a:t>Beneficiary</a:t>
            </a:r>
            <a:endParaRPr lang="fr-CH" sz="1200" dirty="0">
              <a:solidFill>
                <a:srgbClr val="4D4D4D"/>
              </a:solidFill>
            </a:endParaRPr>
          </a:p>
        </p:txBody>
      </p:sp>
      <p:sp>
        <p:nvSpPr>
          <p:cNvPr id="46097" name="Rectangle 15"/>
          <p:cNvSpPr>
            <a:spLocks noChangeArrowheads="1"/>
          </p:cNvSpPr>
          <p:nvPr/>
        </p:nvSpPr>
        <p:spPr bwMode="auto">
          <a:xfrm>
            <a:off x="3132138" y="3284538"/>
            <a:ext cx="877887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1200" dirty="0" err="1" smtClean="0">
                <a:solidFill>
                  <a:srgbClr val="4D4D4D"/>
                </a:solidFill>
              </a:rPr>
              <a:t>Beneficiary</a:t>
            </a:r>
            <a:endParaRPr lang="fr-CH" sz="1200" dirty="0">
              <a:solidFill>
                <a:srgbClr val="4D4D4D"/>
              </a:solidFill>
            </a:endParaRPr>
          </a:p>
        </p:txBody>
      </p:sp>
      <p:sp>
        <p:nvSpPr>
          <p:cNvPr id="46098" name="Rectangle 16"/>
          <p:cNvSpPr>
            <a:spLocks noChangeArrowheads="1"/>
          </p:cNvSpPr>
          <p:nvPr/>
        </p:nvSpPr>
        <p:spPr bwMode="auto">
          <a:xfrm>
            <a:off x="4140200" y="3284538"/>
            <a:ext cx="877888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1200" dirty="0" err="1" smtClean="0">
                <a:solidFill>
                  <a:srgbClr val="4D4D4D"/>
                </a:solidFill>
              </a:rPr>
              <a:t>Beneficiary</a:t>
            </a:r>
            <a:endParaRPr lang="fr-CH" sz="1200" dirty="0">
              <a:solidFill>
                <a:srgbClr val="4D4D4D"/>
              </a:solidFill>
            </a:endParaRPr>
          </a:p>
        </p:txBody>
      </p:sp>
      <p:sp>
        <p:nvSpPr>
          <p:cNvPr id="46099" name="Rectangle 17"/>
          <p:cNvSpPr>
            <a:spLocks noChangeArrowheads="1"/>
          </p:cNvSpPr>
          <p:nvPr/>
        </p:nvSpPr>
        <p:spPr bwMode="auto">
          <a:xfrm>
            <a:off x="5148263" y="3284538"/>
            <a:ext cx="877887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1200" dirty="0" err="1" smtClean="0">
                <a:solidFill>
                  <a:srgbClr val="4D4D4D"/>
                </a:solidFill>
              </a:rPr>
              <a:t>Beneficiary</a:t>
            </a:r>
            <a:endParaRPr lang="fr-CH" sz="1200" dirty="0">
              <a:solidFill>
                <a:srgbClr val="4D4D4D"/>
              </a:solidFill>
            </a:endParaRPr>
          </a:p>
        </p:txBody>
      </p:sp>
      <p:sp>
        <p:nvSpPr>
          <p:cNvPr id="46100" name="Rectangle 18"/>
          <p:cNvSpPr>
            <a:spLocks noChangeArrowheads="1"/>
          </p:cNvSpPr>
          <p:nvPr/>
        </p:nvSpPr>
        <p:spPr bwMode="auto">
          <a:xfrm>
            <a:off x="6156325" y="3284538"/>
            <a:ext cx="877888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1200" dirty="0" err="1" smtClean="0">
                <a:solidFill>
                  <a:srgbClr val="4D4D4D"/>
                </a:solidFill>
              </a:rPr>
              <a:t>Beneficiary</a:t>
            </a:r>
            <a:endParaRPr lang="fr-CH" sz="1200" dirty="0">
              <a:solidFill>
                <a:srgbClr val="4D4D4D"/>
              </a:solidFill>
            </a:endParaRPr>
          </a:p>
        </p:txBody>
      </p:sp>
      <p:sp>
        <p:nvSpPr>
          <p:cNvPr id="46101" name="Rectangle 19"/>
          <p:cNvSpPr>
            <a:spLocks noChangeArrowheads="1"/>
          </p:cNvSpPr>
          <p:nvPr/>
        </p:nvSpPr>
        <p:spPr bwMode="auto">
          <a:xfrm>
            <a:off x="250825" y="3933056"/>
            <a:ext cx="8713788" cy="24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500" dirty="0" smtClean="0"/>
              <a:t>Loans for SMEs are the product used to finance SMEs and midcaps through the banking system.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500" dirty="0" smtClean="0"/>
              <a:t>The terms applied to the SME (interest rate, grace period and amortisation schedule) are determined the financial intermediary.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500" dirty="0" smtClean="0"/>
              <a:t>Term of between 5 and 12 years.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500" dirty="0" smtClean="0"/>
              <a:t>Loan up to 100% of project cost with a maximum of EUR 12.5 million.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500" dirty="0" smtClean="0"/>
              <a:t>Transparency and transfer of financial value added contractually verified, allocation period 18 months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CH" sz="1500" dirty="0" err="1" smtClean="0"/>
              <a:t>Loans</a:t>
            </a:r>
            <a:r>
              <a:rPr lang="fr-CH" sz="1500" dirty="0" smtClean="0"/>
              <a:t> </a:t>
            </a:r>
            <a:r>
              <a:rPr lang="fr-CH" sz="1500" dirty="0" err="1" smtClean="0"/>
              <a:t>available</a:t>
            </a:r>
            <a:r>
              <a:rPr lang="fr-CH" sz="1500" dirty="0" smtClean="0"/>
              <a:t> </a:t>
            </a:r>
            <a:r>
              <a:rPr lang="fr-CH" sz="1500" dirty="0" err="1" smtClean="0"/>
              <a:t>through</a:t>
            </a:r>
            <a:r>
              <a:rPr lang="fr-CH" sz="1500" dirty="0" smtClean="0"/>
              <a:t> more </a:t>
            </a:r>
            <a:r>
              <a:rPr lang="fr-CH" sz="1500" dirty="0" err="1" smtClean="0"/>
              <a:t>than</a:t>
            </a:r>
            <a:r>
              <a:rPr lang="fr-CH" sz="1500" dirty="0" smtClean="0"/>
              <a:t> 150 </a:t>
            </a:r>
            <a:r>
              <a:rPr lang="fr-CH" sz="1500" dirty="0" err="1" smtClean="0"/>
              <a:t>banking</a:t>
            </a:r>
            <a:r>
              <a:rPr lang="fr-CH" sz="1500" dirty="0" smtClean="0"/>
              <a:t> groups (30 in </a:t>
            </a:r>
            <a:r>
              <a:rPr lang="fr-CH" sz="1500" dirty="0" err="1" smtClean="0"/>
              <a:t>Italy</a:t>
            </a:r>
            <a:r>
              <a:rPr lang="fr-CH" sz="1500" dirty="0" smtClean="0"/>
              <a:t>), 230 000 </a:t>
            </a:r>
            <a:r>
              <a:rPr lang="fr-CH" sz="1500" dirty="0" err="1" smtClean="0"/>
              <a:t>SMEs</a:t>
            </a:r>
            <a:r>
              <a:rPr lang="fr-CH" sz="1500" dirty="0" smtClean="0"/>
              <a:t> </a:t>
            </a:r>
            <a:r>
              <a:rPr lang="fr-CH" sz="1500" dirty="0" err="1" smtClean="0"/>
              <a:t>supported</a:t>
            </a:r>
            <a:endParaRPr lang="en-GB" sz="1500" dirty="0" smtClean="0"/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500" dirty="0" smtClean="0"/>
              <a:t>To obtain an EIB loan the SME or midcap should contact one of the EIB intermediaries</a:t>
            </a:r>
            <a:r>
              <a:rPr lang="it-IT" sz="1500" dirty="0" smtClean="0"/>
              <a:t>.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1500" dirty="0" smtClean="0"/>
              <a:t>List of EIB </a:t>
            </a:r>
            <a:r>
              <a:rPr lang="it-IT" sz="1500" dirty="0" err="1" smtClean="0"/>
              <a:t>intermediaries</a:t>
            </a:r>
            <a:r>
              <a:rPr lang="it-IT" sz="1500" dirty="0" smtClean="0"/>
              <a:t> </a:t>
            </a:r>
            <a:r>
              <a:rPr lang="it-IT" sz="1500" dirty="0" err="1" smtClean="0"/>
              <a:t>available</a:t>
            </a:r>
            <a:r>
              <a:rPr lang="it-IT" sz="1500" dirty="0" smtClean="0"/>
              <a:t> on EIB website  </a:t>
            </a:r>
            <a:endParaRPr lang="it-IT" sz="15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0B9A-4F29-4462-A7B6-C77164559B1D}" type="datetime1">
              <a:rPr lang="en-GB" smtClean="0"/>
              <a:t>17/06/2014</a:t>
            </a:fld>
            <a:endParaRPr lang="en-US"/>
          </a:p>
        </p:txBody>
      </p:sp>
      <p:pic>
        <p:nvPicPr>
          <p:cNvPr id="22" name="Picture 21" descr="Description: EIB logo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840" y="1362988"/>
            <a:ext cx="782320" cy="3378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776BA-5F8F-4E14-AE80-FD98906421D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0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4920B36B-102F-4EC7-B6F3-E1A7BF2F2E35}" type="datetime1">
              <a:rPr lang="en-GB" altLang="it-IT" smtClean="0">
                <a:solidFill>
                  <a:schemeClr val="bg1"/>
                </a:solidFill>
              </a:rPr>
              <a:t>17/06/2014</a:t>
            </a:fld>
            <a:endParaRPr lang="en-US" altLang="it-IT" smtClean="0">
              <a:solidFill>
                <a:schemeClr val="bg1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it-IT" sz="2400" dirty="0" smtClean="0"/>
              <a:t>The European Investment Fund (EIF)</a:t>
            </a:r>
            <a:br>
              <a:rPr lang="en-GB" altLang="it-IT" sz="2400" dirty="0" smtClean="0"/>
            </a:br>
            <a:r>
              <a:rPr lang="en-GB" altLang="it-IT" sz="1600" dirty="0" smtClean="0"/>
              <a:t>Venture capital &amp; SME guarantees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24744"/>
            <a:ext cx="8280400" cy="5472113"/>
          </a:xfrm>
        </p:spPr>
        <p:txBody>
          <a:bodyPr/>
          <a:lstStyle/>
          <a:p>
            <a:pPr eaLnBrk="1" hangingPunct="1">
              <a:buClrTx/>
            </a:pPr>
            <a:r>
              <a:rPr lang="en-GB" altLang="it-IT" sz="1800" dirty="0" smtClean="0"/>
              <a:t>Established in 1994</a:t>
            </a:r>
          </a:p>
          <a:p>
            <a:pPr eaLnBrk="1" hangingPunct="1">
              <a:buClrTx/>
            </a:pPr>
            <a:r>
              <a:rPr lang="en-GB" altLang="it-IT" sz="1800" dirty="0" smtClean="0"/>
              <a:t>Owned by: </a:t>
            </a:r>
          </a:p>
          <a:p>
            <a:pPr lvl="1" eaLnBrk="1" hangingPunct="1">
              <a:buClrTx/>
            </a:pPr>
            <a:r>
              <a:rPr lang="en-GB" altLang="it-IT" sz="1600" dirty="0" smtClean="0"/>
              <a:t>EIB</a:t>
            </a:r>
          </a:p>
          <a:p>
            <a:pPr lvl="1" eaLnBrk="1" hangingPunct="1">
              <a:buClrTx/>
            </a:pPr>
            <a:r>
              <a:rPr lang="en-GB" altLang="it-IT" sz="1600" dirty="0" smtClean="0"/>
              <a:t>European Commission </a:t>
            </a:r>
          </a:p>
          <a:p>
            <a:pPr lvl="1" eaLnBrk="1" hangingPunct="1">
              <a:buClrTx/>
            </a:pPr>
            <a:r>
              <a:rPr lang="en-GB" altLang="it-IT" sz="1600" dirty="0" smtClean="0"/>
              <a:t>Other European financial institutions</a:t>
            </a:r>
            <a:r>
              <a:rPr lang="en-GB" altLang="it-IT" sz="2000" dirty="0" smtClean="0"/>
              <a:t> </a:t>
            </a:r>
          </a:p>
          <a:p>
            <a:pPr eaLnBrk="1" hangingPunct="1">
              <a:buClrTx/>
            </a:pPr>
            <a:r>
              <a:rPr lang="en-GB" altLang="it-IT" sz="1800" dirty="0" smtClean="0"/>
              <a:t>Resources: </a:t>
            </a:r>
          </a:p>
          <a:p>
            <a:pPr lvl="1" eaLnBrk="1" hangingPunct="1">
              <a:buClrTx/>
            </a:pPr>
            <a:r>
              <a:rPr lang="en-GB" altLang="it-IT" sz="1600" dirty="0" smtClean="0"/>
              <a:t>Own funds – subscribed capital</a:t>
            </a:r>
          </a:p>
          <a:p>
            <a:pPr lvl="1" eaLnBrk="1" hangingPunct="1">
              <a:buClrTx/>
            </a:pPr>
            <a:r>
              <a:rPr lang="en-GB" altLang="it-IT" sz="1600" dirty="0" smtClean="0"/>
              <a:t>EU programmes</a:t>
            </a:r>
          </a:p>
          <a:p>
            <a:pPr lvl="1" eaLnBrk="1" hangingPunct="1">
              <a:buClrTx/>
            </a:pPr>
            <a:r>
              <a:rPr lang="en-GB" altLang="it-IT" sz="1600" dirty="0" smtClean="0"/>
              <a:t>Trust operations (EIB, German Government)</a:t>
            </a:r>
          </a:p>
          <a:p>
            <a:pPr eaLnBrk="1" hangingPunct="1">
              <a:buClrTx/>
            </a:pPr>
            <a:r>
              <a:rPr lang="en-GB" altLang="it-IT" sz="1800" dirty="0" smtClean="0"/>
              <a:t>2013 figures (signatures):</a:t>
            </a:r>
          </a:p>
          <a:p>
            <a:pPr lvl="1" eaLnBrk="1" hangingPunct="1">
              <a:buClrTx/>
            </a:pPr>
            <a:r>
              <a:rPr lang="en-GB" altLang="it-IT" sz="1600" dirty="0" smtClean="0"/>
              <a:t>Equity: EUR 	1 468m</a:t>
            </a:r>
          </a:p>
          <a:p>
            <a:pPr lvl="1" eaLnBrk="1" hangingPunct="1">
              <a:buClrTx/>
            </a:pPr>
            <a:r>
              <a:rPr lang="en-GB" altLang="it-IT" sz="1600" dirty="0" smtClean="0"/>
              <a:t>Guarantees: EUR	1 844m </a:t>
            </a:r>
          </a:p>
          <a:p>
            <a:pPr lvl="1" eaLnBrk="1" hangingPunct="1">
              <a:buClrTx/>
            </a:pPr>
            <a:r>
              <a:rPr lang="en-GB" altLang="it-IT" sz="1600" dirty="0" smtClean="0"/>
              <a:t>Microfinance: EUR	     54m</a:t>
            </a:r>
          </a:p>
          <a:p>
            <a:pPr eaLnBrk="1" hangingPunct="1">
              <a:buClrTx/>
            </a:pPr>
            <a:r>
              <a:rPr lang="en-GB" altLang="it-IT" sz="1800" dirty="0" smtClean="0"/>
              <a:t>Portfolio at end 2013:</a:t>
            </a:r>
          </a:p>
          <a:p>
            <a:pPr lvl="1" eaLnBrk="1" hangingPunct="1">
              <a:buClrTx/>
            </a:pPr>
            <a:r>
              <a:rPr lang="en-GB" altLang="it-IT" sz="1600" dirty="0" smtClean="0"/>
              <a:t>Private Equity assets under management: EUR	7 904m</a:t>
            </a:r>
          </a:p>
          <a:p>
            <a:pPr lvl="1" eaLnBrk="1" hangingPunct="1">
              <a:buClrTx/>
            </a:pPr>
            <a:r>
              <a:rPr lang="en-GB" altLang="it-IT" sz="1600" dirty="0" smtClean="0"/>
              <a:t>Guarantees: EUR 				5 574m</a:t>
            </a:r>
          </a:p>
          <a:p>
            <a:pPr lvl="1" eaLnBrk="1" hangingPunct="1">
              <a:buClrTx/>
            </a:pPr>
            <a:r>
              <a:rPr lang="fr-BE" altLang="it-IT" sz="1600" dirty="0" smtClean="0"/>
              <a:t>Microfinance: EUR				   146m</a:t>
            </a:r>
            <a:endParaRPr lang="en-GB" altLang="it-IT" sz="1600" dirty="0" smtClean="0"/>
          </a:p>
          <a:p>
            <a:pPr eaLnBrk="1" hangingPunct="1"/>
            <a:endParaRPr lang="en-GB" altLang="it-IT" sz="1600" dirty="0" smtClean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06803" y="6524625"/>
            <a:ext cx="990600" cy="333375"/>
          </a:xfrm>
        </p:spPr>
        <p:txBody>
          <a:bodyPr/>
          <a:lstStyle/>
          <a:p>
            <a:pPr algn="ctr">
              <a:defRPr/>
            </a:pPr>
            <a:fld id="{4E96B974-CDD5-4E52-9C98-0DFF723F980B}" type="slidenum">
              <a:rPr lang="en-US"/>
              <a:pPr algn="ctr"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5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ChangeArrowheads="1"/>
          </p:cNvSpPr>
          <p:nvPr/>
        </p:nvSpPr>
        <p:spPr bwMode="auto">
          <a:xfrm>
            <a:off x="0" y="6296025"/>
            <a:ext cx="1963738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it-IT"/>
          </a:p>
        </p:txBody>
      </p:sp>
      <p:sp>
        <p:nvSpPr>
          <p:cNvPr id="57347" name="Rectangle 41"/>
          <p:cNvSpPr>
            <a:spLocks noChangeArrowheads="1"/>
          </p:cNvSpPr>
          <p:nvPr/>
        </p:nvSpPr>
        <p:spPr bwMode="auto">
          <a:xfrm>
            <a:off x="684213" y="-26988"/>
            <a:ext cx="7920037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CH" altLang="it-IT" sz="1200"/>
              <a:t>	</a:t>
            </a: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t="15488" r="10834" b="9872"/>
          <a:stretch>
            <a:fillRect/>
          </a:stretch>
        </p:blipFill>
        <p:spPr bwMode="auto">
          <a:xfrm>
            <a:off x="671513" y="581025"/>
            <a:ext cx="770731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57ECD9-40B4-42BA-BF0A-6B03F1FC8D47}" type="datetime1">
              <a:rPr lang="en-GB" smtClean="0"/>
              <a:t>17/06/2014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4FBE0-5015-4F0F-A32F-B01961DEC83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6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25C585-2A04-40F9-8E11-B131876A8B21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Thank</a:t>
            </a:r>
            <a:r>
              <a:rPr lang="fr-BE" dirty="0"/>
              <a:t> </a:t>
            </a:r>
            <a:r>
              <a:rPr lang="fr-BE" dirty="0" err="1"/>
              <a:t>you</a:t>
            </a:r>
            <a:r>
              <a:rPr lang="fr-BE" dirty="0"/>
              <a:t>!</a:t>
            </a:r>
            <a:endParaRPr lang="fr-FR" dirty="0" smtClean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More information </a:t>
            </a:r>
            <a:r>
              <a:rPr lang="fr-FR" sz="2400" dirty="0" err="1"/>
              <a:t>at</a:t>
            </a:r>
            <a:r>
              <a:rPr lang="fr-FR" sz="2400" dirty="0" smtClean="0"/>
              <a:t>: </a:t>
            </a:r>
            <a:r>
              <a:rPr lang="fr-FR" sz="2400" dirty="0" smtClean="0">
                <a:hlinkClick r:id="rId2"/>
              </a:rPr>
              <a:t>www.eib.org</a:t>
            </a:r>
            <a:r>
              <a:rPr lang="fr-FR" sz="2400" dirty="0" smtClean="0"/>
              <a:t> / </a:t>
            </a:r>
            <a:r>
              <a:rPr lang="fr-FR" sz="2400" u="sng" dirty="0" smtClean="0"/>
              <a:t>www.eif.org</a:t>
            </a:r>
          </a:p>
          <a:p>
            <a:r>
              <a:rPr lang="fr-FR" sz="2400" dirty="0" smtClean="0"/>
              <a:t>info@eib.org</a:t>
            </a:r>
          </a:p>
          <a:p>
            <a:r>
              <a:rPr lang="fr-FR" sz="2400" dirty="0" smtClean="0"/>
              <a:t>Phone : +352 4379-22000</a:t>
            </a:r>
          </a:p>
        </p:txBody>
      </p:sp>
      <p:sp>
        <p:nvSpPr>
          <p:cNvPr id="37891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9C6C3F-FC08-4078-A822-253665DDC4F5}" type="datetime1">
              <a:rPr lang="en-GB" smtClean="0"/>
              <a:t>17/06/2014</a:t>
            </a:fld>
            <a:endParaRPr lang="en-US"/>
          </a:p>
        </p:txBody>
      </p:sp>
      <p:sp>
        <p:nvSpPr>
          <p:cNvPr id="37892" name="Slide Number Placeholder 4"/>
          <p:cNvSpPr txBox="1">
            <a:spLocks noGrp="1"/>
          </p:cNvSpPr>
          <p:nvPr/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8A69957-9730-4C21-9565-E5472550FE9A}" type="slidenum">
              <a:rPr lang="en-US" sz="1000">
                <a:solidFill>
                  <a:schemeClr val="bg1"/>
                </a:solidFill>
              </a:rPr>
              <a:pPr algn="r"/>
              <a:t>14</a:t>
            </a:fld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B0FBA-5923-4276-BD22-C99F1C7EAE5D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European Investment Bank at a glance</a:t>
            </a:r>
            <a:endParaRPr lang="fr-FR" dirty="0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algn="just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sz="2000" dirty="0" smtClean="0"/>
              <a:t>Policy driven EU long term financial institution, created by the Treaty of Rome, share capital held by 28 member states, rated AAA</a:t>
            </a:r>
          </a:p>
          <a:p>
            <a:pPr algn="just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sz="2000" dirty="0" smtClean="0"/>
              <a:t>Largest multilateral lender and borrower in the world</a:t>
            </a:r>
          </a:p>
          <a:p>
            <a:pPr algn="just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sz="2000" dirty="0" smtClean="0"/>
              <a:t>Raises funds on the international capital markets</a:t>
            </a:r>
          </a:p>
          <a:p>
            <a:pPr algn="just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sz="2000" dirty="0" smtClean="0"/>
              <a:t>Passes on favourable borrowing conditions to clients</a:t>
            </a:r>
          </a:p>
          <a:p>
            <a:pPr algn="just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sz="2000" dirty="0" smtClean="0"/>
              <a:t>Some 440 projects financed each year in over 160 countries</a:t>
            </a:r>
          </a:p>
          <a:p>
            <a:pPr algn="just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sz="2000" dirty="0" smtClean="0"/>
              <a:t>More than 90% of lending is inside the EU</a:t>
            </a:r>
          </a:p>
          <a:p>
            <a:pPr algn="just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sz="2000" dirty="0" smtClean="0"/>
              <a:t>Headquarters in Luxembourg and 28 local offices</a:t>
            </a:r>
          </a:p>
          <a:p>
            <a:pPr algn="just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GB" sz="2000" dirty="0" smtClean="0"/>
              <a:t>Around 2 100 staff:</a:t>
            </a:r>
          </a:p>
          <a:p>
            <a:pPr lvl="1" algn="just">
              <a:spcBef>
                <a:spcPts val="600"/>
              </a:spcBef>
              <a:buClrTx/>
              <a:buSzPct val="70000"/>
              <a:buFont typeface="Wingdings" panose="05000000000000000000" pitchFamily="2" charset="2"/>
              <a:buChar char="Ø"/>
            </a:pPr>
            <a:r>
              <a:rPr lang="en-GB" dirty="0" smtClean="0"/>
              <a:t>Not only finance professionals, but also engineers, sector economists and socio-environmental experts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A8AA2B-B701-4FCE-BCEB-174D53156C30}" type="datetime1">
              <a:rPr lang="en-GB" smtClean="0"/>
              <a:t>17/06/2014</a:t>
            </a:fld>
            <a:endParaRPr lang="en-US" dirty="0"/>
          </a:p>
        </p:txBody>
      </p:sp>
      <p:sp>
        <p:nvSpPr>
          <p:cNvPr id="15364" name="Slide Number Placeholder 4"/>
          <p:cNvSpPr txBox="1">
            <a:spLocks noGrp="1"/>
          </p:cNvSpPr>
          <p:nvPr/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B4E222D-F6E7-49B1-B859-68121DB855FC}" type="slidenum">
              <a:rPr lang="en-US" sz="1000">
                <a:solidFill>
                  <a:schemeClr val="bg1"/>
                </a:solidFill>
              </a:rPr>
              <a:pPr algn="r"/>
              <a:t>2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The EIB: capital </a:t>
            </a:r>
            <a:r>
              <a:rPr lang="fr-FR" dirty="0" smtClean="0"/>
              <a:t>breakdown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34820" name="Slide Number Placeholder 4"/>
          <p:cNvSpPr txBox="1">
            <a:spLocks noGrp="1"/>
          </p:cNvSpPr>
          <p:nvPr/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2596680-B81D-4DC6-B022-50EA9A5B701B}" type="slidenum">
              <a:rPr lang="en-US" sz="1000">
                <a:solidFill>
                  <a:schemeClr val="bg1"/>
                </a:solidFill>
              </a:rPr>
              <a:pPr algn="r"/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000" y="720000"/>
            <a:ext cx="8893329" cy="57602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B0C8-15FE-4496-8DA8-0164DF7C1342}" type="datetime1">
              <a:rPr lang="en-GB" smtClean="0"/>
              <a:t>17/06/2014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019E4-7C71-4300-A3F0-45E802FDC71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4"/>
          <p:cNvSpPr txBox="1">
            <a:spLocks noGrp="1"/>
          </p:cNvSpPr>
          <p:nvPr/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6B72562-D17A-47FA-9329-99363C4DC49C}" type="slidenum">
              <a:rPr lang="en-US" sz="1000">
                <a:solidFill>
                  <a:schemeClr val="bg1"/>
                </a:solidFill>
              </a:rPr>
              <a:pPr algn="r"/>
              <a:t>4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278" y="404664"/>
            <a:ext cx="7196422" cy="720081"/>
          </a:xfrm>
        </p:spPr>
        <p:txBody>
          <a:bodyPr/>
          <a:lstStyle/>
          <a:p>
            <a:pPr eaLnBrk="1" hangingPunct="1"/>
            <a:r>
              <a:rPr lang="en-US" dirty="0" smtClean="0"/>
              <a:t>2013 </a:t>
            </a:r>
            <a:r>
              <a:rPr lang="en-US" dirty="0"/>
              <a:t>key figures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675" y="1772816"/>
            <a:ext cx="8569325" cy="4212394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ClrTx/>
              <a:buSzPct val="70000"/>
              <a:buFont typeface="Wingdings" panose="05000000000000000000" pitchFamily="2" charset="2"/>
              <a:buChar char="Ø"/>
            </a:pPr>
            <a:r>
              <a:rPr lang="en-GB" sz="2000" b="1" u="sng" dirty="0" smtClean="0"/>
              <a:t>Loans</a:t>
            </a:r>
          </a:p>
          <a:p>
            <a:pPr marL="0" indent="0" algn="l" eaLnBrk="1" hangingPunct="1">
              <a:lnSpc>
                <a:spcPct val="80000"/>
              </a:lnSpc>
              <a:buClrTx/>
              <a:buNone/>
            </a:pPr>
            <a:endParaRPr lang="it-IT" sz="2000" dirty="0" smtClean="0"/>
          </a:p>
          <a:p>
            <a:pPr algn="l" eaLnBrk="1" hangingPunct="1"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en-GB" sz="2000" dirty="0" smtClean="0"/>
              <a:t>European Union  		EUR   64</a:t>
            </a:r>
            <a:r>
              <a:rPr lang="en-GB" sz="2000" dirty="0"/>
              <a:t>.</a:t>
            </a:r>
            <a:r>
              <a:rPr lang="en-GB" sz="2000" dirty="0" smtClean="0"/>
              <a:t>0 </a:t>
            </a:r>
            <a:r>
              <a:rPr lang="en-GB" sz="2000" dirty="0" err="1" smtClean="0"/>
              <a:t>bn</a:t>
            </a:r>
            <a:endParaRPr lang="en-GB" sz="2000" dirty="0" smtClean="0"/>
          </a:p>
          <a:p>
            <a:pPr algn="l" eaLnBrk="1" hangingPunct="1"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en-GB" sz="2000" dirty="0" smtClean="0"/>
              <a:t>    </a:t>
            </a:r>
            <a:r>
              <a:rPr lang="en-GB" sz="2000" b="1" i="1" dirty="0" smtClean="0">
                <a:solidFill>
                  <a:srgbClr val="015CAB"/>
                </a:solidFill>
                <a:latin typeface="+mj-lt"/>
                <a:ea typeface="+mj-ea"/>
                <a:cs typeface="+mj-cs"/>
              </a:rPr>
              <a:t>of which Italy		EUR 	10.4 </a:t>
            </a:r>
            <a:r>
              <a:rPr lang="en-GB" sz="2000" b="1" i="1" dirty="0" err="1" smtClean="0">
                <a:solidFill>
                  <a:srgbClr val="015CAB"/>
                </a:solidFill>
                <a:latin typeface="+mj-lt"/>
                <a:ea typeface="+mj-ea"/>
                <a:cs typeface="+mj-cs"/>
              </a:rPr>
              <a:t>bn</a:t>
            </a:r>
            <a:r>
              <a:rPr lang="en-GB" sz="2000" b="1" i="1" dirty="0" smtClean="0">
                <a:solidFill>
                  <a:srgbClr val="015CAB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l" eaLnBrk="1" hangingPunct="1"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en-GB" sz="2000" dirty="0" smtClean="0"/>
              <a:t>Partner countries:		EUR     7.7 </a:t>
            </a:r>
            <a:r>
              <a:rPr lang="en-GB" sz="2000" dirty="0" err="1" smtClean="0"/>
              <a:t>bn</a:t>
            </a:r>
            <a:endParaRPr lang="en-GB" sz="2000" dirty="0" smtClean="0"/>
          </a:p>
          <a:p>
            <a:pPr algn="l" eaLnBrk="1" hangingPunct="1"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en-GB" sz="2000" dirty="0" smtClean="0"/>
              <a:t>Total lending:		EUR   71</a:t>
            </a:r>
            <a:r>
              <a:rPr lang="en-GB" sz="2000" dirty="0"/>
              <a:t>.</a:t>
            </a:r>
            <a:r>
              <a:rPr lang="en-GB" sz="2000" dirty="0" smtClean="0"/>
              <a:t>7 </a:t>
            </a:r>
            <a:r>
              <a:rPr lang="en-GB" sz="2000" dirty="0" err="1" smtClean="0"/>
              <a:t>bn</a:t>
            </a:r>
            <a:endParaRPr lang="en-GB" sz="2000" dirty="0" smtClean="0"/>
          </a:p>
          <a:p>
            <a:pPr algn="l" eaLnBrk="1" hangingPunct="1">
              <a:lnSpc>
                <a:spcPct val="80000"/>
              </a:lnSpc>
              <a:buClrTx/>
              <a:buFont typeface="Arial" pitchFamily="34" charset="0"/>
              <a:buChar char="•"/>
            </a:pPr>
            <a:endParaRPr lang="en-GB" sz="2000" b="1" u="sng" dirty="0" smtClean="0"/>
          </a:p>
          <a:p>
            <a:pPr algn="l" eaLnBrk="1" hangingPunct="1">
              <a:lnSpc>
                <a:spcPct val="80000"/>
              </a:lnSpc>
              <a:buClrTx/>
              <a:buSzPct val="70000"/>
              <a:buFont typeface="Wingdings" panose="05000000000000000000" pitchFamily="2" charset="2"/>
              <a:buChar char="Ø"/>
            </a:pPr>
            <a:r>
              <a:rPr lang="en-GB" sz="2000" b="1" u="sng" dirty="0" smtClean="0"/>
              <a:t>Borrowings</a:t>
            </a:r>
            <a:r>
              <a:rPr lang="en-GB" sz="2000" dirty="0" smtClean="0"/>
              <a:t>			EUR   72.0 </a:t>
            </a:r>
            <a:r>
              <a:rPr lang="en-GB" sz="2000" dirty="0" err="1" smtClean="0"/>
              <a:t>bn</a:t>
            </a:r>
            <a:endParaRPr lang="en-GB" sz="2000" dirty="0" smtClean="0"/>
          </a:p>
          <a:p>
            <a:pPr marL="0" indent="0" eaLnBrk="1" hangingPunct="1">
              <a:lnSpc>
                <a:spcPct val="80000"/>
              </a:lnSpc>
              <a:buClrTx/>
              <a:buNone/>
            </a:pPr>
            <a:endParaRPr lang="en-GB" sz="2000" dirty="0" smtClean="0"/>
          </a:p>
          <a:p>
            <a:pPr algn="l" eaLnBrk="1" hangingPunct="1">
              <a:lnSpc>
                <a:spcPct val="80000"/>
              </a:lnSpc>
              <a:spcBef>
                <a:spcPts val="300"/>
              </a:spcBef>
              <a:buClrTx/>
              <a:buSzPct val="70000"/>
              <a:buFont typeface="Wingdings" panose="05000000000000000000" pitchFamily="2" charset="2"/>
              <a:buChar char="Ø"/>
            </a:pPr>
            <a:r>
              <a:rPr lang="en-GB" sz="2000" b="1" u="sng" dirty="0" smtClean="0"/>
              <a:t>Subscribed capital</a:t>
            </a:r>
            <a:r>
              <a:rPr lang="en-GB" sz="2000" dirty="0" smtClean="0"/>
              <a:t>		EUR 242.4 </a:t>
            </a:r>
            <a:r>
              <a:rPr lang="en-GB" sz="2000" dirty="0" err="1" smtClean="0"/>
              <a:t>bn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" dirty="0" smtClean="0"/>
          </a:p>
          <a:p>
            <a:pPr marL="0" indent="0" algn="l" eaLnBrk="1" hangingPunct="1">
              <a:lnSpc>
                <a:spcPct val="80000"/>
              </a:lnSpc>
              <a:spcBef>
                <a:spcPts val="300"/>
              </a:spcBef>
              <a:buClrTx/>
              <a:buSzPct val="70000"/>
              <a:buNone/>
            </a:pPr>
            <a:r>
              <a:rPr lang="en-GB" sz="2000" dirty="0" smtClean="0"/>
              <a:t>     </a:t>
            </a:r>
            <a:endParaRPr lang="en-GB" sz="18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buClrTx/>
            </a:pPr>
            <a:endParaRPr lang="en-US" sz="1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723B0E-9997-4E45-B1B7-342058682F8A}" type="datetime1">
              <a:rPr lang="en-GB" smtClean="0"/>
              <a:t>17/06/2014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47925" y="224644"/>
            <a:ext cx="6696075" cy="43204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GB" dirty="0" smtClean="0"/>
              <a:t>Signatures and disbursements from 2012 to 2015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E5DB-AA5D-4B82-BBE8-B38DA8AB9B59}" type="datetime1">
              <a:rPr lang="en-GB" smtClean="0"/>
              <a:t>17/06/2014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06803" y="6524625"/>
            <a:ext cx="990600" cy="333375"/>
          </a:xfrm>
        </p:spPr>
        <p:txBody>
          <a:bodyPr/>
          <a:lstStyle/>
          <a:p>
            <a:pPr algn="ctr">
              <a:defRPr/>
            </a:pPr>
            <a:fld id="{4E96B974-CDD5-4E52-9C98-0DFF723F980B}" type="slidenum">
              <a:rPr lang="en-US"/>
              <a:pPr algn="ctr">
                <a:defRPr/>
              </a:pPr>
              <a:t>5</a:t>
            </a:fld>
            <a:endParaRPr lang="en-US" dirty="0"/>
          </a:p>
        </p:txBody>
      </p:sp>
      <p:sp>
        <p:nvSpPr>
          <p:cNvPr id="20489" name="Rectangle 4"/>
          <p:cNvSpPr>
            <a:spLocks noChangeArrowheads="1"/>
          </p:cNvSpPr>
          <p:nvPr/>
        </p:nvSpPr>
        <p:spPr bwMode="auto">
          <a:xfrm>
            <a:off x="557212" y="5373216"/>
            <a:ext cx="7561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GB" sz="1600" dirty="0" smtClean="0"/>
              <a:t>In June 2012 the European Council approved a EUR 10 </a:t>
            </a:r>
            <a:r>
              <a:rPr lang="en-GB" sz="1600" dirty="0" err="1" smtClean="0"/>
              <a:t>bn</a:t>
            </a:r>
            <a:r>
              <a:rPr lang="en-GB" sz="1600" dirty="0" smtClean="0"/>
              <a:t> increase of the  EIB capital and in June 2013 a 40% increase in EIB activity over the period 2013-2015 compared to pervious years was approved. </a:t>
            </a: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9" y="1230313"/>
            <a:ext cx="6409456" cy="38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8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2013 in figures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" t="551" r="5334" b="1072"/>
          <a:stretch/>
        </p:blipFill>
        <p:spPr>
          <a:xfrm>
            <a:off x="1209675" y="1196752"/>
            <a:ext cx="7140045" cy="510008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5C4A-F5F0-489A-AEB5-6A24C4FC0457}" type="datetime1">
              <a:rPr lang="en-GB" smtClean="0"/>
              <a:t>17/06/2014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89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Investing for </a:t>
            </a:r>
            <a:r>
              <a:rPr lang="en-US" dirty="0" smtClean="0"/>
              <a:t>Youth –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new initiatives in </a:t>
            </a:r>
            <a:r>
              <a:rPr lang="en-US" dirty="0" smtClean="0"/>
              <a:t>2013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5C4A-F5F0-489A-AEB5-6A24C4FC0457}" type="datetime1">
              <a:rPr lang="en-GB" smtClean="0"/>
              <a:t>17/06/2014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7</a:t>
            </a:fld>
            <a:endParaRPr lang="en-GB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8004658" cy="5184648"/>
          </a:xfrm>
        </p:spPr>
      </p:pic>
    </p:spTree>
    <p:extLst>
      <p:ext uri="{BB962C8B-B14F-4D97-AF65-F5344CB8AC3E}">
        <p14:creationId xmlns:p14="http://schemas.microsoft.com/office/powerpoint/2010/main" val="1521413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960" y="548680"/>
            <a:ext cx="4284476" cy="576064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latin typeface="Arial" pitchFamily="34" charset="0"/>
              </a:rPr>
              <a:t>Financing facilities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>
          <a:xfrm>
            <a:off x="503548" y="1304764"/>
            <a:ext cx="7956240" cy="4140460"/>
          </a:xfrm>
        </p:spPr>
        <p:txBody>
          <a:bodyPr/>
          <a:lstStyle/>
          <a:p>
            <a:pPr algn="l" eaLnBrk="1" hangingPunct="1">
              <a:buFontTx/>
              <a:buNone/>
            </a:pPr>
            <a:endParaRPr lang="fr-BE" dirty="0" smtClean="0"/>
          </a:p>
          <a:p>
            <a:pPr algn="l" eaLnBrk="1" hangingPunct="1">
              <a:buSzPct val="70000"/>
              <a:buFont typeface="Wingdings" pitchFamily="2" charset="2"/>
              <a:buChar char="Ø"/>
            </a:pPr>
            <a:endParaRPr lang="fr-BE" sz="2000" b="1" dirty="0" smtClean="0">
              <a:solidFill>
                <a:schemeClr val="tx1"/>
              </a:solidFill>
            </a:endParaRPr>
          </a:p>
          <a:p>
            <a:pPr algn="l" eaLnBrk="1" hangingPunct="1">
              <a:buSzPct val="70000"/>
              <a:buFont typeface="Wingdings" pitchFamily="2" charset="2"/>
              <a:buChar char="Ø"/>
            </a:pPr>
            <a:endParaRPr lang="fr-BE" sz="2000" b="1" dirty="0">
              <a:solidFill>
                <a:schemeClr val="tx1"/>
              </a:solidFill>
            </a:endParaRPr>
          </a:p>
          <a:p>
            <a:pPr algn="l" eaLnBrk="1" hangingPunct="1">
              <a:buSzPct val="70000"/>
              <a:buFont typeface="Wingdings" pitchFamily="2" charset="2"/>
              <a:buChar char="Ø"/>
            </a:pPr>
            <a:r>
              <a:rPr lang="fr-BE" sz="2000" b="1" dirty="0" smtClean="0">
                <a:solidFill>
                  <a:schemeClr val="tx1"/>
                </a:solidFill>
              </a:rPr>
              <a:t>Direct </a:t>
            </a:r>
            <a:r>
              <a:rPr lang="fr-BE" sz="2000" b="1" dirty="0" err="1">
                <a:solidFill>
                  <a:schemeClr val="tx1"/>
                </a:solidFill>
              </a:rPr>
              <a:t>l</a:t>
            </a:r>
            <a:r>
              <a:rPr lang="fr-BE" sz="2000" b="1" dirty="0" err="1" smtClean="0">
                <a:solidFill>
                  <a:schemeClr val="tx1"/>
                </a:solidFill>
              </a:rPr>
              <a:t>oans</a:t>
            </a:r>
            <a:endParaRPr lang="en-GB" sz="2000" b="1" dirty="0" smtClean="0">
              <a:solidFill>
                <a:schemeClr val="tx1"/>
              </a:solidFill>
            </a:endParaRPr>
          </a:p>
          <a:p>
            <a:pPr algn="l" eaLnBrk="1" hangingPunct="1">
              <a:buSzPct val="70000"/>
            </a:pPr>
            <a:r>
              <a:rPr lang="en-GB" sz="2000" dirty="0" smtClean="0">
                <a:solidFill>
                  <a:schemeClr val="tx1"/>
                </a:solidFill>
              </a:rPr>
              <a:t>	Large-scale projects (investment cost &gt; EUR 50m)</a:t>
            </a:r>
          </a:p>
          <a:p>
            <a:pPr algn="l" eaLnBrk="1" hangingPunct="1">
              <a:buSzPct val="70000"/>
              <a:buFont typeface="Wingdings" pitchFamily="2" charset="2"/>
              <a:buChar char="Ø"/>
            </a:pPr>
            <a:r>
              <a:rPr lang="en-GB" sz="2000" b="1" dirty="0" smtClean="0">
                <a:solidFill>
                  <a:schemeClr val="tx1"/>
                </a:solidFill>
              </a:rPr>
              <a:t>Framework loans</a:t>
            </a:r>
            <a:r>
              <a:rPr lang="en-GB" sz="2000" dirty="0" smtClean="0">
                <a:solidFill>
                  <a:schemeClr val="tx1"/>
                </a:solidFill>
              </a:rPr>
              <a:t> (investment cost &lt; EUR 50m) 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Sector specific loans in particular renewable energy and energy</a:t>
            </a:r>
          </a:p>
          <a:p>
            <a:pPr marL="0" indent="0" algn="l" eaLnBrk="1" hangingPunct="1"/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    efficiency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Lending decision remains with the financial intermediary</a:t>
            </a:r>
          </a:p>
          <a:p>
            <a:pPr algn="l" eaLnBrk="1" hangingPunct="1">
              <a:buSzPct val="70000"/>
              <a:buFont typeface="Wingdings" pitchFamily="2" charset="2"/>
              <a:buChar char="Ø"/>
            </a:pPr>
            <a:r>
              <a:rPr lang="en-GB" sz="2000" b="1" dirty="0" smtClean="0">
                <a:solidFill>
                  <a:schemeClr val="tx1"/>
                </a:solidFill>
              </a:rPr>
              <a:t>Midcap loans</a:t>
            </a:r>
            <a:r>
              <a:rPr lang="en-GB" sz="2000" dirty="0" smtClean="0">
                <a:solidFill>
                  <a:schemeClr val="tx1"/>
                </a:solidFill>
              </a:rPr>
              <a:t> (</a:t>
            </a:r>
            <a:r>
              <a:rPr lang="en-GB" sz="2000" dirty="0">
                <a:solidFill>
                  <a:schemeClr val="tx1"/>
                </a:solidFill>
              </a:rPr>
              <a:t>investment cost </a:t>
            </a:r>
            <a:r>
              <a:rPr lang="en-GB" sz="2000" dirty="0" smtClean="0">
                <a:solidFill>
                  <a:schemeClr val="tx1"/>
                </a:solidFill>
              </a:rPr>
              <a:t>&lt;EUR50m)</a:t>
            </a:r>
          </a:p>
          <a:p>
            <a:pPr algn="l" eaLnBrk="1" hangingPunct="1">
              <a:buSzPct val="7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Lending decision remains with the financial intermediary </a:t>
            </a:r>
          </a:p>
          <a:p>
            <a:pPr algn="l" eaLnBrk="1" hangingPunct="1">
              <a:buSzPct val="70000"/>
              <a:buFont typeface="Wingdings" pitchFamily="2" charset="2"/>
              <a:buChar char="Ø"/>
            </a:pPr>
            <a:r>
              <a:rPr lang="en-GB" sz="2000" b="1" dirty="0" smtClean="0">
                <a:solidFill>
                  <a:schemeClr val="tx1"/>
                </a:solidFill>
              </a:rPr>
              <a:t>SME loans </a:t>
            </a:r>
            <a:r>
              <a:rPr lang="en-GB" sz="2000" dirty="0" smtClean="0">
                <a:solidFill>
                  <a:schemeClr val="tx1"/>
                </a:solidFill>
              </a:rPr>
              <a:t>(investment cost &lt;EUR25m)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Small and medium-scale projects (particularly to SMEs) via national and regional intermediary banks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Lending decision remains with the financial intermediary</a:t>
            </a:r>
          </a:p>
          <a:p>
            <a:pPr eaLnBrk="1" hangingPunct="1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843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4D4A1357-C715-49E6-9386-7F4E259A83F1}" type="datetime1">
              <a:rPr lang="en-GB" smtClean="0">
                <a:solidFill>
                  <a:schemeClr val="bg1"/>
                </a:solidFill>
              </a:rPr>
              <a:t>17/06/2014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5A337058-A47B-470D-87D2-AE516D6539E9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2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4355976" y="404664"/>
            <a:ext cx="4644516" cy="1143000"/>
          </a:xfrm>
        </p:spPr>
        <p:txBody>
          <a:bodyPr/>
          <a:lstStyle/>
          <a:p>
            <a:pPr eaLnBrk="1" hangingPunct="1"/>
            <a:r>
              <a:rPr lang="en-GB" sz="2400" b="1" dirty="0" smtClean="0"/>
              <a:t>Project requirements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>
          <a:xfrm>
            <a:off x="1007604" y="2060848"/>
            <a:ext cx="7380288" cy="3060936"/>
          </a:xfrm>
        </p:spPr>
        <p:txBody>
          <a:bodyPr/>
          <a:lstStyle/>
          <a:p>
            <a:pPr algn="l" eaLnBrk="1" hangingPunct="1">
              <a:buFontTx/>
              <a:buNone/>
            </a:pPr>
            <a:r>
              <a:rPr lang="en-GB" sz="2200" dirty="0" smtClean="0">
                <a:solidFill>
                  <a:schemeClr val="tx1"/>
                </a:solidFill>
              </a:rPr>
              <a:t>All Projects must:</a:t>
            </a:r>
          </a:p>
          <a:p>
            <a:pPr marL="457200" indent="-457200" algn="l" eaLnBrk="1" hangingPunct="1"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tx1"/>
                </a:solidFill>
              </a:rPr>
              <a:t>Meet  at least one of the EIB’s objectives</a:t>
            </a:r>
          </a:p>
          <a:p>
            <a:pPr marL="457200" indent="-457200" algn="l" eaLnBrk="1" hangingPunct="1"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tx1"/>
                </a:solidFill>
              </a:rPr>
              <a:t>Be technically sound</a:t>
            </a:r>
          </a:p>
          <a:p>
            <a:pPr marL="457200" indent="-457200" algn="l" eaLnBrk="1" hangingPunct="1"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tx1"/>
                </a:solidFill>
              </a:rPr>
              <a:t>Be financially viable</a:t>
            </a:r>
          </a:p>
          <a:p>
            <a:pPr marL="457200" indent="-457200" algn="l" eaLnBrk="1" hangingPunct="1"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tx1"/>
                </a:solidFill>
              </a:rPr>
              <a:t>Show an acceptable economic return</a:t>
            </a:r>
          </a:p>
          <a:p>
            <a:pPr marL="457200" indent="-457200" algn="l" eaLnBrk="1" hangingPunct="1">
              <a:buFont typeface="Wingdings" pitchFamily="2" charset="2"/>
              <a:buChar char="ü"/>
            </a:pPr>
            <a:r>
              <a:rPr lang="en-GB" sz="2200" dirty="0" smtClean="0">
                <a:solidFill>
                  <a:schemeClr val="tx1"/>
                </a:solidFill>
              </a:rPr>
              <a:t>Comply with EU environmental protection and procurement regulations</a:t>
            </a:r>
          </a:p>
        </p:txBody>
      </p:sp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CFD8AC29-365D-4A6F-8E44-B34D85E43B4A}" type="datetime1">
              <a:rPr lang="en-GB" smtClean="0">
                <a:solidFill>
                  <a:schemeClr val="bg1"/>
                </a:solidFill>
              </a:rPr>
              <a:t>17/06/2014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1BA46354-F40A-4048-9A5E-170183D20493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7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Cover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12161</TotalTime>
  <Words>620</Words>
  <Application>Microsoft Office PowerPoint</Application>
  <PresentationFormat>On-screen Show (4:3)</PresentationFormat>
  <Paragraphs>150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1_Cover</vt:lpstr>
      <vt:lpstr>2_Inside</vt:lpstr>
      <vt:lpstr>PowerPoint Presentation</vt:lpstr>
      <vt:lpstr>The European Investment Bank at a glance</vt:lpstr>
      <vt:lpstr>The EIB: capital breakdown</vt:lpstr>
      <vt:lpstr>2013 key figures</vt:lpstr>
      <vt:lpstr> Signatures and disbursements from 2012 to 2015</vt:lpstr>
      <vt:lpstr>2013 in figures</vt:lpstr>
      <vt:lpstr>Investing for Youth –  new initiatives in 2013</vt:lpstr>
      <vt:lpstr>Financing facilities</vt:lpstr>
      <vt:lpstr>Project requirements</vt:lpstr>
      <vt:lpstr>SME and MIDCAPS</vt:lpstr>
      <vt:lpstr>SME and midcap loans</vt:lpstr>
      <vt:lpstr>The European Investment Fund (EIF) Venture capital &amp; SME guarantees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EIB Corporate presentation 2013</dc:title>
  <dc:creator>EIB</dc:creator>
  <cp:lastModifiedBy>valeria mazzagatti</cp:lastModifiedBy>
  <cp:revision>146</cp:revision>
  <cp:lastPrinted>2014-06-06T15:21:11Z</cp:lastPrinted>
  <dcterms:created xsi:type="dcterms:W3CDTF">2006-01-26T09:30:31Z</dcterms:created>
  <dcterms:modified xsi:type="dcterms:W3CDTF">2014-06-17T15:37:56Z</dcterms:modified>
</cp:coreProperties>
</file>