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46"/>
  </p:notesMasterIdLst>
  <p:handoutMasterIdLst>
    <p:handoutMasterId r:id="rId47"/>
  </p:handoutMasterIdLst>
  <p:sldIdLst>
    <p:sldId id="327" r:id="rId2"/>
    <p:sldId id="258" r:id="rId3"/>
    <p:sldId id="328" r:id="rId4"/>
    <p:sldId id="336" r:id="rId5"/>
    <p:sldId id="332" r:id="rId6"/>
    <p:sldId id="326" r:id="rId7"/>
    <p:sldId id="330" r:id="rId8"/>
    <p:sldId id="338" r:id="rId9"/>
    <p:sldId id="396" r:id="rId10"/>
    <p:sldId id="357" r:id="rId11"/>
    <p:sldId id="358" r:id="rId12"/>
    <p:sldId id="385" r:id="rId13"/>
    <p:sldId id="333" r:id="rId14"/>
    <p:sldId id="360" r:id="rId15"/>
    <p:sldId id="343" r:id="rId16"/>
    <p:sldId id="342" r:id="rId17"/>
    <p:sldId id="359" r:id="rId18"/>
    <p:sldId id="382" r:id="rId19"/>
    <p:sldId id="399" r:id="rId20"/>
    <p:sldId id="384" r:id="rId21"/>
    <p:sldId id="347" r:id="rId22"/>
    <p:sldId id="383" r:id="rId23"/>
    <p:sldId id="348" r:id="rId24"/>
    <p:sldId id="345" r:id="rId25"/>
    <p:sldId id="351" r:id="rId26"/>
    <p:sldId id="401" r:id="rId27"/>
    <p:sldId id="339" r:id="rId28"/>
    <p:sldId id="335" r:id="rId29"/>
    <p:sldId id="377" r:id="rId30"/>
    <p:sldId id="397" r:id="rId31"/>
    <p:sldId id="375" r:id="rId32"/>
    <p:sldId id="378" r:id="rId33"/>
    <p:sldId id="379" r:id="rId34"/>
    <p:sldId id="380" r:id="rId35"/>
    <p:sldId id="381" r:id="rId36"/>
    <p:sldId id="340" r:id="rId37"/>
    <p:sldId id="334" r:id="rId38"/>
    <p:sldId id="367" r:id="rId39"/>
    <p:sldId id="387" r:id="rId40"/>
    <p:sldId id="337" r:id="rId41"/>
    <p:sldId id="398" r:id="rId42"/>
    <p:sldId id="390" r:id="rId43"/>
    <p:sldId id="341" r:id="rId44"/>
    <p:sldId id="368" r:id="rId45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D0D9"/>
    <a:srgbClr val="F14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53" autoAdjust="0"/>
  </p:normalViewPr>
  <p:slideViewPr>
    <p:cSldViewPr>
      <p:cViewPr>
        <p:scale>
          <a:sx n="100" d="100"/>
          <a:sy n="100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86"/>
    </p:cViewPr>
  </p:sorterViewPr>
  <p:notesViewPr>
    <p:cSldViewPr>
      <p:cViewPr>
        <p:scale>
          <a:sx n="125" d="100"/>
          <a:sy n="125" d="100"/>
        </p:scale>
        <p:origin x="-1032" y="6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D9FE1E-DD44-4FF8-B7AB-5D6D1A6E1D49}" type="doc">
      <dgm:prSet loTypeId="urn:microsoft.com/office/officeart/2005/8/layout/hList6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de-AT"/>
        </a:p>
      </dgm:t>
    </dgm:pt>
    <dgm:pt modelId="{0E3F2014-D4A7-4B78-8CFF-26A6CB30F785}">
      <dgm:prSet phldrT="[Text]" custT="1"/>
      <dgm:spPr/>
      <dgm:t>
        <a:bodyPr/>
        <a:lstStyle/>
        <a:p>
          <a:r>
            <a:rPr lang="en-US" sz="2400" noProof="0" dirty="0" smtClean="0">
              <a:solidFill>
                <a:schemeClr val="tx1"/>
              </a:solidFill>
            </a:rPr>
            <a:t>2 &amp; less</a:t>
          </a:r>
        </a:p>
        <a:p>
          <a:endParaRPr lang="en-US" sz="2000" noProof="0" dirty="0">
            <a:solidFill>
              <a:schemeClr val="tx1"/>
            </a:solidFill>
          </a:endParaRPr>
        </a:p>
      </dgm:t>
    </dgm:pt>
    <dgm:pt modelId="{B147EFBA-5604-4FAE-81E1-45B21734DB22}" type="parTrans" cxnId="{7FCCA19E-0D98-4D13-8CCF-14EE9BD60C3D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26EB3F68-2B92-4FFA-8699-7B45DF2ECF4E}" type="sibTrans" cxnId="{7FCCA19E-0D98-4D13-8CCF-14EE9BD60C3D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97DF84C3-9643-47BC-AC2E-556DBB2A365E}">
      <dgm:prSet phldrT="[Text]" custT="1"/>
      <dgm:spPr/>
      <dgm:t>
        <a:bodyPr/>
        <a:lstStyle/>
        <a:p>
          <a:r>
            <a:rPr lang="en-US" sz="2400" noProof="0" smtClean="0">
              <a:solidFill>
                <a:schemeClr val="tx1"/>
              </a:solidFill>
            </a:rPr>
            <a:t>3 &lt; 4</a:t>
          </a:r>
        </a:p>
        <a:p>
          <a:endParaRPr lang="en-US" sz="2000" noProof="0">
            <a:solidFill>
              <a:schemeClr val="tx1"/>
            </a:solidFill>
          </a:endParaRPr>
        </a:p>
      </dgm:t>
    </dgm:pt>
    <dgm:pt modelId="{E3505F9B-D1B4-470B-8776-E5297136EBF2}" type="parTrans" cxnId="{322436F3-169E-4293-847E-95B11D424BC7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840D62B5-45ED-416B-AC82-0A3D9AED4923}" type="sibTrans" cxnId="{322436F3-169E-4293-847E-95B11D424BC7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42ABE223-E768-406F-B979-651550F91D5C}">
      <dgm:prSet phldrT="[Text]" custT="1"/>
      <dgm:spPr/>
      <dgm:t>
        <a:bodyPr/>
        <a:lstStyle/>
        <a:p>
          <a:r>
            <a:rPr lang="en-US" sz="2400" noProof="0" smtClean="0">
              <a:solidFill>
                <a:schemeClr val="tx1"/>
              </a:solidFill>
            </a:rPr>
            <a:t>5 &amp; more</a:t>
          </a:r>
        </a:p>
        <a:p>
          <a:endParaRPr lang="en-US" sz="2000" noProof="0" smtClean="0">
            <a:solidFill>
              <a:schemeClr val="tx1"/>
            </a:solidFill>
          </a:endParaRPr>
        </a:p>
      </dgm:t>
    </dgm:pt>
    <dgm:pt modelId="{9F5F4111-1A80-4142-9877-80497F30C6AC}" type="parTrans" cxnId="{5C6A9E53-373D-428A-9457-BA8B178F822D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13F0FC47-4215-490F-8F75-C26E8A400206}" type="sibTrans" cxnId="{5C6A9E53-373D-428A-9457-BA8B178F822D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F6885A15-10D3-4D28-8C78-1EA595C38820}">
      <dgm:prSet phldrT="[Text]" custT="1"/>
      <dgm:spPr/>
      <dgm:t>
        <a:bodyPr/>
        <a:lstStyle/>
        <a:p>
          <a:r>
            <a:rPr lang="en-US" sz="1600" noProof="0" dirty="0" smtClean="0">
              <a:solidFill>
                <a:schemeClr val="tx1"/>
              </a:solidFill>
            </a:rPr>
            <a:t>Norway</a:t>
          </a:r>
          <a:endParaRPr lang="en-US" sz="1600" noProof="0" dirty="0">
            <a:solidFill>
              <a:schemeClr val="tx1"/>
            </a:solidFill>
          </a:endParaRPr>
        </a:p>
      </dgm:t>
    </dgm:pt>
    <dgm:pt modelId="{90AAC627-67D3-488C-9905-0A74A9096F64}" type="parTrans" cxnId="{0FB3DB14-FB3F-4CB1-B454-C1D0008C0479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403D2006-3EA0-4AF2-8557-20E5A284603D}" type="sibTrans" cxnId="{0FB3DB14-FB3F-4CB1-B454-C1D0008C0479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96AA0988-7804-4769-84DC-F857C63B60EB}">
      <dgm:prSet phldrT="[Text]" custT="1"/>
      <dgm:spPr/>
      <dgm:t>
        <a:bodyPr/>
        <a:lstStyle/>
        <a:p>
          <a:r>
            <a:rPr lang="en-US" sz="1600" noProof="0" dirty="0" smtClean="0">
              <a:solidFill>
                <a:schemeClr val="tx1"/>
              </a:solidFill>
            </a:rPr>
            <a:t>France</a:t>
          </a:r>
          <a:endParaRPr lang="en-US" sz="1600" noProof="0" dirty="0">
            <a:solidFill>
              <a:schemeClr val="tx1"/>
            </a:solidFill>
          </a:endParaRPr>
        </a:p>
      </dgm:t>
    </dgm:pt>
    <dgm:pt modelId="{D6568C1B-926E-4A15-9A1C-80D24850606A}" type="parTrans" cxnId="{5C51BBD7-26F1-4771-A619-1FE9F0B0F6BE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3AEDB7EB-CCC9-4F41-A02D-B6118067FBC1}" type="sibTrans" cxnId="{5C51BBD7-26F1-4771-A619-1FE9F0B0F6BE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5BF3AEFB-4913-4E53-9EC5-BD1804922401}">
      <dgm:prSet custT="1"/>
      <dgm:spPr/>
      <dgm:t>
        <a:bodyPr/>
        <a:lstStyle/>
        <a:p>
          <a:r>
            <a:rPr lang="en-US" sz="2400" noProof="0" smtClean="0">
              <a:solidFill>
                <a:schemeClr val="tx1"/>
              </a:solidFill>
            </a:rPr>
            <a:t>2 &lt; 3</a:t>
          </a:r>
        </a:p>
        <a:p>
          <a:endParaRPr lang="en-US" sz="1800" noProof="0">
            <a:solidFill>
              <a:schemeClr val="tx1"/>
            </a:solidFill>
          </a:endParaRPr>
        </a:p>
      </dgm:t>
    </dgm:pt>
    <dgm:pt modelId="{860A597E-8A10-49B4-9CAB-8C731DC63884}" type="parTrans" cxnId="{4A0E841E-35A0-4C1D-ADCB-E38B9F34A59A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25045C3D-6225-403D-9E79-DBB1DED65C70}" type="sibTrans" cxnId="{4A0E841E-35A0-4C1D-ADCB-E38B9F34A59A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A041D2F1-D89D-43A9-BAD2-219FF944D638}">
      <dgm:prSet custT="1"/>
      <dgm:spPr/>
      <dgm:t>
        <a:bodyPr/>
        <a:lstStyle/>
        <a:p>
          <a:endParaRPr lang="en-US" sz="2400" noProof="0" dirty="0">
            <a:solidFill>
              <a:schemeClr val="tx1"/>
            </a:solidFill>
          </a:endParaRPr>
        </a:p>
      </dgm:t>
    </dgm:pt>
    <dgm:pt modelId="{C9856A90-FE2B-4163-B21F-B32E0C70A7EE}" type="parTrans" cxnId="{933BAA8B-3E32-44C3-9B06-F844AC6CDA8A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6CAE2E23-0C0A-4664-8D9C-1712BAFC6907}" type="sibTrans" cxnId="{933BAA8B-3E32-44C3-9B06-F844AC6CDA8A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ECAD5E4C-D65B-42D3-B1D7-FA15F2560EF0}">
      <dgm:prSet phldrT="[Text]" custT="1"/>
      <dgm:spPr/>
      <dgm:t>
        <a:bodyPr/>
        <a:lstStyle/>
        <a:p>
          <a:r>
            <a:rPr lang="en-US" sz="1600" noProof="0" smtClean="0">
              <a:solidFill>
                <a:schemeClr val="tx1"/>
              </a:solidFill>
            </a:rPr>
            <a:t>Finland</a:t>
          </a:r>
          <a:endParaRPr lang="en-US" sz="1600" noProof="0">
            <a:solidFill>
              <a:schemeClr val="tx1"/>
            </a:solidFill>
          </a:endParaRPr>
        </a:p>
      </dgm:t>
    </dgm:pt>
    <dgm:pt modelId="{09DB9023-E044-48BF-91B5-4C5FDB073367}" type="parTrans" cxnId="{2E1F4366-145A-447C-9808-D4ADCD0D3E4B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68563243-A50B-4A19-B812-BE60A3B7B00D}" type="sibTrans" cxnId="{2E1F4366-145A-447C-9808-D4ADCD0D3E4B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8CBFB9EA-7341-4665-B4F1-DB4E53D139A1}">
      <dgm:prSet phldrT="[Text]" custT="1"/>
      <dgm:spPr/>
      <dgm:t>
        <a:bodyPr/>
        <a:lstStyle/>
        <a:p>
          <a:r>
            <a:rPr lang="en-US" sz="1600" noProof="0" smtClean="0">
              <a:solidFill>
                <a:schemeClr val="tx1"/>
              </a:solidFill>
            </a:rPr>
            <a:t>Switzerland</a:t>
          </a:r>
          <a:endParaRPr lang="en-US" sz="1600" noProof="0">
            <a:solidFill>
              <a:schemeClr val="tx1"/>
            </a:solidFill>
          </a:endParaRPr>
        </a:p>
      </dgm:t>
    </dgm:pt>
    <dgm:pt modelId="{BDA2081C-6DC1-4CB5-A447-36FDDD60F791}" type="parTrans" cxnId="{84E56A98-5C25-45AE-B334-36B624FAA0E5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618038EF-61A5-45AE-9C9F-287C39E9AEE8}" type="sibTrans" cxnId="{84E56A98-5C25-45AE-B334-36B624FAA0E5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DD0CD813-0766-4259-B1F3-AAA344A83DB0}">
      <dgm:prSet phldrT="[Text]" custT="1"/>
      <dgm:spPr/>
      <dgm:t>
        <a:bodyPr/>
        <a:lstStyle/>
        <a:p>
          <a:r>
            <a:rPr lang="en-US" sz="1600" noProof="0" dirty="0" smtClean="0">
              <a:solidFill>
                <a:schemeClr val="tx1"/>
              </a:solidFill>
            </a:rPr>
            <a:t>Sweden</a:t>
          </a:r>
          <a:endParaRPr lang="en-US" sz="1600" noProof="0" dirty="0">
            <a:solidFill>
              <a:schemeClr val="tx1"/>
            </a:solidFill>
          </a:endParaRPr>
        </a:p>
      </dgm:t>
    </dgm:pt>
    <dgm:pt modelId="{4339832D-4972-4529-8C59-D6F271A1DCB2}" type="parTrans" cxnId="{2B97410F-119A-4D48-8500-51787BD13686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AADD8D9E-CC16-4A68-B742-0BFC2A1D1854}" type="sibTrans" cxnId="{2B97410F-119A-4D48-8500-51787BD13686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8F6CEDF1-CB67-4C9C-B210-8C4BE1A62E53}">
      <dgm:prSet phldrT="[Text]" custT="1"/>
      <dgm:spPr/>
      <dgm:t>
        <a:bodyPr/>
        <a:lstStyle/>
        <a:p>
          <a:r>
            <a:rPr lang="en-US" sz="2400" noProof="0" smtClean="0">
              <a:solidFill>
                <a:schemeClr val="tx1"/>
              </a:solidFill>
            </a:rPr>
            <a:t>4 &lt; 5</a:t>
          </a:r>
        </a:p>
        <a:p>
          <a:endParaRPr lang="en-US" sz="2000" noProof="0">
            <a:solidFill>
              <a:schemeClr val="tx1"/>
            </a:solidFill>
          </a:endParaRPr>
        </a:p>
      </dgm:t>
    </dgm:pt>
    <dgm:pt modelId="{9608F6C7-C34E-4CD7-B7FB-050F17ED56DE}" type="parTrans" cxnId="{F497E2BE-D1CF-40FD-B495-D14022715555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90639F65-1D3A-45A7-B391-485FE3D4E4E8}" type="sibTrans" cxnId="{F497E2BE-D1CF-40FD-B495-D14022715555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7FF1FC1E-9C67-49E0-8171-E036A3C907F6}">
      <dgm:prSet phldrT="[Text]" custT="1"/>
      <dgm:spPr/>
      <dgm:t>
        <a:bodyPr/>
        <a:lstStyle/>
        <a:p>
          <a:r>
            <a:rPr lang="en-US" sz="1600" noProof="0" dirty="0" smtClean="0">
              <a:solidFill>
                <a:schemeClr val="tx1"/>
              </a:solidFill>
            </a:rPr>
            <a:t>Belgium</a:t>
          </a:r>
          <a:endParaRPr lang="en-US" sz="1600" noProof="0" dirty="0">
            <a:solidFill>
              <a:schemeClr val="tx1"/>
            </a:solidFill>
          </a:endParaRPr>
        </a:p>
      </dgm:t>
    </dgm:pt>
    <dgm:pt modelId="{AECDDD5D-63AB-4879-8715-6560A4CDD38F}" type="parTrans" cxnId="{12FF675C-C5F1-4042-93DF-C7736783DB54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AE2E40F1-BEA7-4462-AA2C-D0D32F64979E}" type="sibTrans" cxnId="{12FF675C-C5F1-4042-93DF-C7736783DB54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3AE82B4F-FDE8-4146-A601-F3038550088F}">
      <dgm:prSet custT="1"/>
      <dgm:spPr/>
      <dgm:t>
        <a:bodyPr/>
        <a:lstStyle/>
        <a:p>
          <a:r>
            <a:rPr lang="en-US" sz="1600" noProof="0" dirty="0" smtClean="0">
              <a:solidFill>
                <a:schemeClr val="tx1"/>
              </a:solidFill>
            </a:rPr>
            <a:t>Netherlands</a:t>
          </a:r>
          <a:endParaRPr lang="en-US" sz="1600" noProof="0" dirty="0">
            <a:solidFill>
              <a:schemeClr val="tx1"/>
            </a:solidFill>
          </a:endParaRPr>
        </a:p>
      </dgm:t>
    </dgm:pt>
    <dgm:pt modelId="{316A6C29-253B-4AF1-925A-4A84235E11E7}" type="parTrans" cxnId="{4758E8F9-7369-45C3-8C55-3C62C464D0DF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E57A4475-61C6-4CAE-AEA8-9001F33F9141}" type="sibTrans" cxnId="{4758E8F9-7369-45C3-8C55-3C62C464D0DF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95F71E88-5D0B-4ABB-8A7E-DFE75222E11C}">
      <dgm:prSet phldrT="[Text]" custT="1"/>
      <dgm:spPr/>
      <dgm:t>
        <a:bodyPr/>
        <a:lstStyle/>
        <a:p>
          <a:r>
            <a:rPr lang="en-US" sz="1600" noProof="0" dirty="0" smtClean="0">
              <a:solidFill>
                <a:schemeClr val="tx1"/>
              </a:solidFill>
            </a:rPr>
            <a:t>Portugal</a:t>
          </a:r>
          <a:endParaRPr lang="en-US" sz="1600" noProof="0" dirty="0">
            <a:solidFill>
              <a:schemeClr val="tx1"/>
            </a:solidFill>
          </a:endParaRPr>
        </a:p>
      </dgm:t>
    </dgm:pt>
    <dgm:pt modelId="{191A5018-7E7C-41B5-AF36-9CE8AE23DA5C}" type="parTrans" cxnId="{A2B66C59-7776-47DE-82BE-45F0A6BA412B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74F4BDF6-7E98-4AEF-A45F-FDF26F789EA9}" type="sibTrans" cxnId="{A2B66C59-7776-47DE-82BE-45F0A6BA412B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14E1DC6D-3309-4E39-8D75-EFDDA8D509C8}">
      <dgm:prSet phldrT="[Text]" custT="1"/>
      <dgm:spPr/>
      <dgm:t>
        <a:bodyPr/>
        <a:lstStyle/>
        <a:p>
          <a:r>
            <a:rPr lang="en-US" sz="1600" noProof="0" dirty="0" smtClean="0">
              <a:solidFill>
                <a:schemeClr val="tx1"/>
              </a:solidFill>
            </a:rPr>
            <a:t>Spain</a:t>
          </a:r>
          <a:endParaRPr lang="en-US" sz="1600" noProof="0" dirty="0">
            <a:solidFill>
              <a:schemeClr val="tx1"/>
            </a:solidFill>
          </a:endParaRPr>
        </a:p>
      </dgm:t>
    </dgm:pt>
    <dgm:pt modelId="{BFF37840-85CF-4FAF-9917-F11B32AEFCFB}" type="parTrans" cxnId="{16A0FE13-EA2E-4595-8FDF-87C199325970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DDEEA489-B9DC-4842-B850-66F98FE1BE7F}" type="sibTrans" cxnId="{16A0FE13-EA2E-4595-8FDF-87C199325970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4E2A7FDD-FE25-444C-95E3-B12336EFABCB}">
      <dgm:prSet phldrT="[Text]" custT="1"/>
      <dgm:spPr/>
      <dgm:t>
        <a:bodyPr/>
        <a:lstStyle/>
        <a:p>
          <a:r>
            <a:rPr lang="en-US" sz="1600" noProof="0" smtClean="0">
              <a:solidFill>
                <a:schemeClr val="tx1"/>
              </a:solidFill>
            </a:rPr>
            <a:t>Hungary</a:t>
          </a:r>
          <a:endParaRPr lang="en-US" sz="1600" noProof="0">
            <a:solidFill>
              <a:schemeClr val="tx1"/>
            </a:solidFill>
          </a:endParaRPr>
        </a:p>
      </dgm:t>
    </dgm:pt>
    <dgm:pt modelId="{768C85F9-7B46-42A2-9507-F7403CFE1A62}" type="parTrans" cxnId="{126D3D0F-E186-4254-B2BE-5C810FC5DA46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81A94D02-FB39-4A61-9974-EE06489CC082}" type="sibTrans" cxnId="{126D3D0F-E186-4254-B2BE-5C810FC5DA46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7E8BAB79-4B75-4DAF-8625-756F4727C64A}">
      <dgm:prSet custT="1"/>
      <dgm:spPr/>
      <dgm:t>
        <a:bodyPr/>
        <a:lstStyle/>
        <a:p>
          <a:r>
            <a:rPr lang="en-US" sz="1600" noProof="0" smtClean="0">
              <a:solidFill>
                <a:schemeClr val="tx1"/>
              </a:solidFill>
            </a:rPr>
            <a:t>Germany</a:t>
          </a:r>
          <a:endParaRPr lang="en-US" sz="1600" noProof="0">
            <a:solidFill>
              <a:schemeClr val="tx1"/>
            </a:solidFill>
          </a:endParaRPr>
        </a:p>
      </dgm:t>
    </dgm:pt>
    <dgm:pt modelId="{DD892445-A3C5-410D-ADFE-E95C0B25F7D2}" type="parTrans" cxnId="{A90D5419-89B5-4EB2-85F1-2CE19726DF9B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6FB95C18-0D8E-43D2-B86C-D87765892716}" type="sibTrans" cxnId="{A90D5419-89B5-4EB2-85F1-2CE19726DF9B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6CDFD94C-71A8-4688-9014-E05AAC36F189}">
      <dgm:prSet custT="1"/>
      <dgm:spPr/>
      <dgm:t>
        <a:bodyPr/>
        <a:lstStyle/>
        <a:p>
          <a:r>
            <a:rPr lang="en-US" sz="1600" noProof="0" dirty="0" smtClean="0">
              <a:solidFill>
                <a:schemeClr val="tx1"/>
              </a:solidFill>
            </a:rPr>
            <a:t>Slovakia</a:t>
          </a:r>
          <a:endParaRPr lang="en-US" sz="1600" noProof="0" dirty="0">
            <a:solidFill>
              <a:schemeClr val="tx1"/>
            </a:solidFill>
          </a:endParaRPr>
        </a:p>
      </dgm:t>
    </dgm:pt>
    <dgm:pt modelId="{9361FB38-8A96-4FF6-973D-83D55672D881}" type="parTrans" cxnId="{CCB14FE0-E13F-4ED5-8337-D4FCF29CA7EE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4C1BC4D8-8550-4A96-94C8-379852CFE13D}" type="sibTrans" cxnId="{CCB14FE0-E13F-4ED5-8337-D4FCF29CA7EE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522225FF-F0C6-4520-A060-325FADA1E0EE}">
      <dgm:prSet phldrT="[Text]" custT="1"/>
      <dgm:spPr/>
      <dgm:t>
        <a:bodyPr/>
        <a:lstStyle/>
        <a:p>
          <a:r>
            <a:rPr lang="en-US" sz="1600" noProof="0" smtClean="0">
              <a:solidFill>
                <a:schemeClr val="tx1"/>
              </a:solidFill>
            </a:rPr>
            <a:t>Poland</a:t>
          </a:r>
          <a:endParaRPr lang="en-US" sz="1600" noProof="0">
            <a:solidFill>
              <a:schemeClr val="tx1"/>
            </a:solidFill>
          </a:endParaRPr>
        </a:p>
      </dgm:t>
    </dgm:pt>
    <dgm:pt modelId="{8ADF42E4-72EB-44C1-825E-5C53B8D495BB}" type="parTrans" cxnId="{61B209EF-E4D8-41D4-B20F-EE8FF6B7B6B9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BD4EDC80-41C7-4602-862B-276BF0F9B320}" type="sibTrans" cxnId="{61B209EF-E4D8-41D4-B20F-EE8FF6B7B6B9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83BE02AB-0207-46CE-A7D7-1B2A36757944}">
      <dgm:prSet phldrT="[Text]" custT="1"/>
      <dgm:spPr/>
      <dgm:t>
        <a:bodyPr/>
        <a:lstStyle/>
        <a:p>
          <a:r>
            <a:rPr lang="en-US" sz="1600" noProof="0" dirty="0" smtClean="0">
              <a:solidFill>
                <a:schemeClr val="tx1"/>
              </a:solidFill>
            </a:rPr>
            <a:t>Finland </a:t>
          </a:r>
          <a:endParaRPr lang="en-US" sz="1600" noProof="0" dirty="0">
            <a:solidFill>
              <a:schemeClr val="tx1"/>
            </a:solidFill>
          </a:endParaRPr>
        </a:p>
      </dgm:t>
    </dgm:pt>
    <dgm:pt modelId="{B3E8FC74-83CE-4D7D-A7FE-F7DD18B1A585}" type="parTrans" cxnId="{17FAC043-58CF-4779-BDB9-CEF3593B7A4A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EA218826-7454-469A-91F0-2FB66CA6AD31}" type="sibTrans" cxnId="{17FAC043-58CF-4779-BDB9-CEF3593B7A4A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3199C004-63E3-4088-8851-61591D5C4136}">
      <dgm:prSet custT="1"/>
      <dgm:spPr/>
      <dgm:t>
        <a:bodyPr/>
        <a:lstStyle/>
        <a:p>
          <a:r>
            <a:rPr lang="en-US" sz="1600" noProof="0" dirty="0" smtClean="0">
              <a:solidFill>
                <a:schemeClr val="tx1"/>
              </a:solidFill>
            </a:rPr>
            <a:t>UK, Italy</a:t>
          </a:r>
          <a:endParaRPr lang="en-US" sz="1600" noProof="0" dirty="0">
            <a:solidFill>
              <a:schemeClr val="tx1"/>
            </a:solidFill>
          </a:endParaRPr>
        </a:p>
      </dgm:t>
    </dgm:pt>
    <dgm:pt modelId="{62622187-5528-4638-A373-6B9621E7E738}" type="parTrans" cxnId="{3F74E99D-BBA6-46BD-94AC-1BCFA8E671E8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3CB4053E-BC7D-4D81-A3A9-4875FDD3EFBB}" type="sibTrans" cxnId="{3F74E99D-BBA6-46BD-94AC-1BCFA8E671E8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A64547CF-0716-420C-9D71-810A360970C8}">
      <dgm:prSet custT="1"/>
      <dgm:spPr/>
      <dgm:t>
        <a:bodyPr/>
        <a:lstStyle/>
        <a:p>
          <a:r>
            <a:rPr lang="en-US" sz="1600" noProof="0" dirty="0" smtClean="0">
              <a:solidFill>
                <a:schemeClr val="tx1"/>
              </a:solidFill>
            </a:rPr>
            <a:t>Denmark</a:t>
          </a:r>
          <a:endParaRPr lang="en-US" sz="1600" noProof="0" dirty="0">
            <a:solidFill>
              <a:schemeClr val="tx1"/>
            </a:solidFill>
          </a:endParaRPr>
        </a:p>
      </dgm:t>
    </dgm:pt>
    <dgm:pt modelId="{543FEBFA-4AA8-4A29-8E2D-17C3FDDBE904}" type="parTrans" cxnId="{3DBB88C1-F403-4A20-ADD7-CE72FF547066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5F4AB4C0-3141-456D-B209-854C6A8CE1A2}" type="sibTrans" cxnId="{3DBB88C1-F403-4A20-ADD7-CE72FF547066}">
      <dgm:prSet/>
      <dgm:spPr/>
      <dgm:t>
        <a:bodyPr/>
        <a:lstStyle/>
        <a:p>
          <a:endParaRPr lang="en-US" noProof="0">
            <a:solidFill>
              <a:schemeClr val="tx1"/>
            </a:solidFill>
          </a:endParaRPr>
        </a:p>
      </dgm:t>
    </dgm:pt>
    <dgm:pt modelId="{D11DD88D-FEEE-4FDA-9451-E370FF6D4590}">
      <dgm:prSet custT="1"/>
      <dgm:spPr/>
      <dgm:t>
        <a:bodyPr/>
        <a:lstStyle/>
        <a:p>
          <a:r>
            <a:rPr lang="en-US" sz="1600" noProof="0" dirty="0" smtClean="0">
              <a:solidFill>
                <a:schemeClr val="tx1"/>
              </a:solidFill>
            </a:rPr>
            <a:t>Ireland</a:t>
          </a:r>
          <a:br>
            <a:rPr lang="en-US" sz="1600" noProof="0" dirty="0" smtClean="0">
              <a:solidFill>
                <a:schemeClr val="tx1"/>
              </a:solidFill>
            </a:rPr>
          </a:br>
          <a:endParaRPr lang="en-US" sz="1600" noProof="0" dirty="0">
            <a:solidFill>
              <a:schemeClr val="tx1"/>
            </a:solidFill>
          </a:endParaRPr>
        </a:p>
      </dgm:t>
    </dgm:pt>
    <dgm:pt modelId="{7198F158-F655-4F7C-905D-645CC2EA8C80}" type="parTrans" cxnId="{2D638D3B-DEA3-4C2D-832C-5E21014536FD}">
      <dgm:prSet/>
      <dgm:spPr/>
      <dgm:t>
        <a:bodyPr/>
        <a:lstStyle/>
        <a:p>
          <a:endParaRPr lang="de-AT">
            <a:solidFill>
              <a:schemeClr val="tx1"/>
            </a:solidFill>
          </a:endParaRPr>
        </a:p>
      </dgm:t>
    </dgm:pt>
    <dgm:pt modelId="{32348EDF-8B85-4B99-8A37-9B00CD5EA233}" type="sibTrans" cxnId="{2D638D3B-DEA3-4C2D-832C-5E21014536FD}">
      <dgm:prSet/>
      <dgm:spPr/>
      <dgm:t>
        <a:bodyPr/>
        <a:lstStyle/>
        <a:p>
          <a:endParaRPr lang="de-AT">
            <a:solidFill>
              <a:schemeClr val="tx1"/>
            </a:solidFill>
          </a:endParaRPr>
        </a:p>
      </dgm:t>
    </dgm:pt>
    <dgm:pt modelId="{EF36A756-92F4-4FED-B429-E46EAA6385FC}">
      <dgm:prSet phldrT="[Text]" custT="1"/>
      <dgm:spPr/>
      <dgm:t>
        <a:bodyPr/>
        <a:lstStyle/>
        <a:p>
          <a:r>
            <a:rPr lang="en-US" sz="1600" noProof="0" dirty="0" smtClean="0">
              <a:solidFill>
                <a:schemeClr val="tx1"/>
              </a:solidFill>
            </a:rPr>
            <a:t>Czech Republic</a:t>
          </a:r>
          <a:endParaRPr lang="en-US" sz="1600" noProof="0" dirty="0">
            <a:solidFill>
              <a:schemeClr val="tx1"/>
            </a:solidFill>
          </a:endParaRPr>
        </a:p>
      </dgm:t>
    </dgm:pt>
    <dgm:pt modelId="{5F2E9738-7B71-401F-8925-1A693987F854}" type="parTrans" cxnId="{4459C503-ECDF-4EEF-95B5-BE5E3879A9BB}">
      <dgm:prSet/>
      <dgm:spPr/>
      <dgm:t>
        <a:bodyPr/>
        <a:lstStyle/>
        <a:p>
          <a:endParaRPr lang="de-AT">
            <a:solidFill>
              <a:schemeClr val="tx1"/>
            </a:solidFill>
          </a:endParaRPr>
        </a:p>
      </dgm:t>
    </dgm:pt>
    <dgm:pt modelId="{7FFF2FD7-4A67-4ACE-A52C-AFC6E82813C8}" type="sibTrans" cxnId="{4459C503-ECDF-4EEF-95B5-BE5E3879A9BB}">
      <dgm:prSet/>
      <dgm:spPr/>
      <dgm:t>
        <a:bodyPr/>
        <a:lstStyle/>
        <a:p>
          <a:endParaRPr lang="de-AT">
            <a:solidFill>
              <a:schemeClr val="tx1"/>
            </a:solidFill>
          </a:endParaRPr>
        </a:p>
      </dgm:t>
    </dgm:pt>
    <dgm:pt modelId="{925135FA-03AD-4B77-AFEC-428C53A2DE41}">
      <dgm:prSet phldrT="[Text]" custT="1"/>
      <dgm:spPr/>
      <dgm:t>
        <a:bodyPr/>
        <a:lstStyle/>
        <a:p>
          <a:r>
            <a:rPr lang="en-US" sz="1600" noProof="0" dirty="0" smtClean="0">
              <a:solidFill>
                <a:schemeClr val="tx1"/>
              </a:solidFill>
            </a:rPr>
            <a:t>Austria</a:t>
          </a:r>
          <a:endParaRPr lang="en-US" sz="1600" noProof="0" dirty="0">
            <a:solidFill>
              <a:schemeClr val="tx1"/>
            </a:solidFill>
          </a:endParaRPr>
        </a:p>
      </dgm:t>
    </dgm:pt>
    <dgm:pt modelId="{B111F39D-2AD4-42A1-AF40-1526D67601F9}" type="parTrans" cxnId="{6E1A3D6A-5475-46FF-9C1F-277BB6A81B35}">
      <dgm:prSet/>
      <dgm:spPr/>
      <dgm:t>
        <a:bodyPr/>
        <a:lstStyle/>
        <a:p>
          <a:endParaRPr lang="de-AT"/>
        </a:p>
      </dgm:t>
    </dgm:pt>
    <dgm:pt modelId="{9E2BFF86-4CE3-43F6-9D28-0A89ED60FC4B}" type="sibTrans" cxnId="{6E1A3D6A-5475-46FF-9C1F-277BB6A81B35}">
      <dgm:prSet/>
      <dgm:spPr/>
      <dgm:t>
        <a:bodyPr/>
        <a:lstStyle/>
        <a:p>
          <a:endParaRPr lang="de-AT"/>
        </a:p>
      </dgm:t>
    </dgm:pt>
    <dgm:pt modelId="{8B070699-E0D3-4DC4-8D2D-511DC2693685}" type="pres">
      <dgm:prSet presAssocID="{82D9FE1E-DD44-4FF8-B7AB-5D6D1A6E1D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FBE3D8C7-0914-4290-9588-004C9B7ED200}" type="pres">
      <dgm:prSet presAssocID="{0E3F2014-D4A7-4B78-8CFF-26A6CB30F785}" presName="node" presStyleLbl="node1" presStyleIdx="0" presStyleCnt="5" custLinFactNeighborY="386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D8E66FA-4DE8-4F14-8314-0E69FAEE362A}" type="pres">
      <dgm:prSet presAssocID="{26EB3F68-2B92-4FFA-8699-7B45DF2ECF4E}" presName="sibTrans" presStyleCnt="0"/>
      <dgm:spPr/>
    </dgm:pt>
    <dgm:pt modelId="{3DFDA5B3-6E63-4E97-BDD0-E4B98057727D}" type="pres">
      <dgm:prSet presAssocID="{5BF3AEFB-4913-4E53-9EC5-BD180492240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288F02B-44EC-485D-A845-5792F3910E4B}" type="pres">
      <dgm:prSet presAssocID="{25045C3D-6225-403D-9E79-DBB1DED65C70}" presName="sibTrans" presStyleCnt="0"/>
      <dgm:spPr/>
    </dgm:pt>
    <dgm:pt modelId="{43A15DE5-8659-4D5D-B57D-12FED8184761}" type="pres">
      <dgm:prSet presAssocID="{97DF84C3-9643-47BC-AC2E-556DBB2A365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4AC80D9-7B78-4EE1-9C38-9FC68D0BF803}" type="pres">
      <dgm:prSet presAssocID="{840D62B5-45ED-416B-AC82-0A3D9AED4923}" presName="sibTrans" presStyleCnt="0"/>
      <dgm:spPr/>
    </dgm:pt>
    <dgm:pt modelId="{D708D36E-9EAA-4813-A8BA-7D1E0A2DE9E0}" type="pres">
      <dgm:prSet presAssocID="{8F6CEDF1-CB67-4C9C-B210-8C4BE1A62E5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04B5E3C-65BC-49E3-837C-C7D4A360D8F3}" type="pres">
      <dgm:prSet presAssocID="{90639F65-1D3A-45A7-B391-485FE3D4E4E8}" presName="sibTrans" presStyleCnt="0"/>
      <dgm:spPr/>
    </dgm:pt>
    <dgm:pt modelId="{ECF31A44-F857-453F-B682-7FE278757177}" type="pres">
      <dgm:prSet presAssocID="{42ABE223-E768-406F-B979-651550F91D5C}" presName="node" presStyleLbl="node1" presStyleIdx="4" presStyleCnt="5" custLinFactNeighborX="10725" custLinFactNeighborY="0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CCB14FE0-E13F-4ED5-8337-D4FCF29CA7EE}" srcId="{5BF3AEFB-4913-4E53-9EC5-BD1804922401}" destId="{6CDFD94C-71A8-4688-9014-E05AAC36F189}" srcOrd="2" destOrd="0" parTransId="{9361FB38-8A96-4FF6-973D-83D55672D881}" sibTransId="{4C1BC4D8-8550-4A96-94C8-379852CFE13D}"/>
    <dgm:cxn modelId="{EC60B79E-BDD8-424A-A7A2-004B3D667CCC}" type="presOf" srcId="{A041D2F1-D89D-43A9-BAD2-219FF944D638}" destId="{3DFDA5B3-6E63-4E97-BDD0-E4B98057727D}" srcOrd="0" destOrd="7" presId="urn:microsoft.com/office/officeart/2005/8/layout/hList6"/>
    <dgm:cxn modelId="{A90D5419-89B5-4EB2-85F1-2CE19726DF9B}" srcId="{5BF3AEFB-4913-4E53-9EC5-BD1804922401}" destId="{7E8BAB79-4B75-4DAF-8625-756F4727C64A}" srcOrd="1" destOrd="0" parTransId="{DD892445-A3C5-410D-ADFE-E95C0B25F7D2}" sibTransId="{6FB95C18-0D8E-43D2-B86C-D87765892716}"/>
    <dgm:cxn modelId="{7FCCA19E-0D98-4D13-8CCF-14EE9BD60C3D}" srcId="{82D9FE1E-DD44-4FF8-B7AB-5D6D1A6E1D49}" destId="{0E3F2014-D4A7-4B78-8CFF-26A6CB30F785}" srcOrd="0" destOrd="0" parTransId="{B147EFBA-5604-4FAE-81E1-45B21734DB22}" sibTransId="{26EB3F68-2B92-4FFA-8699-7B45DF2ECF4E}"/>
    <dgm:cxn modelId="{2DE39765-3E04-4E8F-A70E-88E5FCF77BCC}" type="presOf" srcId="{ECAD5E4C-D65B-42D3-B1D7-FA15F2560EF0}" destId="{ECF31A44-F857-453F-B682-7FE278757177}" srcOrd="0" destOrd="4" presId="urn:microsoft.com/office/officeart/2005/8/layout/hList6"/>
    <dgm:cxn modelId="{5C6A9E53-373D-428A-9457-BA8B178F822D}" srcId="{82D9FE1E-DD44-4FF8-B7AB-5D6D1A6E1D49}" destId="{42ABE223-E768-406F-B979-651550F91D5C}" srcOrd="4" destOrd="0" parTransId="{9F5F4111-1A80-4142-9877-80497F30C6AC}" sibTransId="{13F0FC47-4215-490F-8F75-C26E8A400206}"/>
    <dgm:cxn modelId="{289D4CA7-D0E6-4937-8F19-B4A44C09A8FB}" type="presOf" srcId="{14E1DC6D-3309-4E39-8D75-EFDDA8D509C8}" destId="{FBE3D8C7-0914-4290-9588-004C9B7ED200}" srcOrd="0" destOrd="2" presId="urn:microsoft.com/office/officeart/2005/8/layout/hList6"/>
    <dgm:cxn modelId="{06AAA5F6-8332-4886-ABCA-3B04E88F55CE}" type="presOf" srcId="{F6885A15-10D3-4D28-8C78-1EA595C38820}" destId="{ECF31A44-F857-453F-B682-7FE278757177}" srcOrd="0" destOrd="2" presId="urn:microsoft.com/office/officeart/2005/8/layout/hList6"/>
    <dgm:cxn modelId="{3DBB88C1-F403-4A20-ADD7-CE72FF547066}" srcId="{5BF3AEFB-4913-4E53-9EC5-BD1804922401}" destId="{A64547CF-0716-420C-9D71-810A360970C8}" srcOrd="3" destOrd="0" parTransId="{543FEBFA-4AA8-4A29-8E2D-17C3FDDBE904}" sibTransId="{5F4AB4C0-3141-456D-B209-854C6A8CE1A2}"/>
    <dgm:cxn modelId="{933BAA8B-3E32-44C3-9B06-F844AC6CDA8A}" srcId="{5BF3AEFB-4913-4E53-9EC5-BD1804922401}" destId="{A041D2F1-D89D-43A9-BAD2-219FF944D638}" srcOrd="6" destOrd="0" parTransId="{C9856A90-FE2B-4163-B21F-B32E0C70A7EE}" sibTransId="{6CAE2E23-0C0A-4664-8D9C-1712BAFC6907}"/>
    <dgm:cxn modelId="{61B209EF-E4D8-41D4-B20F-EE8FF6B7B6B9}" srcId="{8F6CEDF1-CB67-4C9C-B210-8C4BE1A62E53}" destId="{522225FF-F0C6-4520-A060-325FADA1E0EE}" srcOrd="2" destOrd="0" parTransId="{8ADF42E4-72EB-44C1-825E-5C53B8D495BB}" sibTransId="{BD4EDC80-41C7-4602-862B-276BF0F9B320}"/>
    <dgm:cxn modelId="{02FBEED1-3BDA-4EEC-BBFD-55F4F52728BC}" type="presOf" srcId="{3AE82B4F-FDE8-4146-A601-F3038550088F}" destId="{3DFDA5B3-6E63-4E97-BDD0-E4B98057727D}" srcOrd="0" destOrd="1" presId="urn:microsoft.com/office/officeart/2005/8/layout/hList6"/>
    <dgm:cxn modelId="{F497E2BE-D1CF-40FD-B495-D14022715555}" srcId="{82D9FE1E-DD44-4FF8-B7AB-5D6D1A6E1D49}" destId="{8F6CEDF1-CB67-4C9C-B210-8C4BE1A62E53}" srcOrd="3" destOrd="0" parTransId="{9608F6C7-C34E-4CD7-B7FB-050F17ED56DE}" sibTransId="{90639F65-1D3A-45A7-B391-485FE3D4E4E8}"/>
    <dgm:cxn modelId="{3F74E99D-BBA6-46BD-94AC-1BCFA8E671E8}" srcId="{5BF3AEFB-4913-4E53-9EC5-BD1804922401}" destId="{3199C004-63E3-4088-8851-61591D5C4136}" srcOrd="4" destOrd="0" parTransId="{62622187-5528-4638-A373-6B9621E7E738}" sibTransId="{3CB4053E-BC7D-4D81-A3A9-4875FDD3EFBB}"/>
    <dgm:cxn modelId="{61D1D512-BF01-43C5-A4B6-E2A7C2D737BA}" type="presOf" srcId="{95F71E88-5D0B-4ABB-8A7E-DFE75222E11C}" destId="{FBE3D8C7-0914-4290-9588-004C9B7ED200}" srcOrd="0" destOrd="1" presId="urn:microsoft.com/office/officeart/2005/8/layout/hList6"/>
    <dgm:cxn modelId="{2E1F4366-145A-447C-9808-D4ADCD0D3E4B}" srcId="{42ABE223-E768-406F-B979-651550F91D5C}" destId="{ECAD5E4C-D65B-42D3-B1D7-FA15F2560EF0}" srcOrd="3" destOrd="0" parTransId="{09DB9023-E044-48BF-91B5-4C5FDB073367}" sibTransId="{68563243-A50B-4A19-B812-BE60A3B7B00D}"/>
    <dgm:cxn modelId="{A2B66C59-7776-47DE-82BE-45F0A6BA412B}" srcId="{0E3F2014-D4A7-4B78-8CFF-26A6CB30F785}" destId="{95F71E88-5D0B-4ABB-8A7E-DFE75222E11C}" srcOrd="0" destOrd="0" parTransId="{191A5018-7E7C-41B5-AF36-9CE8AE23DA5C}" sibTransId="{74F4BDF6-7E98-4AEF-A45F-FDF26F789EA9}"/>
    <dgm:cxn modelId="{4016F4A2-4DB9-4117-811F-DA4C6F62724A}" type="presOf" srcId="{96AA0988-7804-4769-84DC-F857C63B60EB}" destId="{ECF31A44-F857-453F-B682-7FE278757177}" srcOrd="0" destOrd="3" presId="urn:microsoft.com/office/officeart/2005/8/layout/hList6"/>
    <dgm:cxn modelId="{0FB3DB14-FB3F-4CB1-B454-C1D0008C0479}" srcId="{42ABE223-E768-406F-B979-651550F91D5C}" destId="{F6885A15-10D3-4D28-8C78-1EA595C38820}" srcOrd="1" destOrd="0" parTransId="{90AAC627-67D3-488C-9905-0A74A9096F64}" sibTransId="{403D2006-3EA0-4AF2-8557-20E5A284603D}"/>
    <dgm:cxn modelId="{4A0E841E-35A0-4C1D-ADCB-E38B9F34A59A}" srcId="{82D9FE1E-DD44-4FF8-B7AB-5D6D1A6E1D49}" destId="{5BF3AEFB-4913-4E53-9EC5-BD1804922401}" srcOrd="1" destOrd="0" parTransId="{860A597E-8A10-49B4-9CAB-8C731DC63884}" sibTransId="{25045C3D-6225-403D-9E79-DBB1DED65C70}"/>
    <dgm:cxn modelId="{CDC982F9-3772-4C91-ABF6-E87AA99A8FBF}" type="presOf" srcId="{42ABE223-E768-406F-B979-651550F91D5C}" destId="{ECF31A44-F857-453F-B682-7FE278757177}" srcOrd="0" destOrd="0" presId="urn:microsoft.com/office/officeart/2005/8/layout/hList6"/>
    <dgm:cxn modelId="{4758E8F9-7369-45C3-8C55-3C62C464D0DF}" srcId="{5BF3AEFB-4913-4E53-9EC5-BD1804922401}" destId="{3AE82B4F-FDE8-4146-A601-F3038550088F}" srcOrd="0" destOrd="0" parTransId="{316A6C29-253B-4AF1-925A-4A84235E11E7}" sibTransId="{E57A4475-61C6-4CAE-AEA8-9001F33F9141}"/>
    <dgm:cxn modelId="{88F6E92E-9157-4C46-A76E-2FCFD1710C5A}" type="presOf" srcId="{DD0CD813-0766-4259-B1F3-AAA344A83DB0}" destId="{43A15DE5-8659-4D5D-B57D-12FED8184761}" srcOrd="0" destOrd="1" presId="urn:microsoft.com/office/officeart/2005/8/layout/hList6"/>
    <dgm:cxn modelId="{638982DD-9A0E-4AFF-BFBD-A909F1B1F753}" type="presOf" srcId="{83BE02AB-0207-46CE-A7D7-1B2A36757944}" destId="{D708D36E-9EAA-4813-A8BA-7D1E0A2DE9E0}" srcOrd="0" destOrd="2" presId="urn:microsoft.com/office/officeart/2005/8/layout/hList6"/>
    <dgm:cxn modelId="{AC7C920C-450B-4422-84A1-D0465296BA30}" type="presOf" srcId="{4E2A7FDD-FE25-444C-95E3-B12336EFABCB}" destId="{FBE3D8C7-0914-4290-9588-004C9B7ED200}" srcOrd="0" destOrd="3" presId="urn:microsoft.com/office/officeart/2005/8/layout/hList6"/>
    <dgm:cxn modelId="{126D3D0F-E186-4254-B2BE-5C810FC5DA46}" srcId="{0E3F2014-D4A7-4B78-8CFF-26A6CB30F785}" destId="{4E2A7FDD-FE25-444C-95E3-B12336EFABCB}" srcOrd="2" destOrd="0" parTransId="{768C85F9-7B46-42A2-9507-F7403CFE1A62}" sibTransId="{81A94D02-FB39-4A61-9974-EE06489CC082}"/>
    <dgm:cxn modelId="{2D638D3B-DEA3-4C2D-832C-5E21014536FD}" srcId="{5BF3AEFB-4913-4E53-9EC5-BD1804922401}" destId="{D11DD88D-FEEE-4FDA-9451-E370FF6D4590}" srcOrd="5" destOrd="0" parTransId="{7198F158-F655-4F7C-905D-645CC2EA8C80}" sibTransId="{32348EDF-8B85-4B99-8A37-9B00CD5EA233}"/>
    <dgm:cxn modelId="{322436F3-169E-4293-847E-95B11D424BC7}" srcId="{82D9FE1E-DD44-4FF8-B7AB-5D6D1A6E1D49}" destId="{97DF84C3-9643-47BC-AC2E-556DBB2A365E}" srcOrd="2" destOrd="0" parTransId="{E3505F9B-D1B4-470B-8776-E5297136EBF2}" sibTransId="{840D62B5-45ED-416B-AC82-0A3D9AED4923}"/>
    <dgm:cxn modelId="{8C0C20A8-324C-4533-A7BB-3B9F975F814D}" type="presOf" srcId="{3199C004-63E3-4088-8851-61591D5C4136}" destId="{3DFDA5B3-6E63-4E97-BDD0-E4B98057727D}" srcOrd="0" destOrd="5" presId="urn:microsoft.com/office/officeart/2005/8/layout/hList6"/>
    <dgm:cxn modelId="{17761A39-77C7-436B-96C6-F4D503C1221B}" type="presOf" srcId="{925135FA-03AD-4B77-AFEC-428C53A2DE41}" destId="{ECF31A44-F857-453F-B682-7FE278757177}" srcOrd="0" destOrd="1" presId="urn:microsoft.com/office/officeart/2005/8/layout/hList6"/>
    <dgm:cxn modelId="{29477F24-722F-4088-9E24-2AA38E01A89F}" type="presOf" srcId="{6CDFD94C-71A8-4688-9014-E05AAC36F189}" destId="{3DFDA5B3-6E63-4E97-BDD0-E4B98057727D}" srcOrd="0" destOrd="3" presId="urn:microsoft.com/office/officeart/2005/8/layout/hList6"/>
    <dgm:cxn modelId="{4459C503-ECDF-4EEF-95B5-BE5E3879A9BB}" srcId="{97DF84C3-9643-47BC-AC2E-556DBB2A365E}" destId="{EF36A756-92F4-4FED-B429-E46EAA6385FC}" srcOrd="1" destOrd="0" parTransId="{5F2E9738-7B71-401F-8925-1A693987F854}" sibTransId="{7FFF2FD7-4A67-4ACE-A52C-AFC6E82813C8}"/>
    <dgm:cxn modelId="{84E56A98-5C25-45AE-B334-36B624FAA0E5}" srcId="{42ABE223-E768-406F-B979-651550F91D5C}" destId="{8CBFB9EA-7341-4665-B4F1-DB4E53D139A1}" srcOrd="4" destOrd="0" parTransId="{BDA2081C-6DC1-4CB5-A447-36FDDD60F791}" sibTransId="{618038EF-61A5-45AE-9C9F-287C39E9AEE8}"/>
    <dgm:cxn modelId="{6AE5DF80-12B5-4825-8F66-0524414AAAC6}" type="presOf" srcId="{EF36A756-92F4-4FED-B429-E46EAA6385FC}" destId="{43A15DE5-8659-4D5D-B57D-12FED8184761}" srcOrd="0" destOrd="2" presId="urn:microsoft.com/office/officeart/2005/8/layout/hList6"/>
    <dgm:cxn modelId="{5C51BBD7-26F1-4771-A619-1FE9F0B0F6BE}" srcId="{42ABE223-E768-406F-B979-651550F91D5C}" destId="{96AA0988-7804-4769-84DC-F857C63B60EB}" srcOrd="2" destOrd="0" parTransId="{D6568C1B-926E-4A15-9A1C-80D24850606A}" sibTransId="{3AEDB7EB-CCC9-4F41-A02D-B6118067FBC1}"/>
    <dgm:cxn modelId="{12FF675C-C5F1-4042-93DF-C7736783DB54}" srcId="{8F6CEDF1-CB67-4C9C-B210-8C4BE1A62E53}" destId="{7FF1FC1E-9C67-49E0-8171-E036A3C907F6}" srcOrd="0" destOrd="0" parTransId="{AECDDD5D-63AB-4879-8715-6560A4CDD38F}" sibTransId="{AE2E40F1-BEA7-4462-AA2C-D0D32F64979E}"/>
    <dgm:cxn modelId="{79C55CDC-6C1F-43BA-AE1D-C4EBF22E9633}" type="presOf" srcId="{8CBFB9EA-7341-4665-B4F1-DB4E53D139A1}" destId="{ECF31A44-F857-453F-B682-7FE278757177}" srcOrd="0" destOrd="5" presId="urn:microsoft.com/office/officeart/2005/8/layout/hList6"/>
    <dgm:cxn modelId="{16A0FE13-EA2E-4595-8FDF-87C199325970}" srcId="{0E3F2014-D4A7-4B78-8CFF-26A6CB30F785}" destId="{14E1DC6D-3309-4E39-8D75-EFDDA8D509C8}" srcOrd="1" destOrd="0" parTransId="{BFF37840-85CF-4FAF-9917-F11B32AEFCFB}" sibTransId="{DDEEA489-B9DC-4842-B850-66F98FE1BE7F}"/>
    <dgm:cxn modelId="{2B97410F-119A-4D48-8500-51787BD13686}" srcId="{97DF84C3-9643-47BC-AC2E-556DBB2A365E}" destId="{DD0CD813-0766-4259-B1F3-AAA344A83DB0}" srcOrd="0" destOrd="0" parTransId="{4339832D-4972-4529-8C59-D6F271A1DCB2}" sibTransId="{AADD8D9E-CC16-4A68-B742-0BFC2A1D1854}"/>
    <dgm:cxn modelId="{904AB60B-42FD-4CBA-BD42-762B420795B9}" type="presOf" srcId="{522225FF-F0C6-4520-A060-325FADA1E0EE}" destId="{D708D36E-9EAA-4813-A8BA-7D1E0A2DE9E0}" srcOrd="0" destOrd="3" presId="urn:microsoft.com/office/officeart/2005/8/layout/hList6"/>
    <dgm:cxn modelId="{858E035D-77EE-45E7-B577-C6BF8B9D665C}" type="presOf" srcId="{7E8BAB79-4B75-4DAF-8625-756F4727C64A}" destId="{3DFDA5B3-6E63-4E97-BDD0-E4B98057727D}" srcOrd="0" destOrd="2" presId="urn:microsoft.com/office/officeart/2005/8/layout/hList6"/>
    <dgm:cxn modelId="{40DDFC0E-C2E5-4F5F-A2AA-56DA77785CF9}" type="presOf" srcId="{0E3F2014-D4A7-4B78-8CFF-26A6CB30F785}" destId="{FBE3D8C7-0914-4290-9588-004C9B7ED200}" srcOrd="0" destOrd="0" presId="urn:microsoft.com/office/officeart/2005/8/layout/hList6"/>
    <dgm:cxn modelId="{A95B73CF-DE45-4E64-AC78-0F14E8049C67}" type="presOf" srcId="{A64547CF-0716-420C-9D71-810A360970C8}" destId="{3DFDA5B3-6E63-4E97-BDD0-E4B98057727D}" srcOrd="0" destOrd="4" presId="urn:microsoft.com/office/officeart/2005/8/layout/hList6"/>
    <dgm:cxn modelId="{3C08B797-F5C9-4117-8742-F9E70D314A29}" type="presOf" srcId="{8F6CEDF1-CB67-4C9C-B210-8C4BE1A62E53}" destId="{D708D36E-9EAA-4813-A8BA-7D1E0A2DE9E0}" srcOrd="0" destOrd="0" presId="urn:microsoft.com/office/officeart/2005/8/layout/hList6"/>
    <dgm:cxn modelId="{6E1A3D6A-5475-46FF-9C1F-277BB6A81B35}" srcId="{42ABE223-E768-406F-B979-651550F91D5C}" destId="{925135FA-03AD-4B77-AFEC-428C53A2DE41}" srcOrd="0" destOrd="0" parTransId="{B111F39D-2AD4-42A1-AF40-1526D67601F9}" sibTransId="{9E2BFF86-4CE3-43F6-9D28-0A89ED60FC4B}"/>
    <dgm:cxn modelId="{1E7F69A8-92DB-4B39-99D8-27EACDD90DC6}" type="presOf" srcId="{7FF1FC1E-9C67-49E0-8171-E036A3C907F6}" destId="{D708D36E-9EAA-4813-A8BA-7D1E0A2DE9E0}" srcOrd="0" destOrd="1" presId="urn:microsoft.com/office/officeart/2005/8/layout/hList6"/>
    <dgm:cxn modelId="{F08C2F49-32CE-45C7-A072-4FD22B70E19C}" type="presOf" srcId="{D11DD88D-FEEE-4FDA-9451-E370FF6D4590}" destId="{3DFDA5B3-6E63-4E97-BDD0-E4B98057727D}" srcOrd="0" destOrd="6" presId="urn:microsoft.com/office/officeart/2005/8/layout/hList6"/>
    <dgm:cxn modelId="{8B29F972-BBD8-481F-9AF4-3FA49B21C586}" type="presOf" srcId="{97DF84C3-9643-47BC-AC2E-556DBB2A365E}" destId="{43A15DE5-8659-4D5D-B57D-12FED8184761}" srcOrd="0" destOrd="0" presId="urn:microsoft.com/office/officeart/2005/8/layout/hList6"/>
    <dgm:cxn modelId="{02F8C805-5EE5-42F1-8D8E-69E6163B0631}" type="presOf" srcId="{5BF3AEFB-4913-4E53-9EC5-BD1804922401}" destId="{3DFDA5B3-6E63-4E97-BDD0-E4B98057727D}" srcOrd="0" destOrd="0" presId="urn:microsoft.com/office/officeart/2005/8/layout/hList6"/>
    <dgm:cxn modelId="{17FAC043-58CF-4779-BDB9-CEF3593B7A4A}" srcId="{8F6CEDF1-CB67-4C9C-B210-8C4BE1A62E53}" destId="{83BE02AB-0207-46CE-A7D7-1B2A36757944}" srcOrd="1" destOrd="0" parTransId="{B3E8FC74-83CE-4D7D-A7FE-F7DD18B1A585}" sibTransId="{EA218826-7454-469A-91F0-2FB66CA6AD31}"/>
    <dgm:cxn modelId="{8D971451-1E29-400E-AA90-0ACFA06EFE85}" type="presOf" srcId="{82D9FE1E-DD44-4FF8-B7AB-5D6D1A6E1D49}" destId="{8B070699-E0D3-4DC4-8D2D-511DC2693685}" srcOrd="0" destOrd="0" presId="urn:microsoft.com/office/officeart/2005/8/layout/hList6"/>
    <dgm:cxn modelId="{6137314D-ECF1-41DA-A851-3D6568FC1BEE}" type="presParOf" srcId="{8B070699-E0D3-4DC4-8D2D-511DC2693685}" destId="{FBE3D8C7-0914-4290-9588-004C9B7ED200}" srcOrd="0" destOrd="0" presId="urn:microsoft.com/office/officeart/2005/8/layout/hList6"/>
    <dgm:cxn modelId="{275C00E1-B6A7-42EA-858F-625BE416A3D7}" type="presParOf" srcId="{8B070699-E0D3-4DC4-8D2D-511DC2693685}" destId="{3D8E66FA-4DE8-4F14-8314-0E69FAEE362A}" srcOrd="1" destOrd="0" presId="urn:microsoft.com/office/officeart/2005/8/layout/hList6"/>
    <dgm:cxn modelId="{08A73AF2-9F9E-4849-93B0-9BABCA3D9574}" type="presParOf" srcId="{8B070699-E0D3-4DC4-8D2D-511DC2693685}" destId="{3DFDA5B3-6E63-4E97-BDD0-E4B98057727D}" srcOrd="2" destOrd="0" presId="urn:microsoft.com/office/officeart/2005/8/layout/hList6"/>
    <dgm:cxn modelId="{97ECA53C-0186-400A-9E05-4AB8CDD0825C}" type="presParOf" srcId="{8B070699-E0D3-4DC4-8D2D-511DC2693685}" destId="{0288F02B-44EC-485D-A845-5792F3910E4B}" srcOrd="3" destOrd="0" presId="urn:microsoft.com/office/officeart/2005/8/layout/hList6"/>
    <dgm:cxn modelId="{3AA2931A-041E-490B-A243-22C0E2308A28}" type="presParOf" srcId="{8B070699-E0D3-4DC4-8D2D-511DC2693685}" destId="{43A15DE5-8659-4D5D-B57D-12FED8184761}" srcOrd="4" destOrd="0" presId="urn:microsoft.com/office/officeart/2005/8/layout/hList6"/>
    <dgm:cxn modelId="{4BF30662-17B1-4C9A-9C26-51EAE830B022}" type="presParOf" srcId="{8B070699-E0D3-4DC4-8D2D-511DC2693685}" destId="{64AC80D9-7B78-4EE1-9C38-9FC68D0BF803}" srcOrd="5" destOrd="0" presId="urn:microsoft.com/office/officeart/2005/8/layout/hList6"/>
    <dgm:cxn modelId="{E5F2555A-4450-494A-9A04-9FD52DA4135E}" type="presParOf" srcId="{8B070699-E0D3-4DC4-8D2D-511DC2693685}" destId="{D708D36E-9EAA-4813-A8BA-7D1E0A2DE9E0}" srcOrd="6" destOrd="0" presId="urn:microsoft.com/office/officeart/2005/8/layout/hList6"/>
    <dgm:cxn modelId="{41D7354D-D695-4DA1-B8C0-DD22724D20B6}" type="presParOf" srcId="{8B070699-E0D3-4DC4-8D2D-511DC2693685}" destId="{A04B5E3C-65BC-49E3-837C-C7D4A360D8F3}" srcOrd="7" destOrd="0" presId="urn:microsoft.com/office/officeart/2005/8/layout/hList6"/>
    <dgm:cxn modelId="{730C22F8-BB06-4CAF-A508-70DE1857C916}" type="presParOf" srcId="{8B070699-E0D3-4DC4-8D2D-511DC2693685}" destId="{ECF31A44-F857-453F-B682-7FE278757177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4DEBA-CBEA-45B5-9879-3742E6964F12}" type="datetimeFigureOut">
              <a:rPr lang="de-DE" smtClean="0"/>
              <a:pPr/>
              <a:t>22.09.2014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53495-F0BC-4065-9164-CE4C7861070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1089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275" cy="4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559" tIns="47780" rIns="95559" bIns="47780" numCol="1" anchor="t" anchorCtr="0" compatLnSpc="1">
            <a:prstTxWarp prst="textNoShape">
              <a:avLst/>
            </a:prstTxWarp>
          </a:bodyPr>
          <a:lstStyle>
            <a:lvl1pPr defTabSz="955684">
              <a:defRPr sz="13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1"/>
            <a:ext cx="2946275" cy="4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559" tIns="47780" rIns="95559" bIns="47780" numCol="1" anchor="t" anchorCtr="0" compatLnSpc="1">
            <a:prstTxWarp prst="textNoShape">
              <a:avLst/>
            </a:prstTxWarp>
          </a:bodyPr>
          <a:lstStyle>
            <a:lvl1pPr algn="r" defTabSz="955684">
              <a:defRPr sz="13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4" y="4716586"/>
            <a:ext cx="5436908" cy="44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559" tIns="47780" rIns="95559" bIns="47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80"/>
            <a:ext cx="2946275" cy="4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559" tIns="47780" rIns="95559" bIns="47780" numCol="1" anchor="b" anchorCtr="0" compatLnSpc="1">
            <a:prstTxWarp prst="textNoShape">
              <a:avLst/>
            </a:prstTxWarp>
          </a:bodyPr>
          <a:lstStyle>
            <a:lvl1pPr defTabSz="955684">
              <a:defRPr sz="13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80"/>
            <a:ext cx="2946275" cy="4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559" tIns="47780" rIns="95559" bIns="47780" numCol="1" anchor="b" anchorCtr="0" compatLnSpc="1">
            <a:prstTxWarp prst="textNoShape">
              <a:avLst/>
            </a:prstTxWarp>
          </a:bodyPr>
          <a:lstStyle>
            <a:lvl1pPr algn="r" defTabSz="955684">
              <a:defRPr sz="1300"/>
            </a:lvl1pPr>
          </a:lstStyle>
          <a:p>
            <a:fld id="{3C01054A-77FB-47C0-9FB1-B783B9E92D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83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09379" y="4716586"/>
            <a:ext cx="6166633" cy="5048126"/>
          </a:xfrm>
        </p:spPr>
        <p:txBody>
          <a:bodyPr wrap="square">
            <a:noAutofit/>
          </a:bodyPr>
          <a:lstStyle/>
          <a:p>
            <a:endParaRPr lang="en-GB" sz="11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0384" y="4716586"/>
            <a:ext cx="5634998" cy="4467363"/>
          </a:xfrm>
        </p:spPr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Notizenplatzhalter 2"/>
          <p:cNvSpPr txBox="1">
            <a:spLocks/>
          </p:cNvSpPr>
          <p:nvPr/>
        </p:nvSpPr>
        <p:spPr bwMode="auto">
          <a:xfrm>
            <a:off x="680383" y="4716586"/>
            <a:ext cx="5747853" cy="496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5559" tIns="47780" rIns="95559" bIns="47780" numCol="1" anchor="t" anchorCtr="0" compatLnSpc="1">
            <a:prstTxWarp prst="textNoShape">
              <a:avLst/>
            </a:prstTxWarp>
            <a:normAutofit/>
          </a:bodyPr>
          <a:lstStyle/>
          <a:p>
            <a:pPr defTabSz="882030" eaLnBrk="0" hangingPunct="0">
              <a:spcBef>
                <a:spcPct val="30000"/>
              </a:spcBef>
              <a:defRPr/>
            </a:pPr>
            <a:endParaRPr lang="en-GB" sz="1200" dirty="0" smtClean="0">
              <a:latin typeface="Arial" charset="0"/>
              <a:ea typeface="ＭＳ Ｐゴシック" charset="0"/>
            </a:endParaRPr>
          </a:p>
          <a:p>
            <a:pPr defTabSz="882030" eaLnBrk="0" hangingPunct="0">
              <a:spcBef>
                <a:spcPct val="30000"/>
              </a:spcBef>
              <a:defRPr/>
            </a:pPr>
            <a:endParaRPr lang="en-GB" sz="1200" dirty="0" smtClean="0">
              <a:latin typeface="Arial" charset="0"/>
              <a:ea typeface="ＭＳ Ｐゴシック" charset="0"/>
            </a:endParaRPr>
          </a:p>
          <a:p>
            <a:pPr defTabSz="882030" eaLnBrk="0" hangingPunct="0">
              <a:spcBef>
                <a:spcPct val="30000"/>
              </a:spcBef>
              <a:defRPr/>
            </a:pPr>
            <a:endParaRPr lang="en-GB" sz="1200" dirty="0" smtClean="0">
              <a:latin typeface="Arial" charset="0"/>
              <a:ea typeface="ＭＳ Ｐゴシック" charset="0"/>
            </a:endParaRPr>
          </a:p>
          <a:p>
            <a:pPr defTabSz="882030" eaLnBrk="0" hangingPunct="0">
              <a:spcBef>
                <a:spcPct val="30000"/>
              </a:spcBef>
              <a:defRPr/>
            </a:pPr>
            <a:endParaRPr lang="en-GB" sz="1200" dirty="0" smtClean="0">
              <a:latin typeface="Arial" charset="0"/>
              <a:ea typeface="ＭＳ Ｐゴシック" charset="0"/>
            </a:endParaRPr>
          </a:p>
          <a:p>
            <a:pPr defTabSz="882030" eaLnBrk="0" hangingPunct="0">
              <a:spcBef>
                <a:spcPct val="30000"/>
              </a:spcBef>
              <a:defRPr/>
            </a:pPr>
            <a:endParaRPr lang="en-GB" sz="1200" dirty="0" smtClean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7827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0383" y="4716586"/>
            <a:ext cx="5895628" cy="5211640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0383" y="4716586"/>
            <a:ext cx="5821741" cy="49675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307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42E61C-3D00-4885-9FE8-61A19C9521A8}" type="slidenum">
              <a:rPr lang="en-US"/>
              <a:pPr/>
              <a:t>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aseline="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0383" y="4716586"/>
            <a:ext cx="5747853" cy="49675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3075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98437" y="4716586"/>
            <a:ext cx="6377574" cy="5211640"/>
          </a:xfrm>
        </p:spPr>
        <p:txBody>
          <a:bodyPr>
            <a:normAutofit lnSpcReduction="10000"/>
          </a:bodyPr>
          <a:lstStyle/>
          <a:p>
            <a:endParaRPr lang="en-GB" strike="sngStrik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23075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3075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0383" y="4716586"/>
            <a:ext cx="5895628" cy="5048882"/>
          </a:xfrm>
        </p:spPr>
        <p:txBody>
          <a:bodyPr>
            <a:normAutofit/>
          </a:bodyPr>
          <a:lstStyle/>
          <a:p>
            <a:endParaRPr lang="en-GB" strike="sngStrik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30757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0384" y="4716586"/>
            <a:ext cx="5436908" cy="4886125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30757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noProof="0" dirty="0" smtClean="0"/>
              <a:t>This brings us to non-residential</a:t>
            </a:r>
            <a:r>
              <a:rPr lang="en-GB" noProof="0" dirty="0" smtClean="0"/>
              <a:t> construction.</a:t>
            </a:r>
            <a:endParaRPr lang="en-GB" baseline="0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303731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3075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427037" y="4716586"/>
            <a:ext cx="6095999" cy="5211640"/>
          </a:xfrm>
        </p:spPr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30757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369440" y="4716586"/>
            <a:ext cx="6280460" cy="5211640"/>
          </a:xfrm>
        </p:spPr>
        <p:txBody>
          <a:bodyPr>
            <a:normAutofit/>
          </a:bodyPr>
          <a:lstStyle/>
          <a:p>
            <a:endParaRPr lang="en-US" strike="sngStrik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230757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263552" y="4716586"/>
            <a:ext cx="6534123" cy="5126170"/>
          </a:xfrm>
        </p:spPr>
        <p:txBody>
          <a:bodyPr/>
          <a:lstStyle/>
          <a:p>
            <a:endParaRPr lang="en-GB" strike="sngStrik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30757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17726" y="4716586"/>
            <a:ext cx="6679950" cy="5126170"/>
          </a:xfrm>
        </p:spPr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230757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0383" y="4716586"/>
            <a:ext cx="5526190" cy="4967503"/>
          </a:xfrm>
        </p:spPr>
        <p:txBody>
          <a:bodyPr/>
          <a:lstStyle/>
          <a:p>
            <a:endParaRPr lang="en-GB" strike="sngStrik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30757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51494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But let‘s start with the recent macroeconomic trends and its impact on the construction industry.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strike="sngStrik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30757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3075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0383" y="4716586"/>
            <a:ext cx="5747853" cy="4967503"/>
          </a:xfrm>
        </p:spPr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98437" y="4716586"/>
            <a:ext cx="6377575" cy="5130261"/>
          </a:xfrm>
        </p:spPr>
        <p:txBody>
          <a:bodyPr>
            <a:normAutofit fontScale="92500" lnSpcReduction="10000"/>
          </a:bodyPr>
          <a:lstStyle/>
          <a:p>
            <a:endParaRPr lang="en-US" strike="sngStrik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274637" y="4716586"/>
            <a:ext cx="6400800" cy="5211640"/>
          </a:xfrm>
        </p:spPr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54A-77FB-47C0-9FB1-B783B9E92D7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7BA3F-6434-4171-8CD7-E4897ADC3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3CDA-E9F4-44CC-BF9E-F6CFF6C45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85B0-1A55-4510-919F-8A9CC9BD7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noProof="0" smtClean="0"/>
              <a:t>Click to edit Master text styles</a:t>
            </a:r>
          </a:p>
          <a:p>
            <a:pPr lvl="1" eaLnBrk="1" latinLnBrk="0" hangingPunct="1"/>
            <a:r>
              <a:rPr lang="en-US" noProof="0" smtClean="0"/>
              <a:t>Second level</a:t>
            </a:r>
          </a:p>
          <a:p>
            <a:pPr lvl="2" eaLnBrk="1" latinLnBrk="0" hangingPunct="1"/>
            <a:r>
              <a:rPr lang="en-US" noProof="0" smtClean="0"/>
              <a:t>Third level</a:t>
            </a:r>
          </a:p>
          <a:p>
            <a:pPr lvl="3" eaLnBrk="1" latinLnBrk="0" hangingPunct="1"/>
            <a:r>
              <a:rPr lang="en-US" noProof="0" smtClean="0"/>
              <a:t>Fourth level</a:t>
            </a:r>
          </a:p>
          <a:p>
            <a:pPr lvl="4" eaLnBrk="1" latinLnBrk="0" hangingPunct="1"/>
            <a:r>
              <a:rPr lang="en-US" noProof="0" smtClean="0"/>
              <a:t>Fifth level</a:t>
            </a:r>
            <a:endParaRPr kumimoji="0"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E5CE-818C-4AB2-9694-8D0E2BE39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13E8-04A8-4655-BEB3-C12B785952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5362-BCF2-4882-9783-B049ACAD6A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67A1-124A-419A-B879-B3D4134D2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9DC4-99DD-4F68-9BCA-9874DEAC8A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C0ED-D701-426E-8B68-5C577CDCE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1581-608A-46C4-8C15-03BDEA7FD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B28252-24E4-4721-B3B3-97781B510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01222C-2FDF-4046-A7EC-72B265FE211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6.wmf"/><Relationship Id="rId4" Type="http://schemas.openxmlformats.org/officeDocument/2006/relationships/image" Target="../media/image5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2" descr="Euroconstruct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84375" y="609600"/>
            <a:ext cx="31210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iagonaler Streifen 6"/>
          <p:cNvSpPr/>
          <p:nvPr/>
        </p:nvSpPr>
        <p:spPr>
          <a:xfrm>
            <a:off x="0" y="1752600"/>
            <a:ext cx="5029200" cy="4343400"/>
          </a:xfrm>
          <a:prstGeom prst="diagStripe">
            <a:avLst>
              <a:gd name="adj" fmla="val 50998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9144000" cy="1295400"/>
          </a:xfrm>
        </p:spPr>
        <p:txBody>
          <a:bodyPr>
            <a:noAutofit/>
          </a:bodyPr>
          <a:lstStyle/>
          <a:p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STATE OF PLAY - FORECASTS</a:t>
            </a:r>
            <a:b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EUROPEAN CONSTRUCTION</a:t>
            </a:r>
            <a:endParaRPr lang="en-US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4038600"/>
            <a:ext cx="9144000" cy="6096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2800" b="1" spc="1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Michael </a:t>
            </a:r>
            <a:r>
              <a:rPr lang="en-US" sz="2800" b="1" spc="1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Weingärtler</a:t>
            </a:r>
            <a:endParaRPr lang="en-US" sz="2800" b="1" spc="1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44196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cs typeface="Arial" pitchFamily="34" charset="0"/>
              </a:rPr>
              <a:t>michael.weingaertler@euroconstruct.org</a:t>
            </a:r>
            <a:endParaRPr lang="de-AT" sz="1600" dirty="0">
              <a:solidFill>
                <a:schemeClr val="tx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581400" y="5410200"/>
            <a:ext cx="5334000" cy="1905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</a:t>
            </a:r>
          </a:p>
          <a:p>
            <a:pPr marL="274320" lvl="0" indent="-274320" algn="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</a:pPr>
            <a:r>
              <a:rPr lang="de-AT" sz="2000" dirty="0" smtClean="0"/>
              <a:t>               European </a:t>
            </a:r>
            <a:r>
              <a:rPr lang="de-AT" sz="2000" dirty="0" err="1" smtClean="0"/>
              <a:t>Builders</a:t>
            </a:r>
            <a:r>
              <a:rPr lang="de-AT" sz="2000" dirty="0" smtClean="0"/>
              <a:t> </a:t>
            </a:r>
            <a:r>
              <a:rPr lang="de-AT" sz="2000" dirty="0" err="1" smtClean="0"/>
              <a:t>Confederation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           Annual Meeting 2014</a:t>
            </a:r>
            <a:r>
              <a:rPr lang="de-DE" sz="1600" dirty="0" smtClean="0">
                <a:cs typeface="Arial" pitchFamily="34" charset="0"/>
              </a:rPr>
              <a:t/>
            </a:r>
            <a:br>
              <a:rPr lang="de-DE" sz="1600" dirty="0" smtClean="0">
                <a:cs typeface="Arial" pitchFamily="34" charset="0"/>
              </a:rPr>
            </a:br>
            <a:r>
              <a:rPr lang="de-DE" sz="1600" dirty="0" smtClean="0">
                <a:cs typeface="Arial" pitchFamily="34" charset="0"/>
              </a:rPr>
              <a:t>             20 June 2014 - </a:t>
            </a:r>
            <a:r>
              <a:rPr kumimoji="0" lang="de-DE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Palermo,</a:t>
            </a:r>
            <a:r>
              <a:rPr kumimoji="0" lang="de-DE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de-DE" sz="1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Italy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667000"/>
            <a:ext cx="3069349" cy="343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>
            <a:noAutofit/>
          </a:bodyPr>
          <a:lstStyle/>
          <a:p>
            <a:r>
              <a:rPr lang="en-US" sz="2600" dirty="0" smtClean="0"/>
              <a:t>RENOVATION DOMINATES WESTERN </a:t>
            </a:r>
            <a:br>
              <a:rPr lang="en-US" sz="2600" dirty="0" smtClean="0"/>
            </a:br>
            <a:r>
              <a:rPr lang="en-US" sz="2600" dirty="0" smtClean="0"/>
              <a:t>CIVIL ENGINEERING &amp; NON-RESIDENTIAL EASTERN EUROPE</a:t>
            </a:r>
            <a:endParaRPr lang="en-US" sz="2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6002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451" y="2659379"/>
            <a:ext cx="3069349" cy="343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feld 12"/>
          <p:cNvSpPr txBox="1"/>
          <p:nvPr/>
        </p:nvSpPr>
        <p:spPr>
          <a:xfrm>
            <a:off x="1371600" y="3581400"/>
            <a:ext cx="65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+mn-lt"/>
              </a:rPr>
              <a:t>21%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438400" y="3429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+mn-lt"/>
              </a:rPr>
              <a:t>18%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248400" y="5029200"/>
            <a:ext cx="66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+mn-lt"/>
              </a:rPr>
              <a:t>22%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315200" y="4495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30%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239000" y="3429000"/>
            <a:ext cx="623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16%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90600" y="5791200"/>
            <a:ext cx="28575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BUILDING RENOVATION</a:t>
            </a:r>
            <a:br>
              <a:rPr lang="en-US" sz="1400" dirty="0" smtClean="0">
                <a:latin typeface="+mn-lt"/>
              </a:rPr>
            </a:br>
            <a:r>
              <a:rPr lang="en-US" sz="1000" dirty="0" smtClean="0">
                <a:latin typeface="+mn-lt"/>
              </a:rPr>
              <a:t>550 bill. €</a:t>
            </a:r>
            <a:endParaRPr lang="en-US" sz="1000" dirty="0"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819400" y="4267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+mn-lt"/>
              </a:rPr>
              <a:t>16%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096000" y="3657600"/>
            <a:ext cx="63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32%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676400" y="495300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+mn-lt"/>
              </a:rPr>
              <a:t>45%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590800" y="2743200"/>
            <a:ext cx="152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NEW HOUSING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              </a:t>
            </a:r>
            <a:r>
              <a:rPr lang="en-US" sz="1000" dirty="0" smtClean="0">
                <a:latin typeface="+mn-lt"/>
              </a:rPr>
              <a:t>218 bill. €</a:t>
            </a:r>
            <a:br>
              <a:rPr lang="en-US" sz="1000" dirty="0" smtClean="0">
                <a:latin typeface="+mn-lt"/>
              </a:rPr>
            </a:br>
            <a:endParaRPr lang="en-US" sz="1000" dirty="0"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657600" y="4343400"/>
            <a:ext cx="13620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latin typeface="+mn-lt"/>
              </a:rPr>
              <a:t>NEW NON-RESIDENTIAL</a:t>
            </a:r>
          </a:p>
          <a:p>
            <a:r>
              <a:rPr lang="en-US" sz="1000" smtClean="0">
                <a:latin typeface="+mn-lt"/>
              </a:rPr>
              <a:t>196 bill. €</a:t>
            </a:r>
            <a:endParaRPr lang="en-US" sz="100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0" y="2743200"/>
            <a:ext cx="1447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TOTAL CIVIL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ENGINEERING</a:t>
            </a:r>
            <a:br>
              <a:rPr lang="en-US" sz="1400" dirty="0" smtClean="0">
                <a:latin typeface="+mn-lt"/>
              </a:rPr>
            </a:br>
            <a:r>
              <a:rPr lang="en-US" sz="1000" dirty="0" smtClean="0">
                <a:latin typeface="+mn-lt"/>
              </a:rPr>
              <a:t>263 bill. €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endParaRPr lang="en-US" sz="1400" dirty="0"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543800" y="274320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NEW HOUSING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             </a:t>
            </a:r>
            <a:r>
              <a:rPr lang="en-US" sz="1000" dirty="0" smtClean="0">
                <a:latin typeface="+mn-lt"/>
              </a:rPr>
              <a:t>11 </a:t>
            </a:r>
            <a:r>
              <a:rPr lang="en-US" sz="1000" dirty="0" err="1" smtClean="0">
                <a:latin typeface="+mn-lt"/>
              </a:rPr>
              <a:t>Mrd</a:t>
            </a:r>
            <a:r>
              <a:rPr lang="en-US" sz="1000" dirty="0" smtClean="0">
                <a:latin typeface="+mn-lt"/>
              </a:rPr>
              <a:t>. €</a:t>
            </a:r>
            <a:endParaRPr lang="en-US" sz="1000" dirty="0">
              <a:latin typeface="+mn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848600" y="5486400"/>
            <a:ext cx="152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latin typeface="+mn-lt"/>
              </a:rPr>
              <a:t>NEW NON-RESIDENTIAL</a:t>
            </a:r>
            <a:br>
              <a:rPr lang="en-US" sz="1400" smtClean="0">
                <a:latin typeface="+mn-lt"/>
              </a:rPr>
            </a:br>
            <a:r>
              <a:rPr lang="en-US" sz="1000" smtClean="0">
                <a:latin typeface="+mn-lt"/>
              </a:rPr>
              <a:t>21 bill. €</a:t>
            </a:r>
            <a:endParaRPr lang="en-US" sz="1000"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447800" y="214311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n-lt"/>
              </a:rPr>
              <a:t>     EC-15				                            EC-4</a:t>
            </a:r>
            <a:endParaRPr lang="en-US"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410200" y="5638800"/>
            <a:ext cx="2857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BUILDING 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RENOVATION</a:t>
            </a:r>
            <a:br>
              <a:rPr lang="en-US" sz="1400" dirty="0" smtClean="0">
                <a:latin typeface="+mn-lt"/>
              </a:rPr>
            </a:br>
            <a:r>
              <a:rPr lang="en-US" sz="1000" dirty="0" smtClean="0">
                <a:latin typeface="+mn-lt"/>
              </a:rPr>
              <a:t>15 bill. €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endParaRPr lang="en-US" sz="1400" dirty="0">
              <a:latin typeface="+mn-l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410200" y="2514600"/>
            <a:ext cx="1447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TOTAL CIVIL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ENGINEERING</a:t>
            </a:r>
            <a:br>
              <a:rPr lang="en-US" sz="1400" dirty="0" smtClean="0">
                <a:latin typeface="+mn-lt"/>
              </a:rPr>
            </a:br>
            <a:r>
              <a:rPr lang="en-US" sz="1000" dirty="0" smtClean="0">
                <a:latin typeface="+mn-lt"/>
              </a:rPr>
              <a:t>22 bill. €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endParaRPr lang="en-US" sz="1400" dirty="0">
              <a:latin typeface="+mn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80944" y="6400800"/>
            <a:ext cx="632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n-lt"/>
              </a:rPr>
              <a:t>Source: </a:t>
            </a:r>
            <a:r>
              <a:rPr lang="en-US" sz="800" dirty="0" err="1" smtClean="0">
                <a:latin typeface="+mn-lt"/>
              </a:rPr>
              <a:t>EUROCONSTRUCT</a:t>
            </a:r>
            <a:r>
              <a:rPr lang="en-US" sz="800" dirty="0" smtClean="0">
                <a:latin typeface="+mn-lt"/>
              </a:rPr>
              <a:t> (Oslo 6/2014). – Western Europe: Belgium, Denmark, Germany, Finland, France, Ireland, Italy, Great Britain, Netherlands, Norway, Austria, Portugal, Sweden, Switzerland, Spain. Eastern Europe: Czech Republic, Hungary, Poland, Slovak Republic.</a:t>
            </a:r>
            <a:endParaRPr lang="en-US" sz="800" dirty="0">
              <a:latin typeface="+mn-lt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0" y="16880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European Construction – A 1.30 </a:t>
            </a:r>
            <a:r>
              <a:rPr lang="en-US" dirty="0" err="1" smtClean="0">
                <a:latin typeface="+mn-lt"/>
              </a:rPr>
              <a:t>bn</a:t>
            </a:r>
            <a:r>
              <a:rPr lang="en-US" dirty="0" smtClean="0">
                <a:latin typeface="+mn-lt"/>
              </a:rPr>
              <a:t> Euro Market (2013)</a:t>
            </a:r>
            <a:endParaRPr lang="en-US" dirty="0">
              <a:latin typeface="+mn-lt"/>
            </a:endParaRPr>
          </a:p>
        </p:txBody>
      </p:sp>
      <p:pic>
        <p:nvPicPr>
          <p:cNvPr id="31" name="Afbeelding 2" descr="Euroconstruct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20000" y="16764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168" y="2438400"/>
            <a:ext cx="4607832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>
            <a:normAutofit/>
          </a:bodyPr>
          <a:lstStyle/>
          <a:p>
            <a:r>
              <a:rPr lang="en-US" sz="4000" smtClean="0"/>
              <a:t>SLOW RECOVERY IN CONSTRUCTION</a:t>
            </a:r>
            <a:endParaRPr lang="en-US" sz="400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6002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80944" y="6400800"/>
            <a:ext cx="632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n-lt"/>
              </a:rPr>
              <a:t>Source: </a:t>
            </a:r>
            <a:r>
              <a:rPr lang="en-US" sz="800" dirty="0" err="1" smtClean="0">
                <a:latin typeface="+mn-lt"/>
              </a:rPr>
              <a:t>EUROCONSTRUCT</a:t>
            </a:r>
            <a:r>
              <a:rPr lang="en-US" sz="800" dirty="0" smtClean="0">
                <a:latin typeface="+mn-lt"/>
              </a:rPr>
              <a:t> (Oslo 6/2014. – Western Europe: Belgium, Denmark, Germany, Finland, France, Ireland, Italy, Great Britain, Netherlands, Norway, Austria, Portugal, Sweden, Switzerland, Spain. Eastern Europe: Czech Republic, Hungary, Poland, Slovak Republic.</a:t>
            </a:r>
            <a:endParaRPr lang="en-US" sz="800" dirty="0"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09600" y="1676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gdp</a:t>
            </a:r>
            <a:r>
              <a:rPr lang="en-US" sz="1600" dirty="0" smtClean="0">
                <a:latin typeface="+mn-lt"/>
              </a:rPr>
              <a:t> and construction output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index 2010 = 100</a:t>
            </a:r>
            <a:endParaRPr lang="en-US" sz="1600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181600" y="4495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+mj-lt"/>
              </a:rPr>
              <a:t>without</a:t>
            </a:r>
            <a:r>
              <a:rPr lang="de-DE" sz="1600" dirty="0" smtClean="0">
                <a:latin typeface="+mj-lt"/>
              </a:rPr>
              <a:t> </a:t>
            </a:r>
            <a:r>
              <a:rPr lang="de-DE" sz="1600" dirty="0" err="1" smtClean="0">
                <a:latin typeface="+mj-lt"/>
              </a:rPr>
              <a:t>Poland</a:t>
            </a:r>
            <a:endParaRPr lang="de-AT" sz="16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438400"/>
            <a:ext cx="4607832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>
            <a:normAutofit/>
          </a:bodyPr>
          <a:lstStyle/>
          <a:p>
            <a:r>
              <a:rPr lang="en-US" sz="4000" smtClean="0"/>
              <a:t>SLOW RECOVERY IN CONSTRUCTION</a:t>
            </a:r>
            <a:endParaRPr lang="en-US" sz="400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6002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80944" y="6400800"/>
            <a:ext cx="83058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n-lt"/>
              </a:rPr>
              <a:t>Source: </a:t>
            </a:r>
            <a:r>
              <a:rPr lang="en-US" sz="800" dirty="0" err="1" smtClean="0">
                <a:latin typeface="+mn-lt"/>
              </a:rPr>
              <a:t>EUROCONSTRUCT</a:t>
            </a:r>
            <a:r>
              <a:rPr lang="en-US" sz="800" dirty="0" smtClean="0">
                <a:latin typeface="+mn-lt"/>
              </a:rPr>
              <a:t> (Oslo, 2014). – Northern Europe: Denmark, Finland, Ireland, Norway, Sweden. Smaller Countries: Belgium, Netherlands, Austria, Portugal, Switzerland.</a:t>
            </a:r>
            <a:endParaRPr lang="en-US" sz="800" dirty="0"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09600" y="1676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gdp</a:t>
            </a:r>
            <a:r>
              <a:rPr lang="en-US" sz="1600" dirty="0" smtClean="0">
                <a:latin typeface="+mn-lt"/>
              </a:rPr>
              <a:t> and construction output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index 2010 = 100</a:t>
            </a:r>
            <a:endParaRPr lang="en-US" sz="16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76500"/>
            <a:ext cx="8716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Afbeelding 2" descr="Euroconstruc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20000" y="16764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5130" r="5130"/>
          <a:stretch>
            <a:fillRect/>
          </a:stretch>
        </p:blipFill>
        <p:spPr bwMode="auto">
          <a:xfrm>
            <a:off x="1295400" y="1371600"/>
            <a:ext cx="6934200" cy="328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utoShape 6"/>
          <p:cNvSpPr>
            <a:spLocks noChangeAspect="1" noChangeArrowheads="1" noTextEdit="1"/>
          </p:cNvSpPr>
          <p:nvPr/>
        </p:nvSpPr>
        <p:spPr bwMode="auto">
          <a:xfrm>
            <a:off x="958837" y="4835544"/>
            <a:ext cx="1827213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960425" y="4764106"/>
            <a:ext cx="1825625" cy="1311275"/>
          </a:xfrm>
          <a:custGeom>
            <a:avLst/>
            <a:gdLst/>
            <a:ahLst/>
            <a:cxnLst>
              <a:cxn ang="0">
                <a:pos x="2292" y="386"/>
              </a:cxn>
              <a:cxn ang="0">
                <a:pos x="2250" y="313"/>
              </a:cxn>
              <a:cxn ang="0">
                <a:pos x="2171" y="244"/>
              </a:cxn>
              <a:cxn ang="0">
                <a:pos x="2050" y="182"/>
              </a:cxn>
              <a:cxn ang="0">
                <a:pos x="2002" y="164"/>
              </a:cxn>
              <a:cxn ang="0">
                <a:pos x="1957" y="149"/>
              </a:cxn>
              <a:cxn ang="0">
                <a:pos x="1883" y="124"/>
              </a:cxn>
              <a:cxn ang="0">
                <a:pos x="1784" y="97"/>
              </a:cxn>
              <a:cxn ang="0">
                <a:pos x="1668" y="67"/>
              </a:cxn>
              <a:cxn ang="0">
                <a:pos x="1538" y="39"/>
              </a:cxn>
              <a:cxn ang="0">
                <a:pos x="1399" y="16"/>
              </a:cxn>
              <a:cxn ang="0">
                <a:pos x="1260" y="2"/>
              </a:cxn>
              <a:cxn ang="0">
                <a:pos x="1194" y="0"/>
              </a:cxn>
              <a:cxn ang="0">
                <a:pos x="1153" y="1"/>
              </a:cxn>
              <a:cxn ang="0">
                <a:pos x="1011" y="14"/>
              </a:cxn>
              <a:cxn ang="0">
                <a:pos x="860" y="61"/>
              </a:cxn>
              <a:cxn ang="0">
                <a:pos x="749" y="153"/>
              </a:cxn>
              <a:cxn ang="0">
                <a:pos x="690" y="296"/>
              </a:cxn>
              <a:cxn ang="0">
                <a:pos x="642" y="632"/>
              </a:cxn>
              <a:cxn ang="0">
                <a:pos x="518" y="856"/>
              </a:cxn>
              <a:cxn ang="0">
                <a:pos x="339" y="1008"/>
              </a:cxn>
              <a:cxn ang="0">
                <a:pos x="120" y="1214"/>
              </a:cxn>
              <a:cxn ang="0">
                <a:pos x="27" y="1344"/>
              </a:cxn>
              <a:cxn ang="0">
                <a:pos x="2" y="1412"/>
              </a:cxn>
              <a:cxn ang="0">
                <a:pos x="0" y="1451"/>
              </a:cxn>
              <a:cxn ang="0">
                <a:pos x="36" y="1527"/>
              </a:cxn>
              <a:cxn ang="0">
                <a:pos x="148" y="1593"/>
              </a:cxn>
              <a:cxn ang="0">
                <a:pos x="320" y="1633"/>
              </a:cxn>
              <a:cxn ang="0">
                <a:pos x="543" y="1650"/>
              </a:cxn>
              <a:cxn ang="0">
                <a:pos x="635" y="1652"/>
              </a:cxn>
              <a:cxn ang="0">
                <a:pos x="675" y="1652"/>
              </a:cxn>
              <a:cxn ang="0">
                <a:pos x="757" y="1650"/>
              </a:cxn>
              <a:cxn ang="0">
                <a:pos x="853" y="1646"/>
              </a:cxn>
              <a:cxn ang="0">
                <a:pos x="954" y="1641"/>
              </a:cxn>
              <a:cxn ang="0">
                <a:pos x="1056" y="1633"/>
              </a:cxn>
              <a:cxn ang="0">
                <a:pos x="1161" y="1625"/>
              </a:cxn>
              <a:cxn ang="0">
                <a:pos x="1266" y="1615"/>
              </a:cxn>
              <a:cxn ang="0">
                <a:pos x="1372" y="1603"/>
              </a:cxn>
              <a:cxn ang="0">
                <a:pos x="1478" y="1592"/>
              </a:cxn>
              <a:cxn ang="0">
                <a:pos x="1679" y="1555"/>
              </a:cxn>
              <a:cxn ang="0">
                <a:pos x="1846" y="1489"/>
              </a:cxn>
              <a:cxn ang="0">
                <a:pos x="1952" y="1403"/>
              </a:cxn>
              <a:cxn ang="0">
                <a:pos x="2011" y="1301"/>
              </a:cxn>
              <a:cxn ang="0">
                <a:pos x="2035" y="1041"/>
              </a:cxn>
              <a:cxn ang="0">
                <a:pos x="2065" y="778"/>
              </a:cxn>
              <a:cxn ang="0">
                <a:pos x="2166" y="683"/>
              </a:cxn>
              <a:cxn ang="0">
                <a:pos x="2233" y="612"/>
              </a:cxn>
              <a:cxn ang="0">
                <a:pos x="2279" y="537"/>
              </a:cxn>
              <a:cxn ang="0">
                <a:pos x="2300" y="461"/>
              </a:cxn>
            </a:cxnLst>
            <a:rect l="0" t="0" r="r" b="b"/>
            <a:pathLst>
              <a:path w="2301" h="1652">
                <a:moveTo>
                  <a:pt x="2301" y="443"/>
                </a:moveTo>
                <a:lnTo>
                  <a:pt x="2300" y="424"/>
                </a:lnTo>
                <a:lnTo>
                  <a:pt x="2298" y="405"/>
                </a:lnTo>
                <a:lnTo>
                  <a:pt x="2292" y="386"/>
                </a:lnTo>
                <a:lnTo>
                  <a:pt x="2285" y="368"/>
                </a:lnTo>
                <a:lnTo>
                  <a:pt x="2276" y="349"/>
                </a:lnTo>
                <a:lnTo>
                  <a:pt x="2264" y="331"/>
                </a:lnTo>
                <a:lnTo>
                  <a:pt x="2250" y="313"/>
                </a:lnTo>
                <a:lnTo>
                  <a:pt x="2234" y="295"/>
                </a:lnTo>
                <a:lnTo>
                  <a:pt x="2216" y="278"/>
                </a:lnTo>
                <a:lnTo>
                  <a:pt x="2195" y="260"/>
                </a:lnTo>
                <a:lnTo>
                  <a:pt x="2171" y="244"/>
                </a:lnTo>
                <a:lnTo>
                  <a:pt x="2146" y="228"/>
                </a:lnTo>
                <a:lnTo>
                  <a:pt x="2116" y="212"/>
                </a:lnTo>
                <a:lnTo>
                  <a:pt x="2085" y="197"/>
                </a:lnTo>
                <a:lnTo>
                  <a:pt x="2050" y="182"/>
                </a:lnTo>
                <a:lnTo>
                  <a:pt x="2012" y="167"/>
                </a:lnTo>
                <a:lnTo>
                  <a:pt x="2011" y="167"/>
                </a:lnTo>
                <a:lnTo>
                  <a:pt x="2007" y="166"/>
                </a:lnTo>
                <a:lnTo>
                  <a:pt x="2002" y="164"/>
                </a:lnTo>
                <a:lnTo>
                  <a:pt x="1994" y="160"/>
                </a:lnTo>
                <a:lnTo>
                  <a:pt x="1983" y="157"/>
                </a:lnTo>
                <a:lnTo>
                  <a:pt x="1970" y="153"/>
                </a:lnTo>
                <a:lnTo>
                  <a:pt x="1957" y="149"/>
                </a:lnTo>
                <a:lnTo>
                  <a:pt x="1941" y="143"/>
                </a:lnTo>
                <a:lnTo>
                  <a:pt x="1923" y="137"/>
                </a:lnTo>
                <a:lnTo>
                  <a:pt x="1904" y="131"/>
                </a:lnTo>
                <a:lnTo>
                  <a:pt x="1883" y="124"/>
                </a:lnTo>
                <a:lnTo>
                  <a:pt x="1860" y="118"/>
                </a:lnTo>
                <a:lnTo>
                  <a:pt x="1836" y="111"/>
                </a:lnTo>
                <a:lnTo>
                  <a:pt x="1810" y="104"/>
                </a:lnTo>
                <a:lnTo>
                  <a:pt x="1784" y="97"/>
                </a:lnTo>
                <a:lnTo>
                  <a:pt x="1756" y="89"/>
                </a:lnTo>
                <a:lnTo>
                  <a:pt x="1728" y="82"/>
                </a:lnTo>
                <a:lnTo>
                  <a:pt x="1698" y="74"/>
                </a:lnTo>
                <a:lnTo>
                  <a:pt x="1668" y="67"/>
                </a:lnTo>
                <a:lnTo>
                  <a:pt x="1635" y="59"/>
                </a:lnTo>
                <a:lnTo>
                  <a:pt x="1603" y="52"/>
                </a:lnTo>
                <a:lnTo>
                  <a:pt x="1571" y="45"/>
                </a:lnTo>
                <a:lnTo>
                  <a:pt x="1538" y="39"/>
                </a:lnTo>
                <a:lnTo>
                  <a:pt x="1503" y="32"/>
                </a:lnTo>
                <a:lnTo>
                  <a:pt x="1470" y="27"/>
                </a:lnTo>
                <a:lnTo>
                  <a:pt x="1434" y="21"/>
                </a:lnTo>
                <a:lnTo>
                  <a:pt x="1399" y="16"/>
                </a:lnTo>
                <a:lnTo>
                  <a:pt x="1365" y="12"/>
                </a:lnTo>
                <a:lnTo>
                  <a:pt x="1330" y="8"/>
                </a:lnTo>
                <a:lnTo>
                  <a:pt x="1295" y="5"/>
                </a:lnTo>
                <a:lnTo>
                  <a:pt x="1260" y="2"/>
                </a:lnTo>
                <a:lnTo>
                  <a:pt x="1225" y="1"/>
                </a:lnTo>
                <a:lnTo>
                  <a:pt x="1215" y="1"/>
                </a:lnTo>
                <a:lnTo>
                  <a:pt x="1205" y="0"/>
                </a:lnTo>
                <a:lnTo>
                  <a:pt x="1194" y="0"/>
                </a:lnTo>
                <a:lnTo>
                  <a:pt x="1184" y="0"/>
                </a:lnTo>
                <a:lnTo>
                  <a:pt x="1174" y="0"/>
                </a:lnTo>
                <a:lnTo>
                  <a:pt x="1163" y="0"/>
                </a:lnTo>
                <a:lnTo>
                  <a:pt x="1153" y="1"/>
                </a:lnTo>
                <a:lnTo>
                  <a:pt x="1143" y="1"/>
                </a:lnTo>
                <a:lnTo>
                  <a:pt x="1098" y="3"/>
                </a:lnTo>
                <a:lnTo>
                  <a:pt x="1054" y="7"/>
                </a:lnTo>
                <a:lnTo>
                  <a:pt x="1011" y="14"/>
                </a:lnTo>
                <a:lnTo>
                  <a:pt x="971" y="22"/>
                </a:lnTo>
                <a:lnTo>
                  <a:pt x="932" y="32"/>
                </a:lnTo>
                <a:lnTo>
                  <a:pt x="895" y="46"/>
                </a:lnTo>
                <a:lnTo>
                  <a:pt x="860" y="61"/>
                </a:lnTo>
                <a:lnTo>
                  <a:pt x="828" y="80"/>
                </a:lnTo>
                <a:lnTo>
                  <a:pt x="799" y="101"/>
                </a:lnTo>
                <a:lnTo>
                  <a:pt x="773" y="126"/>
                </a:lnTo>
                <a:lnTo>
                  <a:pt x="749" y="153"/>
                </a:lnTo>
                <a:lnTo>
                  <a:pt x="729" y="183"/>
                </a:lnTo>
                <a:lnTo>
                  <a:pt x="712" y="218"/>
                </a:lnTo>
                <a:lnTo>
                  <a:pt x="699" y="255"/>
                </a:lnTo>
                <a:lnTo>
                  <a:pt x="690" y="296"/>
                </a:lnTo>
                <a:lnTo>
                  <a:pt x="685" y="341"/>
                </a:lnTo>
                <a:lnTo>
                  <a:pt x="676" y="453"/>
                </a:lnTo>
                <a:lnTo>
                  <a:pt x="661" y="550"/>
                </a:lnTo>
                <a:lnTo>
                  <a:pt x="642" y="632"/>
                </a:lnTo>
                <a:lnTo>
                  <a:pt x="617" y="701"/>
                </a:lnTo>
                <a:lnTo>
                  <a:pt x="589" y="761"/>
                </a:lnTo>
                <a:lnTo>
                  <a:pt x="555" y="811"/>
                </a:lnTo>
                <a:lnTo>
                  <a:pt x="518" y="856"/>
                </a:lnTo>
                <a:lnTo>
                  <a:pt x="478" y="896"/>
                </a:lnTo>
                <a:lnTo>
                  <a:pt x="434" y="934"/>
                </a:lnTo>
                <a:lnTo>
                  <a:pt x="387" y="970"/>
                </a:lnTo>
                <a:lnTo>
                  <a:pt x="339" y="1008"/>
                </a:lnTo>
                <a:lnTo>
                  <a:pt x="287" y="1050"/>
                </a:lnTo>
                <a:lnTo>
                  <a:pt x="233" y="1096"/>
                </a:lnTo>
                <a:lnTo>
                  <a:pt x="177" y="1150"/>
                </a:lnTo>
                <a:lnTo>
                  <a:pt x="120" y="1214"/>
                </a:lnTo>
                <a:lnTo>
                  <a:pt x="62" y="1287"/>
                </a:lnTo>
                <a:lnTo>
                  <a:pt x="49" y="1307"/>
                </a:lnTo>
                <a:lnTo>
                  <a:pt x="37" y="1325"/>
                </a:lnTo>
                <a:lnTo>
                  <a:pt x="27" y="1344"/>
                </a:lnTo>
                <a:lnTo>
                  <a:pt x="17" y="1362"/>
                </a:lnTo>
                <a:lnTo>
                  <a:pt x="11" y="1378"/>
                </a:lnTo>
                <a:lnTo>
                  <a:pt x="6" y="1396"/>
                </a:lnTo>
                <a:lnTo>
                  <a:pt x="2" y="1412"/>
                </a:lnTo>
                <a:lnTo>
                  <a:pt x="0" y="1427"/>
                </a:lnTo>
                <a:lnTo>
                  <a:pt x="0" y="1435"/>
                </a:lnTo>
                <a:lnTo>
                  <a:pt x="0" y="1443"/>
                </a:lnTo>
                <a:lnTo>
                  <a:pt x="0" y="1451"/>
                </a:lnTo>
                <a:lnTo>
                  <a:pt x="1" y="1459"/>
                </a:lnTo>
                <a:lnTo>
                  <a:pt x="8" y="1483"/>
                </a:lnTo>
                <a:lnTo>
                  <a:pt x="20" y="1506"/>
                </a:lnTo>
                <a:lnTo>
                  <a:pt x="36" y="1527"/>
                </a:lnTo>
                <a:lnTo>
                  <a:pt x="58" y="1547"/>
                </a:lnTo>
                <a:lnTo>
                  <a:pt x="83" y="1564"/>
                </a:lnTo>
                <a:lnTo>
                  <a:pt x="113" y="1579"/>
                </a:lnTo>
                <a:lnTo>
                  <a:pt x="148" y="1593"/>
                </a:lnTo>
                <a:lnTo>
                  <a:pt x="186" y="1605"/>
                </a:lnTo>
                <a:lnTo>
                  <a:pt x="227" y="1616"/>
                </a:lnTo>
                <a:lnTo>
                  <a:pt x="272" y="1625"/>
                </a:lnTo>
                <a:lnTo>
                  <a:pt x="320" y="1633"/>
                </a:lnTo>
                <a:lnTo>
                  <a:pt x="372" y="1639"/>
                </a:lnTo>
                <a:lnTo>
                  <a:pt x="426" y="1645"/>
                </a:lnTo>
                <a:lnTo>
                  <a:pt x="483" y="1648"/>
                </a:lnTo>
                <a:lnTo>
                  <a:pt x="543" y="1650"/>
                </a:lnTo>
                <a:lnTo>
                  <a:pt x="605" y="1652"/>
                </a:lnTo>
                <a:lnTo>
                  <a:pt x="615" y="1652"/>
                </a:lnTo>
                <a:lnTo>
                  <a:pt x="624" y="1652"/>
                </a:lnTo>
                <a:lnTo>
                  <a:pt x="635" y="1652"/>
                </a:lnTo>
                <a:lnTo>
                  <a:pt x="645" y="1652"/>
                </a:lnTo>
                <a:lnTo>
                  <a:pt x="654" y="1652"/>
                </a:lnTo>
                <a:lnTo>
                  <a:pt x="665" y="1652"/>
                </a:lnTo>
                <a:lnTo>
                  <a:pt x="675" y="1652"/>
                </a:lnTo>
                <a:lnTo>
                  <a:pt x="685" y="1652"/>
                </a:lnTo>
                <a:lnTo>
                  <a:pt x="708" y="1652"/>
                </a:lnTo>
                <a:lnTo>
                  <a:pt x="733" y="1650"/>
                </a:lnTo>
                <a:lnTo>
                  <a:pt x="757" y="1650"/>
                </a:lnTo>
                <a:lnTo>
                  <a:pt x="781" y="1649"/>
                </a:lnTo>
                <a:lnTo>
                  <a:pt x="805" y="1648"/>
                </a:lnTo>
                <a:lnTo>
                  <a:pt x="829" y="1647"/>
                </a:lnTo>
                <a:lnTo>
                  <a:pt x="853" y="1646"/>
                </a:lnTo>
                <a:lnTo>
                  <a:pt x="879" y="1645"/>
                </a:lnTo>
                <a:lnTo>
                  <a:pt x="904" y="1643"/>
                </a:lnTo>
                <a:lnTo>
                  <a:pt x="928" y="1642"/>
                </a:lnTo>
                <a:lnTo>
                  <a:pt x="954" y="1641"/>
                </a:lnTo>
                <a:lnTo>
                  <a:pt x="980" y="1639"/>
                </a:lnTo>
                <a:lnTo>
                  <a:pt x="1005" y="1638"/>
                </a:lnTo>
                <a:lnTo>
                  <a:pt x="1031" y="1635"/>
                </a:lnTo>
                <a:lnTo>
                  <a:pt x="1056" y="1633"/>
                </a:lnTo>
                <a:lnTo>
                  <a:pt x="1083" y="1632"/>
                </a:lnTo>
                <a:lnTo>
                  <a:pt x="1109" y="1630"/>
                </a:lnTo>
                <a:lnTo>
                  <a:pt x="1134" y="1627"/>
                </a:lnTo>
                <a:lnTo>
                  <a:pt x="1161" y="1625"/>
                </a:lnTo>
                <a:lnTo>
                  <a:pt x="1187" y="1623"/>
                </a:lnTo>
                <a:lnTo>
                  <a:pt x="1214" y="1620"/>
                </a:lnTo>
                <a:lnTo>
                  <a:pt x="1239" y="1617"/>
                </a:lnTo>
                <a:lnTo>
                  <a:pt x="1266" y="1615"/>
                </a:lnTo>
                <a:lnTo>
                  <a:pt x="1292" y="1612"/>
                </a:lnTo>
                <a:lnTo>
                  <a:pt x="1319" y="1609"/>
                </a:lnTo>
                <a:lnTo>
                  <a:pt x="1345" y="1607"/>
                </a:lnTo>
                <a:lnTo>
                  <a:pt x="1372" y="1603"/>
                </a:lnTo>
                <a:lnTo>
                  <a:pt x="1398" y="1601"/>
                </a:lnTo>
                <a:lnTo>
                  <a:pt x="1425" y="1597"/>
                </a:lnTo>
                <a:lnTo>
                  <a:pt x="1451" y="1595"/>
                </a:lnTo>
                <a:lnTo>
                  <a:pt x="1478" y="1592"/>
                </a:lnTo>
                <a:lnTo>
                  <a:pt x="1504" y="1588"/>
                </a:lnTo>
                <a:lnTo>
                  <a:pt x="1567" y="1579"/>
                </a:lnTo>
                <a:lnTo>
                  <a:pt x="1625" y="1569"/>
                </a:lnTo>
                <a:lnTo>
                  <a:pt x="1679" y="1555"/>
                </a:lnTo>
                <a:lnTo>
                  <a:pt x="1728" y="1541"/>
                </a:lnTo>
                <a:lnTo>
                  <a:pt x="1771" y="1525"/>
                </a:lnTo>
                <a:lnTo>
                  <a:pt x="1810" y="1507"/>
                </a:lnTo>
                <a:lnTo>
                  <a:pt x="1846" y="1489"/>
                </a:lnTo>
                <a:lnTo>
                  <a:pt x="1878" y="1469"/>
                </a:lnTo>
                <a:lnTo>
                  <a:pt x="1906" y="1448"/>
                </a:lnTo>
                <a:lnTo>
                  <a:pt x="1931" y="1426"/>
                </a:lnTo>
                <a:lnTo>
                  <a:pt x="1952" y="1403"/>
                </a:lnTo>
                <a:lnTo>
                  <a:pt x="1970" y="1378"/>
                </a:lnTo>
                <a:lnTo>
                  <a:pt x="1987" y="1353"/>
                </a:lnTo>
                <a:lnTo>
                  <a:pt x="1999" y="1328"/>
                </a:lnTo>
                <a:lnTo>
                  <a:pt x="2011" y="1301"/>
                </a:lnTo>
                <a:lnTo>
                  <a:pt x="2019" y="1275"/>
                </a:lnTo>
                <a:lnTo>
                  <a:pt x="2033" y="1197"/>
                </a:lnTo>
                <a:lnTo>
                  <a:pt x="2037" y="1119"/>
                </a:lnTo>
                <a:lnTo>
                  <a:pt x="2035" y="1041"/>
                </a:lnTo>
                <a:lnTo>
                  <a:pt x="2033" y="966"/>
                </a:lnTo>
                <a:lnTo>
                  <a:pt x="2034" y="896"/>
                </a:lnTo>
                <a:lnTo>
                  <a:pt x="2043" y="832"/>
                </a:lnTo>
                <a:lnTo>
                  <a:pt x="2065" y="778"/>
                </a:lnTo>
                <a:lnTo>
                  <a:pt x="2105" y="734"/>
                </a:lnTo>
                <a:lnTo>
                  <a:pt x="2126" y="718"/>
                </a:lnTo>
                <a:lnTo>
                  <a:pt x="2147" y="701"/>
                </a:lnTo>
                <a:lnTo>
                  <a:pt x="2166" y="683"/>
                </a:lnTo>
                <a:lnTo>
                  <a:pt x="2185" y="666"/>
                </a:lnTo>
                <a:lnTo>
                  <a:pt x="2202" y="649"/>
                </a:lnTo>
                <a:lnTo>
                  <a:pt x="2218" y="630"/>
                </a:lnTo>
                <a:lnTo>
                  <a:pt x="2233" y="612"/>
                </a:lnTo>
                <a:lnTo>
                  <a:pt x="2247" y="594"/>
                </a:lnTo>
                <a:lnTo>
                  <a:pt x="2258" y="575"/>
                </a:lnTo>
                <a:lnTo>
                  <a:pt x="2270" y="557"/>
                </a:lnTo>
                <a:lnTo>
                  <a:pt x="2279" y="537"/>
                </a:lnTo>
                <a:lnTo>
                  <a:pt x="2287" y="519"/>
                </a:lnTo>
                <a:lnTo>
                  <a:pt x="2293" y="499"/>
                </a:lnTo>
                <a:lnTo>
                  <a:pt x="2298" y="481"/>
                </a:lnTo>
                <a:lnTo>
                  <a:pt x="2300" y="461"/>
                </a:lnTo>
                <a:lnTo>
                  <a:pt x="2301" y="44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1998650" y="4856181"/>
            <a:ext cx="436563" cy="401638"/>
          </a:xfrm>
          <a:custGeom>
            <a:avLst/>
            <a:gdLst/>
            <a:ahLst/>
            <a:cxnLst>
              <a:cxn ang="0">
                <a:pos x="0" y="506"/>
              </a:cxn>
              <a:cxn ang="0">
                <a:pos x="5" y="502"/>
              </a:cxn>
              <a:cxn ang="0">
                <a:pos x="19" y="489"/>
              </a:cxn>
              <a:cxn ang="0">
                <a:pos x="40" y="469"/>
              </a:cxn>
              <a:cxn ang="0">
                <a:pos x="68" y="443"/>
              </a:cxn>
              <a:cxn ang="0">
                <a:pos x="102" y="411"/>
              </a:cxn>
              <a:cxn ang="0">
                <a:pos x="140" y="375"/>
              </a:cxn>
              <a:cxn ang="0">
                <a:pos x="182" y="336"/>
              </a:cxn>
              <a:cxn ang="0">
                <a:pos x="227" y="294"/>
              </a:cxn>
              <a:cxn ang="0">
                <a:pos x="273" y="252"/>
              </a:cxn>
              <a:cxn ang="0">
                <a:pos x="319" y="208"/>
              </a:cxn>
              <a:cxn ang="0">
                <a:pos x="366" y="165"/>
              </a:cxn>
              <a:cxn ang="0">
                <a:pos x="410" y="125"/>
              </a:cxn>
              <a:cxn ang="0">
                <a:pos x="452" y="87"/>
              </a:cxn>
              <a:cxn ang="0">
                <a:pos x="490" y="53"/>
              </a:cxn>
              <a:cxn ang="0">
                <a:pos x="523" y="23"/>
              </a:cxn>
              <a:cxn ang="0">
                <a:pos x="551" y="0"/>
              </a:cxn>
              <a:cxn ang="0">
                <a:pos x="547" y="5"/>
              </a:cxn>
              <a:cxn ang="0">
                <a:pos x="536" y="17"/>
              </a:cxn>
              <a:cxn ang="0">
                <a:pos x="518" y="35"/>
              </a:cxn>
              <a:cxn ang="0">
                <a:pos x="495" y="60"/>
              </a:cxn>
              <a:cxn ang="0">
                <a:pos x="465" y="90"/>
              </a:cxn>
              <a:cxn ang="0">
                <a:pos x="431" y="125"/>
              </a:cxn>
              <a:cxn ang="0">
                <a:pos x="394" y="162"/>
              </a:cxn>
              <a:cxn ang="0">
                <a:pos x="354" y="202"/>
              </a:cxn>
              <a:cxn ang="0">
                <a:pos x="310" y="244"/>
              </a:cxn>
              <a:cxn ang="0">
                <a:pos x="265" y="286"/>
              </a:cxn>
              <a:cxn ang="0">
                <a:pos x="220" y="329"/>
              </a:cxn>
              <a:cxn ang="0">
                <a:pos x="174" y="370"/>
              </a:cxn>
              <a:cxn ang="0">
                <a:pos x="128" y="410"/>
              </a:cxn>
              <a:cxn ang="0">
                <a:pos x="83" y="445"/>
              </a:cxn>
              <a:cxn ang="0">
                <a:pos x="41" y="479"/>
              </a:cxn>
              <a:cxn ang="0">
                <a:pos x="0" y="506"/>
              </a:cxn>
            </a:cxnLst>
            <a:rect l="0" t="0" r="r" b="b"/>
            <a:pathLst>
              <a:path w="551" h="506">
                <a:moveTo>
                  <a:pt x="0" y="506"/>
                </a:moveTo>
                <a:lnTo>
                  <a:pt x="5" y="502"/>
                </a:lnTo>
                <a:lnTo>
                  <a:pt x="19" y="489"/>
                </a:lnTo>
                <a:lnTo>
                  <a:pt x="40" y="469"/>
                </a:lnTo>
                <a:lnTo>
                  <a:pt x="68" y="443"/>
                </a:lnTo>
                <a:lnTo>
                  <a:pt x="102" y="411"/>
                </a:lnTo>
                <a:lnTo>
                  <a:pt x="140" y="375"/>
                </a:lnTo>
                <a:lnTo>
                  <a:pt x="182" y="336"/>
                </a:lnTo>
                <a:lnTo>
                  <a:pt x="227" y="294"/>
                </a:lnTo>
                <a:lnTo>
                  <a:pt x="273" y="252"/>
                </a:lnTo>
                <a:lnTo>
                  <a:pt x="319" y="208"/>
                </a:lnTo>
                <a:lnTo>
                  <a:pt x="366" y="165"/>
                </a:lnTo>
                <a:lnTo>
                  <a:pt x="410" y="125"/>
                </a:lnTo>
                <a:lnTo>
                  <a:pt x="452" y="87"/>
                </a:lnTo>
                <a:lnTo>
                  <a:pt x="490" y="53"/>
                </a:lnTo>
                <a:lnTo>
                  <a:pt x="523" y="23"/>
                </a:lnTo>
                <a:lnTo>
                  <a:pt x="551" y="0"/>
                </a:lnTo>
                <a:lnTo>
                  <a:pt x="547" y="5"/>
                </a:lnTo>
                <a:lnTo>
                  <a:pt x="536" y="17"/>
                </a:lnTo>
                <a:lnTo>
                  <a:pt x="518" y="35"/>
                </a:lnTo>
                <a:lnTo>
                  <a:pt x="495" y="60"/>
                </a:lnTo>
                <a:lnTo>
                  <a:pt x="465" y="90"/>
                </a:lnTo>
                <a:lnTo>
                  <a:pt x="431" y="125"/>
                </a:lnTo>
                <a:lnTo>
                  <a:pt x="394" y="162"/>
                </a:lnTo>
                <a:lnTo>
                  <a:pt x="354" y="202"/>
                </a:lnTo>
                <a:lnTo>
                  <a:pt x="310" y="244"/>
                </a:lnTo>
                <a:lnTo>
                  <a:pt x="265" y="286"/>
                </a:lnTo>
                <a:lnTo>
                  <a:pt x="220" y="329"/>
                </a:lnTo>
                <a:lnTo>
                  <a:pt x="174" y="370"/>
                </a:lnTo>
                <a:lnTo>
                  <a:pt x="128" y="410"/>
                </a:lnTo>
                <a:lnTo>
                  <a:pt x="83" y="445"/>
                </a:lnTo>
                <a:lnTo>
                  <a:pt x="41" y="479"/>
                </a:lnTo>
                <a:lnTo>
                  <a:pt x="0" y="50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2384412" y="4853006"/>
            <a:ext cx="336550" cy="357188"/>
          </a:xfrm>
          <a:custGeom>
            <a:avLst/>
            <a:gdLst/>
            <a:ahLst/>
            <a:cxnLst>
              <a:cxn ang="0">
                <a:pos x="424" y="449"/>
              </a:cxn>
              <a:cxn ang="0">
                <a:pos x="421" y="446"/>
              </a:cxn>
              <a:cxn ang="0">
                <a:pos x="413" y="437"/>
              </a:cxn>
              <a:cxn ang="0">
                <a:pos x="399" y="421"/>
              </a:cxn>
              <a:cxn ang="0">
                <a:pos x="380" y="400"/>
              </a:cxn>
              <a:cxn ang="0">
                <a:pos x="357" y="376"/>
              </a:cxn>
              <a:cxn ang="0">
                <a:pos x="332" y="347"/>
              </a:cxn>
              <a:cxn ang="0">
                <a:pos x="303" y="315"/>
              </a:cxn>
              <a:cxn ang="0">
                <a:pos x="272" y="280"/>
              </a:cxn>
              <a:cxn ang="0">
                <a:pos x="239" y="244"/>
              </a:cxn>
              <a:cxn ang="0">
                <a:pos x="204" y="207"/>
              </a:cxn>
              <a:cxn ang="0">
                <a:pos x="170" y="171"/>
              </a:cxn>
              <a:cxn ang="0">
                <a:pos x="134" y="132"/>
              </a:cxn>
              <a:cxn ang="0">
                <a:pos x="98" y="97"/>
              </a:cxn>
              <a:cxn ang="0">
                <a:pos x="64" y="62"/>
              </a:cxn>
              <a:cxn ang="0">
                <a:pos x="32" y="30"/>
              </a:cxn>
              <a:cxn ang="0">
                <a:pos x="0" y="0"/>
              </a:cxn>
              <a:cxn ang="0">
                <a:pos x="3" y="2"/>
              </a:cxn>
              <a:cxn ang="0">
                <a:pos x="7" y="9"/>
              </a:cxn>
              <a:cxn ang="0">
                <a:pos x="17" y="20"/>
              </a:cxn>
              <a:cxn ang="0">
                <a:pos x="29" y="35"/>
              </a:cxn>
              <a:cxn ang="0">
                <a:pos x="45" y="53"/>
              </a:cxn>
              <a:cxn ang="0">
                <a:pos x="65" y="75"/>
              </a:cxn>
              <a:cxn ang="0">
                <a:pos x="87" y="100"/>
              </a:cxn>
              <a:cxn ang="0">
                <a:pos x="112" y="129"/>
              </a:cxn>
              <a:cxn ang="0">
                <a:pos x="141" y="160"/>
              </a:cxn>
              <a:cxn ang="0">
                <a:pos x="173" y="195"/>
              </a:cxn>
              <a:cxn ang="0">
                <a:pos x="208" y="232"/>
              </a:cxn>
              <a:cxn ang="0">
                <a:pos x="246" y="271"/>
              </a:cxn>
              <a:cxn ang="0">
                <a:pos x="286" y="313"/>
              </a:cxn>
              <a:cxn ang="0">
                <a:pos x="330" y="357"/>
              </a:cxn>
              <a:cxn ang="0">
                <a:pos x="376" y="402"/>
              </a:cxn>
              <a:cxn ang="0">
                <a:pos x="424" y="449"/>
              </a:cxn>
            </a:cxnLst>
            <a:rect l="0" t="0" r="r" b="b"/>
            <a:pathLst>
              <a:path w="424" h="449">
                <a:moveTo>
                  <a:pt x="424" y="449"/>
                </a:moveTo>
                <a:lnTo>
                  <a:pt x="421" y="446"/>
                </a:lnTo>
                <a:lnTo>
                  <a:pt x="413" y="437"/>
                </a:lnTo>
                <a:lnTo>
                  <a:pt x="399" y="421"/>
                </a:lnTo>
                <a:lnTo>
                  <a:pt x="380" y="400"/>
                </a:lnTo>
                <a:lnTo>
                  <a:pt x="357" y="376"/>
                </a:lnTo>
                <a:lnTo>
                  <a:pt x="332" y="347"/>
                </a:lnTo>
                <a:lnTo>
                  <a:pt x="303" y="315"/>
                </a:lnTo>
                <a:lnTo>
                  <a:pt x="272" y="280"/>
                </a:lnTo>
                <a:lnTo>
                  <a:pt x="239" y="244"/>
                </a:lnTo>
                <a:lnTo>
                  <a:pt x="204" y="207"/>
                </a:lnTo>
                <a:lnTo>
                  <a:pt x="170" y="171"/>
                </a:lnTo>
                <a:lnTo>
                  <a:pt x="134" y="132"/>
                </a:lnTo>
                <a:lnTo>
                  <a:pt x="98" y="97"/>
                </a:lnTo>
                <a:lnTo>
                  <a:pt x="64" y="62"/>
                </a:lnTo>
                <a:lnTo>
                  <a:pt x="32" y="30"/>
                </a:lnTo>
                <a:lnTo>
                  <a:pt x="0" y="0"/>
                </a:lnTo>
                <a:lnTo>
                  <a:pt x="3" y="2"/>
                </a:lnTo>
                <a:lnTo>
                  <a:pt x="7" y="9"/>
                </a:lnTo>
                <a:lnTo>
                  <a:pt x="17" y="20"/>
                </a:lnTo>
                <a:lnTo>
                  <a:pt x="29" y="35"/>
                </a:lnTo>
                <a:lnTo>
                  <a:pt x="45" y="53"/>
                </a:lnTo>
                <a:lnTo>
                  <a:pt x="65" y="75"/>
                </a:lnTo>
                <a:lnTo>
                  <a:pt x="87" y="100"/>
                </a:lnTo>
                <a:lnTo>
                  <a:pt x="112" y="129"/>
                </a:lnTo>
                <a:lnTo>
                  <a:pt x="141" y="160"/>
                </a:lnTo>
                <a:lnTo>
                  <a:pt x="173" y="195"/>
                </a:lnTo>
                <a:lnTo>
                  <a:pt x="208" y="232"/>
                </a:lnTo>
                <a:lnTo>
                  <a:pt x="246" y="271"/>
                </a:lnTo>
                <a:lnTo>
                  <a:pt x="286" y="313"/>
                </a:lnTo>
                <a:lnTo>
                  <a:pt x="330" y="357"/>
                </a:lnTo>
                <a:lnTo>
                  <a:pt x="376" y="402"/>
                </a:lnTo>
                <a:lnTo>
                  <a:pt x="424" y="44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1797037" y="4875231"/>
            <a:ext cx="631825" cy="55563"/>
          </a:xfrm>
          <a:custGeom>
            <a:avLst/>
            <a:gdLst/>
            <a:ahLst/>
            <a:cxnLst>
              <a:cxn ang="0">
                <a:pos x="795" y="0"/>
              </a:cxn>
              <a:cxn ang="0">
                <a:pos x="780" y="1"/>
              </a:cxn>
              <a:cxn ang="0">
                <a:pos x="750" y="4"/>
              </a:cxn>
              <a:cxn ang="0">
                <a:pos x="709" y="8"/>
              </a:cxn>
              <a:cxn ang="0">
                <a:pos x="659" y="12"/>
              </a:cxn>
              <a:cxn ang="0">
                <a:pos x="600" y="17"/>
              </a:cxn>
              <a:cxn ang="0">
                <a:pos x="535" y="23"/>
              </a:cxn>
              <a:cxn ang="0">
                <a:pos x="466" y="28"/>
              </a:cxn>
              <a:cxn ang="0">
                <a:pos x="396" y="35"/>
              </a:cxn>
              <a:cxn ang="0">
                <a:pos x="326" y="41"/>
              </a:cxn>
              <a:cxn ang="0">
                <a:pos x="257" y="47"/>
              </a:cxn>
              <a:cxn ang="0">
                <a:pos x="192" y="53"/>
              </a:cxn>
              <a:cxn ang="0">
                <a:pos x="134" y="58"/>
              </a:cxn>
              <a:cxn ang="0">
                <a:pos x="82" y="63"/>
              </a:cxn>
              <a:cxn ang="0">
                <a:pos x="40" y="66"/>
              </a:cxn>
              <a:cxn ang="0">
                <a:pos x="10" y="69"/>
              </a:cxn>
              <a:cxn ang="0">
                <a:pos x="1" y="70"/>
              </a:cxn>
              <a:cxn ang="0">
                <a:pos x="14" y="69"/>
              </a:cxn>
              <a:cxn ang="0">
                <a:pos x="38" y="69"/>
              </a:cxn>
              <a:cxn ang="0">
                <a:pos x="73" y="66"/>
              </a:cxn>
              <a:cxn ang="0">
                <a:pos x="115" y="64"/>
              </a:cxn>
              <a:cxn ang="0">
                <a:pos x="166" y="62"/>
              </a:cxn>
              <a:cxn ang="0">
                <a:pos x="222" y="58"/>
              </a:cxn>
              <a:cxn ang="0">
                <a:pos x="283" y="55"/>
              </a:cxn>
              <a:cxn ang="0">
                <a:pos x="347" y="50"/>
              </a:cxn>
              <a:cxn ang="0">
                <a:pos x="413" y="46"/>
              </a:cxn>
              <a:cxn ang="0">
                <a:pos x="480" y="40"/>
              </a:cxn>
              <a:cxn ang="0">
                <a:pos x="546" y="34"/>
              </a:cxn>
              <a:cxn ang="0">
                <a:pos x="609" y="27"/>
              </a:cxn>
              <a:cxn ang="0">
                <a:pos x="670" y="20"/>
              </a:cxn>
              <a:cxn ang="0">
                <a:pos x="725" y="12"/>
              </a:cxn>
              <a:cxn ang="0">
                <a:pos x="775" y="4"/>
              </a:cxn>
            </a:cxnLst>
            <a:rect l="0" t="0" r="r" b="b"/>
            <a:pathLst>
              <a:path w="797" h="70">
                <a:moveTo>
                  <a:pt x="797" y="0"/>
                </a:moveTo>
                <a:lnTo>
                  <a:pt x="795" y="0"/>
                </a:lnTo>
                <a:lnTo>
                  <a:pt x="789" y="1"/>
                </a:lnTo>
                <a:lnTo>
                  <a:pt x="780" y="1"/>
                </a:lnTo>
                <a:lnTo>
                  <a:pt x="766" y="2"/>
                </a:lnTo>
                <a:lnTo>
                  <a:pt x="750" y="4"/>
                </a:lnTo>
                <a:lnTo>
                  <a:pt x="731" y="5"/>
                </a:lnTo>
                <a:lnTo>
                  <a:pt x="709" y="8"/>
                </a:lnTo>
                <a:lnTo>
                  <a:pt x="685" y="10"/>
                </a:lnTo>
                <a:lnTo>
                  <a:pt x="659" y="12"/>
                </a:lnTo>
                <a:lnTo>
                  <a:pt x="630" y="15"/>
                </a:lnTo>
                <a:lnTo>
                  <a:pt x="600" y="17"/>
                </a:lnTo>
                <a:lnTo>
                  <a:pt x="568" y="19"/>
                </a:lnTo>
                <a:lnTo>
                  <a:pt x="535" y="23"/>
                </a:lnTo>
                <a:lnTo>
                  <a:pt x="501" y="26"/>
                </a:lnTo>
                <a:lnTo>
                  <a:pt x="466" y="28"/>
                </a:lnTo>
                <a:lnTo>
                  <a:pt x="432" y="32"/>
                </a:lnTo>
                <a:lnTo>
                  <a:pt x="396" y="35"/>
                </a:lnTo>
                <a:lnTo>
                  <a:pt x="360" y="38"/>
                </a:lnTo>
                <a:lnTo>
                  <a:pt x="326" y="41"/>
                </a:lnTo>
                <a:lnTo>
                  <a:pt x="291" y="45"/>
                </a:lnTo>
                <a:lnTo>
                  <a:pt x="257" y="47"/>
                </a:lnTo>
                <a:lnTo>
                  <a:pt x="225" y="50"/>
                </a:lnTo>
                <a:lnTo>
                  <a:pt x="192" y="53"/>
                </a:lnTo>
                <a:lnTo>
                  <a:pt x="162" y="56"/>
                </a:lnTo>
                <a:lnTo>
                  <a:pt x="134" y="58"/>
                </a:lnTo>
                <a:lnTo>
                  <a:pt x="106" y="61"/>
                </a:lnTo>
                <a:lnTo>
                  <a:pt x="82" y="63"/>
                </a:lnTo>
                <a:lnTo>
                  <a:pt x="60" y="64"/>
                </a:lnTo>
                <a:lnTo>
                  <a:pt x="40" y="66"/>
                </a:lnTo>
                <a:lnTo>
                  <a:pt x="23" y="68"/>
                </a:lnTo>
                <a:lnTo>
                  <a:pt x="10" y="69"/>
                </a:lnTo>
                <a:lnTo>
                  <a:pt x="0" y="70"/>
                </a:lnTo>
                <a:lnTo>
                  <a:pt x="1" y="70"/>
                </a:lnTo>
                <a:lnTo>
                  <a:pt x="7" y="70"/>
                </a:lnTo>
                <a:lnTo>
                  <a:pt x="14" y="69"/>
                </a:lnTo>
                <a:lnTo>
                  <a:pt x="25" y="69"/>
                </a:lnTo>
                <a:lnTo>
                  <a:pt x="38" y="69"/>
                </a:lnTo>
                <a:lnTo>
                  <a:pt x="54" y="68"/>
                </a:lnTo>
                <a:lnTo>
                  <a:pt x="73" y="66"/>
                </a:lnTo>
                <a:lnTo>
                  <a:pt x="93" y="65"/>
                </a:lnTo>
                <a:lnTo>
                  <a:pt x="115" y="64"/>
                </a:lnTo>
                <a:lnTo>
                  <a:pt x="139" y="63"/>
                </a:lnTo>
                <a:lnTo>
                  <a:pt x="166" y="62"/>
                </a:lnTo>
                <a:lnTo>
                  <a:pt x="193" y="61"/>
                </a:lnTo>
                <a:lnTo>
                  <a:pt x="222" y="58"/>
                </a:lnTo>
                <a:lnTo>
                  <a:pt x="252" y="57"/>
                </a:lnTo>
                <a:lnTo>
                  <a:pt x="283" y="55"/>
                </a:lnTo>
                <a:lnTo>
                  <a:pt x="314" y="53"/>
                </a:lnTo>
                <a:lnTo>
                  <a:pt x="347" y="50"/>
                </a:lnTo>
                <a:lnTo>
                  <a:pt x="380" y="48"/>
                </a:lnTo>
                <a:lnTo>
                  <a:pt x="413" y="46"/>
                </a:lnTo>
                <a:lnTo>
                  <a:pt x="447" y="43"/>
                </a:lnTo>
                <a:lnTo>
                  <a:pt x="480" y="40"/>
                </a:lnTo>
                <a:lnTo>
                  <a:pt x="514" y="38"/>
                </a:lnTo>
                <a:lnTo>
                  <a:pt x="546" y="34"/>
                </a:lnTo>
                <a:lnTo>
                  <a:pt x="578" y="31"/>
                </a:lnTo>
                <a:lnTo>
                  <a:pt x="609" y="27"/>
                </a:lnTo>
                <a:lnTo>
                  <a:pt x="640" y="24"/>
                </a:lnTo>
                <a:lnTo>
                  <a:pt x="670" y="20"/>
                </a:lnTo>
                <a:lnTo>
                  <a:pt x="699" y="17"/>
                </a:lnTo>
                <a:lnTo>
                  <a:pt x="725" y="12"/>
                </a:lnTo>
                <a:lnTo>
                  <a:pt x="751" y="9"/>
                </a:lnTo>
                <a:lnTo>
                  <a:pt x="775" y="4"/>
                </a:lnTo>
                <a:lnTo>
                  <a:pt x="79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2640000" y="5178444"/>
            <a:ext cx="12700" cy="571500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3" y="108"/>
              </a:cxn>
              <a:cxn ang="0">
                <a:pos x="15" y="348"/>
              </a:cxn>
              <a:cxn ang="0">
                <a:pos x="14" y="595"/>
              </a:cxn>
              <a:cxn ang="0">
                <a:pos x="5" y="720"/>
              </a:cxn>
              <a:cxn ang="0">
                <a:pos x="2" y="618"/>
              </a:cxn>
              <a:cxn ang="0">
                <a:pos x="0" y="386"/>
              </a:cxn>
              <a:cxn ang="0">
                <a:pos x="1" y="142"/>
              </a:cxn>
              <a:cxn ang="0">
                <a:pos x="11" y="0"/>
              </a:cxn>
            </a:cxnLst>
            <a:rect l="0" t="0" r="r" b="b"/>
            <a:pathLst>
              <a:path w="15" h="720">
                <a:moveTo>
                  <a:pt x="11" y="0"/>
                </a:moveTo>
                <a:lnTo>
                  <a:pt x="13" y="108"/>
                </a:lnTo>
                <a:lnTo>
                  <a:pt x="15" y="348"/>
                </a:lnTo>
                <a:lnTo>
                  <a:pt x="14" y="595"/>
                </a:lnTo>
                <a:lnTo>
                  <a:pt x="5" y="720"/>
                </a:lnTo>
                <a:lnTo>
                  <a:pt x="2" y="618"/>
                </a:lnTo>
                <a:lnTo>
                  <a:pt x="0" y="386"/>
                </a:lnTo>
                <a:lnTo>
                  <a:pt x="1" y="142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1949437" y="5043506"/>
            <a:ext cx="60325" cy="201613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5" y="8"/>
              </a:cxn>
              <a:cxn ang="0">
                <a:pos x="14" y="31"/>
              </a:cxn>
              <a:cxn ang="0">
                <a:pos x="27" y="64"/>
              </a:cxn>
              <a:cxn ang="0">
                <a:pos x="41" y="105"/>
              </a:cxn>
              <a:cxn ang="0">
                <a:pos x="54" y="147"/>
              </a:cxn>
              <a:cxn ang="0">
                <a:pos x="66" y="190"/>
              </a:cxn>
              <a:cxn ang="0">
                <a:pos x="74" y="226"/>
              </a:cxn>
              <a:cxn ang="0">
                <a:pos x="75" y="253"/>
              </a:cxn>
              <a:cxn ang="0">
                <a:pos x="72" y="243"/>
              </a:cxn>
              <a:cxn ang="0">
                <a:pos x="61" y="217"/>
              </a:cxn>
              <a:cxn ang="0">
                <a:pos x="48" y="179"/>
              </a:cxn>
              <a:cxn ang="0">
                <a:pos x="33" y="136"/>
              </a:cxn>
              <a:cxn ang="0">
                <a:pos x="19" y="91"/>
              </a:cxn>
              <a:cxn ang="0">
                <a:pos x="7" y="49"/>
              </a:cxn>
              <a:cxn ang="0">
                <a:pos x="0" y="17"/>
              </a:cxn>
              <a:cxn ang="0">
                <a:pos x="1" y="0"/>
              </a:cxn>
            </a:cxnLst>
            <a:rect l="0" t="0" r="r" b="b"/>
            <a:pathLst>
              <a:path w="75" h="253">
                <a:moveTo>
                  <a:pt x="1" y="0"/>
                </a:moveTo>
                <a:lnTo>
                  <a:pt x="5" y="8"/>
                </a:lnTo>
                <a:lnTo>
                  <a:pt x="14" y="31"/>
                </a:lnTo>
                <a:lnTo>
                  <a:pt x="27" y="64"/>
                </a:lnTo>
                <a:lnTo>
                  <a:pt x="41" y="105"/>
                </a:lnTo>
                <a:lnTo>
                  <a:pt x="54" y="147"/>
                </a:lnTo>
                <a:lnTo>
                  <a:pt x="66" y="190"/>
                </a:lnTo>
                <a:lnTo>
                  <a:pt x="74" y="226"/>
                </a:lnTo>
                <a:lnTo>
                  <a:pt x="75" y="253"/>
                </a:lnTo>
                <a:lnTo>
                  <a:pt x="72" y="243"/>
                </a:lnTo>
                <a:lnTo>
                  <a:pt x="61" y="217"/>
                </a:lnTo>
                <a:lnTo>
                  <a:pt x="48" y="179"/>
                </a:lnTo>
                <a:lnTo>
                  <a:pt x="33" y="136"/>
                </a:lnTo>
                <a:lnTo>
                  <a:pt x="19" y="91"/>
                </a:lnTo>
                <a:lnTo>
                  <a:pt x="7" y="49"/>
                </a:lnTo>
                <a:lnTo>
                  <a:pt x="0" y="17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1182675" y="5051444"/>
            <a:ext cx="811213" cy="49213"/>
          </a:xfrm>
          <a:custGeom>
            <a:avLst/>
            <a:gdLst/>
            <a:ahLst/>
            <a:cxnLst>
              <a:cxn ang="0">
                <a:pos x="1019" y="0"/>
              </a:cxn>
              <a:cxn ang="0">
                <a:pos x="999" y="1"/>
              </a:cxn>
              <a:cxn ang="0">
                <a:pos x="959" y="2"/>
              </a:cxn>
              <a:cxn ang="0">
                <a:pos x="905" y="5"/>
              </a:cxn>
              <a:cxn ang="0">
                <a:pos x="837" y="7"/>
              </a:cxn>
              <a:cxn ang="0">
                <a:pos x="760" y="9"/>
              </a:cxn>
              <a:cxn ang="0">
                <a:pos x="675" y="14"/>
              </a:cxn>
              <a:cxn ang="0">
                <a:pos x="585" y="17"/>
              </a:cxn>
              <a:cxn ang="0">
                <a:pos x="494" y="22"/>
              </a:cxn>
              <a:cxn ang="0">
                <a:pos x="402" y="26"/>
              </a:cxn>
              <a:cxn ang="0">
                <a:pos x="313" y="31"/>
              </a:cxn>
              <a:cxn ang="0">
                <a:pos x="230" y="37"/>
              </a:cxn>
              <a:cxn ang="0">
                <a:pos x="157" y="43"/>
              </a:cxn>
              <a:cxn ang="0">
                <a:pos x="93" y="47"/>
              </a:cxn>
              <a:cxn ang="0">
                <a:pos x="43" y="53"/>
              </a:cxn>
              <a:cxn ang="0">
                <a:pos x="9" y="59"/>
              </a:cxn>
              <a:cxn ang="0">
                <a:pos x="2" y="62"/>
              </a:cxn>
              <a:cxn ang="0">
                <a:pos x="24" y="61"/>
              </a:cxn>
              <a:cxn ang="0">
                <a:pos x="66" y="60"/>
              </a:cxn>
              <a:cxn ang="0">
                <a:pos x="122" y="58"/>
              </a:cxn>
              <a:cxn ang="0">
                <a:pos x="192" y="54"/>
              </a:cxn>
              <a:cxn ang="0">
                <a:pos x="273" y="51"/>
              </a:cxn>
              <a:cxn ang="0">
                <a:pos x="361" y="46"/>
              </a:cxn>
              <a:cxn ang="0">
                <a:pos x="454" y="41"/>
              </a:cxn>
              <a:cxn ang="0">
                <a:pos x="547" y="37"/>
              </a:cxn>
              <a:cxn ang="0">
                <a:pos x="640" y="32"/>
              </a:cxn>
              <a:cxn ang="0">
                <a:pos x="730" y="26"/>
              </a:cxn>
              <a:cxn ang="0">
                <a:pos x="813" y="22"/>
              </a:cxn>
              <a:cxn ang="0">
                <a:pos x="886" y="16"/>
              </a:cxn>
              <a:cxn ang="0">
                <a:pos x="946" y="11"/>
              </a:cxn>
              <a:cxn ang="0">
                <a:pos x="990" y="7"/>
              </a:cxn>
              <a:cxn ang="0">
                <a:pos x="1016" y="2"/>
              </a:cxn>
            </a:cxnLst>
            <a:rect l="0" t="0" r="r" b="b"/>
            <a:pathLst>
              <a:path w="1022" h="62">
                <a:moveTo>
                  <a:pt x="1022" y="0"/>
                </a:moveTo>
                <a:lnTo>
                  <a:pt x="1019" y="0"/>
                </a:lnTo>
                <a:lnTo>
                  <a:pt x="1011" y="0"/>
                </a:lnTo>
                <a:lnTo>
                  <a:pt x="999" y="1"/>
                </a:lnTo>
                <a:lnTo>
                  <a:pt x="981" y="1"/>
                </a:lnTo>
                <a:lnTo>
                  <a:pt x="959" y="2"/>
                </a:lnTo>
                <a:lnTo>
                  <a:pt x="934" y="3"/>
                </a:lnTo>
                <a:lnTo>
                  <a:pt x="905" y="5"/>
                </a:lnTo>
                <a:lnTo>
                  <a:pt x="873" y="6"/>
                </a:lnTo>
                <a:lnTo>
                  <a:pt x="837" y="7"/>
                </a:lnTo>
                <a:lnTo>
                  <a:pt x="800" y="8"/>
                </a:lnTo>
                <a:lnTo>
                  <a:pt x="760" y="9"/>
                </a:lnTo>
                <a:lnTo>
                  <a:pt x="719" y="11"/>
                </a:lnTo>
                <a:lnTo>
                  <a:pt x="675" y="14"/>
                </a:lnTo>
                <a:lnTo>
                  <a:pt x="631" y="15"/>
                </a:lnTo>
                <a:lnTo>
                  <a:pt x="585" y="17"/>
                </a:lnTo>
                <a:lnTo>
                  <a:pt x="540" y="19"/>
                </a:lnTo>
                <a:lnTo>
                  <a:pt x="494" y="22"/>
                </a:lnTo>
                <a:lnTo>
                  <a:pt x="448" y="24"/>
                </a:lnTo>
                <a:lnTo>
                  <a:pt x="402" y="26"/>
                </a:lnTo>
                <a:lnTo>
                  <a:pt x="357" y="29"/>
                </a:lnTo>
                <a:lnTo>
                  <a:pt x="313" y="31"/>
                </a:lnTo>
                <a:lnTo>
                  <a:pt x="271" y="34"/>
                </a:lnTo>
                <a:lnTo>
                  <a:pt x="230" y="37"/>
                </a:lnTo>
                <a:lnTo>
                  <a:pt x="192" y="39"/>
                </a:lnTo>
                <a:lnTo>
                  <a:pt x="157" y="43"/>
                </a:lnTo>
                <a:lnTo>
                  <a:pt x="123" y="45"/>
                </a:lnTo>
                <a:lnTo>
                  <a:pt x="93" y="47"/>
                </a:lnTo>
                <a:lnTo>
                  <a:pt x="66" y="51"/>
                </a:lnTo>
                <a:lnTo>
                  <a:pt x="43" y="53"/>
                </a:lnTo>
                <a:lnTo>
                  <a:pt x="24" y="56"/>
                </a:lnTo>
                <a:lnTo>
                  <a:pt x="9" y="59"/>
                </a:lnTo>
                <a:lnTo>
                  <a:pt x="0" y="62"/>
                </a:lnTo>
                <a:lnTo>
                  <a:pt x="2" y="62"/>
                </a:lnTo>
                <a:lnTo>
                  <a:pt x="12" y="62"/>
                </a:lnTo>
                <a:lnTo>
                  <a:pt x="24" y="61"/>
                </a:lnTo>
                <a:lnTo>
                  <a:pt x="43" y="60"/>
                </a:lnTo>
                <a:lnTo>
                  <a:pt x="66" y="60"/>
                </a:lnTo>
                <a:lnTo>
                  <a:pt x="92" y="59"/>
                </a:lnTo>
                <a:lnTo>
                  <a:pt x="122" y="58"/>
                </a:lnTo>
                <a:lnTo>
                  <a:pt x="156" y="55"/>
                </a:lnTo>
                <a:lnTo>
                  <a:pt x="192" y="54"/>
                </a:lnTo>
                <a:lnTo>
                  <a:pt x="232" y="52"/>
                </a:lnTo>
                <a:lnTo>
                  <a:pt x="273" y="51"/>
                </a:lnTo>
                <a:lnTo>
                  <a:pt x="316" y="48"/>
                </a:lnTo>
                <a:lnTo>
                  <a:pt x="361" y="46"/>
                </a:lnTo>
                <a:lnTo>
                  <a:pt x="407" y="44"/>
                </a:lnTo>
                <a:lnTo>
                  <a:pt x="454" y="41"/>
                </a:lnTo>
                <a:lnTo>
                  <a:pt x="501" y="39"/>
                </a:lnTo>
                <a:lnTo>
                  <a:pt x="547" y="37"/>
                </a:lnTo>
                <a:lnTo>
                  <a:pt x="594" y="34"/>
                </a:lnTo>
                <a:lnTo>
                  <a:pt x="640" y="32"/>
                </a:lnTo>
                <a:lnTo>
                  <a:pt x="686" y="29"/>
                </a:lnTo>
                <a:lnTo>
                  <a:pt x="730" y="26"/>
                </a:lnTo>
                <a:lnTo>
                  <a:pt x="773" y="24"/>
                </a:lnTo>
                <a:lnTo>
                  <a:pt x="813" y="22"/>
                </a:lnTo>
                <a:lnTo>
                  <a:pt x="850" y="18"/>
                </a:lnTo>
                <a:lnTo>
                  <a:pt x="886" y="16"/>
                </a:lnTo>
                <a:lnTo>
                  <a:pt x="917" y="14"/>
                </a:lnTo>
                <a:lnTo>
                  <a:pt x="946" y="11"/>
                </a:lnTo>
                <a:lnTo>
                  <a:pt x="970" y="9"/>
                </a:lnTo>
                <a:lnTo>
                  <a:pt x="990" y="7"/>
                </a:lnTo>
                <a:lnTo>
                  <a:pt x="1005" y="5"/>
                </a:lnTo>
                <a:lnTo>
                  <a:pt x="1016" y="2"/>
                </a:lnTo>
                <a:lnTo>
                  <a:pt x="102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1166800" y="5051444"/>
            <a:ext cx="231775" cy="455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6"/>
              </a:cxn>
              <a:cxn ang="0">
                <a:pos x="10" y="22"/>
              </a:cxn>
              <a:cxn ang="0">
                <a:pos x="21" y="47"/>
              </a:cxn>
              <a:cxn ang="0">
                <a:pos x="36" y="79"/>
              </a:cxn>
              <a:cxn ang="0">
                <a:pos x="55" y="119"/>
              </a:cxn>
              <a:cxn ang="0">
                <a:pos x="74" y="162"/>
              </a:cxn>
              <a:cxn ang="0">
                <a:pos x="97" y="210"/>
              </a:cxn>
              <a:cxn ang="0">
                <a:pos x="120" y="259"/>
              </a:cxn>
              <a:cxn ang="0">
                <a:pos x="144" y="310"/>
              </a:cxn>
              <a:cxn ang="0">
                <a:pos x="170" y="361"/>
              </a:cxn>
              <a:cxn ang="0">
                <a:pos x="194" y="409"/>
              </a:cxn>
              <a:cxn ang="0">
                <a:pos x="218" y="454"/>
              </a:cxn>
              <a:cxn ang="0">
                <a:pos x="240" y="494"/>
              </a:cxn>
              <a:cxn ang="0">
                <a:pos x="261" y="529"/>
              </a:cxn>
              <a:cxn ang="0">
                <a:pos x="278" y="557"/>
              </a:cxn>
              <a:cxn ang="0">
                <a:pos x="293" y="575"/>
              </a:cxn>
              <a:cxn ang="0">
                <a:pos x="291" y="569"/>
              </a:cxn>
              <a:cxn ang="0">
                <a:pos x="283" y="552"/>
              </a:cxn>
              <a:cxn ang="0">
                <a:pos x="270" y="525"/>
              </a:cxn>
              <a:cxn ang="0">
                <a:pos x="254" y="491"/>
              </a:cxn>
              <a:cxn ang="0">
                <a:pos x="235" y="451"/>
              </a:cxn>
              <a:cxn ang="0">
                <a:pos x="213" y="404"/>
              </a:cxn>
              <a:cxn ang="0">
                <a:pos x="190" y="355"/>
              </a:cxn>
              <a:cxn ang="0">
                <a:pos x="165" y="303"/>
              </a:cxn>
              <a:cxn ang="0">
                <a:pos x="140" y="251"/>
              </a:cxn>
              <a:cxn ang="0">
                <a:pos x="114" y="200"/>
              </a:cxn>
              <a:cxn ang="0">
                <a:pos x="90" y="152"/>
              </a:cxn>
              <a:cxn ang="0">
                <a:pos x="67" y="108"/>
              </a:cxn>
              <a:cxn ang="0">
                <a:pos x="45" y="69"/>
              </a:cxn>
              <a:cxn ang="0">
                <a:pos x="27" y="37"/>
              </a:cxn>
              <a:cxn ang="0">
                <a:pos x="12" y="14"/>
              </a:cxn>
              <a:cxn ang="0">
                <a:pos x="0" y="0"/>
              </a:cxn>
            </a:cxnLst>
            <a:rect l="0" t="0" r="r" b="b"/>
            <a:pathLst>
              <a:path w="293" h="575">
                <a:moveTo>
                  <a:pt x="0" y="0"/>
                </a:moveTo>
                <a:lnTo>
                  <a:pt x="3" y="6"/>
                </a:lnTo>
                <a:lnTo>
                  <a:pt x="10" y="22"/>
                </a:lnTo>
                <a:lnTo>
                  <a:pt x="21" y="47"/>
                </a:lnTo>
                <a:lnTo>
                  <a:pt x="36" y="79"/>
                </a:lnTo>
                <a:lnTo>
                  <a:pt x="55" y="119"/>
                </a:lnTo>
                <a:lnTo>
                  <a:pt x="74" y="162"/>
                </a:lnTo>
                <a:lnTo>
                  <a:pt x="97" y="210"/>
                </a:lnTo>
                <a:lnTo>
                  <a:pt x="120" y="259"/>
                </a:lnTo>
                <a:lnTo>
                  <a:pt x="144" y="310"/>
                </a:lnTo>
                <a:lnTo>
                  <a:pt x="170" y="361"/>
                </a:lnTo>
                <a:lnTo>
                  <a:pt x="194" y="409"/>
                </a:lnTo>
                <a:lnTo>
                  <a:pt x="218" y="454"/>
                </a:lnTo>
                <a:lnTo>
                  <a:pt x="240" y="494"/>
                </a:lnTo>
                <a:lnTo>
                  <a:pt x="261" y="529"/>
                </a:lnTo>
                <a:lnTo>
                  <a:pt x="278" y="557"/>
                </a:lnTo>
                <a:lnTo>
                  <a:pt x="293" y="575"/>
                </a:lnTo>
                <a:lnTo>
                  <a:pt x="291" y="569"/>
                </a:lnTo>
                <a:lnTo>
                  <a:pt x="283" y="552"/>
                </a:lnTo>
                <a:lnTo>
                  <a:pt x="270" y="525"/>
                </a:lnTo>
                <a:lnTo>
                  <a:pt x="254" y="491"/>
                </a:lnTo>
                <a:lnTo>
                  <a:pt x="235" y="451"/>
                </a:lnTo>
                <a:lnTo>
                  <a:pt x="213" y="404"/>
                </a:lnTo>
                <a:lnTo>
                  <a:pt x="190" y="355"/>
                </a:lnTo>
                <a:lnTo>
                  <a:pt x="165" y="303"/>
                </a:lnTo>
                <a:lnTo>
                  <a:pt x="140" y="251"/>
                </a:lnTo>
                <a:lnTo>
                  <a:pt x="114" y="200"/>
                </a:lnTo>
                <a:lnTo>
                  <a:pt x="90" y="152"/>
                </a:lnTo>
                <a:lnTo>
                  <a:pt x="67" y="108"/>
                </a:lnTo>
                <a:lnTo>
                  <a:pt x="45" y="69"/>
                </a:lnTo>
                <a:lnTo>
                  <a:pt x="27" y="37"/>
                </a:lnTo>
                <a:lnTo>
                  <a:pt x="12" y="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1325550" y="5373706"/>
            <a:ext cx="849313" cy="87313"/>
          </a:xfrm>
          <a:custGeom>
            <a:avLst/>
            <a:gdLst/>
            <a:ahLst/>
            <a:cxnLst>
              <a:cxn ang="0">
                <a:pos x="3" y="110"/>
              </a:cxn>
              <a:cxn ang="0">
                <a:pos x="25" y="108"/>
              </a:cxn>
              <a:cxn ang="0">
                <a:pos x="68" y="103"/>
              </a:cxn>
              <a:cxn ang="0">
                <a:pos x="128" y="98"/>
              </a:cxn>
              <a:cxn ang="0">
                <a:pos x="201" y="91"/>
              </a:cxn>
              <a:cxn ang="0">
                <a:pos x="285" y="81"/>
              </a:cxn>
              <a:cxn ang="0">
                <a:pos x="377" y="72"/>
              </a:cxn>
              <a:cxn ang="0">
                <a:pos x="474" y="63"/>
              </a:cxn>
              <a:cxn ang="0">
                <a:pos x="573" y="53"/>
              </a:cxn>
              <a:cxn ang="0">
                <a:pos x="671" y="43"/>
              </a:cxn>
              <a:cxn ang="0">
                <a:pos x="764" y="33"/>
              </a:cxn>
              <a:cxn ang="0">
                <a:pos x="851" y="25"/>
              </a:cxn>
              <a:cxn ang="0">
                <a:pos x="928" y="17"/>
              </a:cxn>
              <a:cxn ang="0">
                <a:pos x="990" y="10"/>
              </a:cxn>
              <a:cxn ang="0">
                <a:pos x="1037" y="4"/>
              </a:cxn>
              <a:cxn ang="0">
                <a:pos x="1065" y="1"/>
              </a:cxn>
              <a:cxn ang="0">
                <a:pos x="1068" y="0"/>
              </a:cxn>
              <a:cxn ang="0">
                <a:pos x="1050" y="1"/>
              </a:cxn>
              <a:cxn ang="0">
                <a:pos x="1015" y="3"/>
              </a:cxn>
              <a:cxn ang="0">
                <a:pos x="967" y="6"/>
              </a:cxn>
              <a:cxn ang="0">
                <a:pos x="906" y="11"/>
              </a:cxn>
              <a:cxn ang="0">
                <a:pos x="835" y="16"/>
              </a:cxn>
              <a:cxn ang="0">
                <a:pos x="755" y="23"/>
              </a:cxn>
              <a:cxn ang="0">
                <a:pos x="670" y="30"/>
              </a:cxn>
              <a:cxn ang="0">
                <a:pos x="581" y="36"/>
              </a:cxn>
              <a:cxn ang="0">
                <a:pos x="490" y="45"/>
              </a:cxn>
              <a:cxn ang="0">
                <a:pos x="401" y="54"/>
              </a:cxn>
              <a:cxn ang="0">
                <a:pos x="312" y="63"/>
              </a:cxn>
              <a:cxn ang="0">
                <a:pos x="229" y="73"/>
              </a:cxn>
              <a:cxn ang="0">
                <a:pos x="151" y="84"/>
              </a:cxn>
              <a:cxn ang="0">
                <a:pos x="83" y="94"/>
              </a:cxn>
              <a:cxn ang="0">
                <a:pos x="24" y="104"/>
              </a:cxn>
            </a:cxnLst>
            <a:rect l="0" t="0" r="r" b="b"/>
            <a:pathLst>
              <a:path w="1071" h="110">
                <a:moveTo>
                  <a:pt x="0" y="110"/>
                </a:moveTo>
                <a:lnTo>
                  <a:pt x="3" y="110"/>
                </a:lnTo>
                <a:lnTo>
                  <a:pt x="11" y="109"/>
                </a:lnTo>
                <a:lnTo>
                  <a:pt x="25" y="108"/>
                </a:lnTo>
                <a:lnTo>
                  <a:pt x="45" y="106"/>
                </a:lnTo>
                <a:lnTo>
                  <a:pt x="68" y="103"/>
                </a:lnTo>
                <a:lnTo>
                  <a:pt x="97" y="101"/>
                </a:lnTo>
                <a:lnTo>
                  <a:pt x="128" y="98"/>
                </a:lnTo>
                <a:lnTo>
                  <a:pt x="163" y="94"/>
                </a:lnTo>
                <a:lnTo>
                  <a:pt x="201" y="91"/>
                </a:lnTo>
                <a:lnTo>
                  <a:pt x="242" y="86"/>
                </a:lnTo>
                <a:lnTo>
                  <a:pt x="285" y="81"/>
                </a:lnTo>
                <a:lnTo>
                  <a:pt x="330" y="77"/>
                </a:lnTo>
                <a:lnTo>
                  <a:pt x="377" y="72"/>
                </a:lnTo>
                <a:lnTo>
                  <a:pt x="426" y="68"/>
                </a:lnTo>
                <a:lnTo>
                  <a:pt x="474" y="63"/>
                </a:lnTo>
                <a:lnTo>
                  <a:pt x="524" y="58"/>
                </a:lnTo>
                <a:lnTo>
                  <a:pt x="573" y="53"/>
                </a:lnTo>
                <a:lnTo>
                  <a:pt x="623" y="48"/>
                </a:lnTo>
                <a:lnTo>
                  <a:pt x="671" y="43"/>
                </a:lnTo>
                <a:lnTo>
                  <a:pt x="718" y="38"/>
                </a:lnTo>
                <a:lnTo>
                  <a:pt x="764" y="33"/>
                </a:lnTo>
                <a:lnTo>
                  <a:pt x="809" y="28"/>
                </a:lnTo>
                <a:lnTo>
                  <a:pt x="851" y="25"/>
                </a:lnTo>
                <a:lnTo>
                  <a:pt x="891" y="20"/>
                </a:lnTo>
                <a:lnTo>
                  <a:pt x="928" y="17"/>
                </a:lnTo>
                <a:lnTo>
                  <a:pt x="961" y="12"/>
                </a:lnTo>
                <a:lnTo>
                  <a:pt x="990" y="10"/>
                </a:lnTo>
                <a:lnTo>
                  <a:pt x="1017" y="6"/>
                </a:lnTo>
                <a:lnTo>
                  <a:pt x="1037" y="4"/>
                </a:lnTo>
                <a:lnTo>
                  <a:pt x="1053" y="2"/>
                </a:lnTo>
                <a:lnTo>
                  <a:pt x="1065" y="1"/>
                </a:lnTo>
                <a:lnTo>
                  <a:pt x="1071" y="0"/>
                </a:lnTo>
                <a:lnTo>
                  <a:pt x="1068" y="0"/>
                </a:lnTo>
                <a:lnTo>
                  <a:pt x="1062" y="1"/>
                </a:lnTo>
                <a:lnTo>
                  <a:pt x="1050" y="1"/>
                </a:lnTo>
                <a:lnTo>
                  <a:pt x="1035" y="2"/>
                </a:lnTo>
                <a:lnTo>
                  <a:pt x="1015" y="3"/>
                </a:lnTo>
                <a:lnTo>
                  <a:pt x="992" y="4"/>
                </a:lnTo>
                <a:lnTo>
                  <a:pt x="967" y="6"/>
                </a:lnTo>
                <a:lnTo>
                  <a:pt x="937" y="9"/>
                </a:lnTo>
                <a:lnTo>
                  <a:pt x="906" y="11"/>
                </a:lnTo>
                <a:lnTo>
                  <a:pt x="872" y="13"/>
                </a:lnTo>
                <a:lnTo>
                  <a:pt x="835" y="16"/>
                </a:lnTo>
                <a:lnTo>
                  <a:pt x="796" y="19"/>
                </a:lnTo>
                <a:lnTo>
                  <a:pt x="755" y="23"/>
                </a:lnTo>
                <a:lnTo>
                  <a:pt x="714" y="26"/>
                </a:lnTo>
                <a:lnTo>
                  <a:pt x="670" y="30"/>
                </a:lnTo>
                <a:lnTo>
                  <a:pt x="626" y="33"/>
                </a:lnTo>
                <a:lnTo>
                  <a:pt x="581" y="36"/>
                </a:lnTo>
                <a:lnTo>
                  <a:pt x="536" y="41"/>
                </a:lnTo>
                <a:lnTo>
                  <a:pt x="490" y="45"/>
                </a:lnTo>
                <a:lnTo>
                  <a:pt x="445" y="49"/>
                </a:lnTo>
                <a:lnTo>
                  <a:pt x="401" y="54"/>
                </a:lnTo>
                <a:lnTo>
                  <a:pt x="356" y="58"/>
                </a:lnTo>
                <a:lnTo>
                  <a:pt x="312" y="63"/>
                </a:lnTo>
                <a:lnTo>
                  <a:pt x="269" y="68"/>
                </a:lnTo>
                <a:lnTo>
                  <a:pt x="229" y="73"/>
                </a:lnTo>
                <a:lnTo>
                  <a:pt x="189" y="78"/>
                </a:lnTo>
                <a:lnTo>
                  <a:pt x="151" y="84"/>
                </a:lnTo>
                <a:lnTo>
                  <a:pt x="116" y="88"/>
                </a:lnTo>
                <a:lnTo>
                  <a:pt x="83" y="94"/>
                </a:lnTo>
                <a:lnTo>
                  <a:pt x="52" y="100"/>
                </a:lnTo>
                <a:lnTo>
                  <a:pt x="24" y="104"/>
                </a:lnTo>
                <a:lnTo>
                  <a:pt x="0" y="1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2049450" y="5195906"/>
            <a:ext cx="123825" cy="203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10"/>
              </a:cxn>
              <a:cxn ang="0">
                <a:pos x="24" y="38"/>
              </a:cxn>
              <a:cxn ang="0">
                <a:pos x="49" y="76"/>
              </a:cxn>
              <a:cxn ang="0">
                <a:pos x="78" y="121"/>
              </a:cxn>
              <a:cxn ang="0">
                <a:pos x="107" y="167"/>
              </a:cxn>
              <a:cxn ang="0">
                <a:pos x="132" y="209"/>
              </a:cxn>
              <a:cxn ang="0">
                <a:pos x="150" y="240"/>
              </a:cxn>
              <a:cxn ang="0">
                <a:pos x="155" y="256"/>
              </a:cxn>
              <a:cxn ang="0">
                <a:pos x="150" y="247"/>
              </a:cxn>
              <a:cxn ang="0">
                <a:pos x="132" y="221"/>
              </a:cxn>
              <a:cxn ang="0">
                <a:pos x="109" y="186"/>
              </a:cxn>
              <a:cxn ang="0">
                <a:pos x="83" y="143"/>
              </a:cxn>
              <a:cxn ang="0">
                <a:pos x="55" y="98"/>
              </a:cxn>
              <a:cxn ang="0">
                <a:pos x="30" y="56"/>
              </a:cxn>
              <a:cxn ang="0">
                <a:pos x="10" y="22"/>
              </a:cxn>
              <a:cxn ang="0">
                <a:pos x="0" y="0"/>
              </a:cxn>
            </a:cxnLst>
            <a:rect l="0" t="0" r="r" b="b"/>
            <a:pathLst>
              <a:path w="155" h="256">
                <a:moveTo>
                  <a:pt x="0" y="0"/>
                </a:moveTo>
                <a:lnTo>
                  <a:pt x="7" y="10"/>
                </a:lnTo>
                <a:lnTo>
                  <a:pt x="24" y="38"/>
                </a:lnTo>
                <a:lnTo>
                  <a:pt x="49" y="76"/>
                </a:lnTo>
                <a:lnTo>
                  <a:pt x="78" y="121"/>
                </a:lnTo>
                <a:lnTo>
                  <a:pt x="107" y="167"/>
                </a:lnTo>
                <a:lnTo>
                  <a:pt x="132" y="209"/>
                </a:lnTo>
                <a:lnTo>
                  <a:pt x="150" y="240"/>
                </a:lnTo>
                <a:lnTo>
                  <a:pt x="155" y="256"/>
                </a:lnTo>
                <a:lnTo>
                  <a:pt x="150" y="247"/>
                </a:lnTo>
                <a:lnTo>
                  <a:pt x="132" y="221"/>
                </a:lnTo>
                <a:lnTo>
                  <a:pt x="109" y="186"/>
                </a:lnTo>
                <a:lnTo>
                  <a:pt x="83" y="143"/>
                </a:lnTo>
                <a:lnTo>
                  <a:pt x="55" y="98"/>
                </a:lnTo>
                <a:lnTo>
                  <a:pt x="30" y="56"/>
                </a:lnTo>
                <a:lnTo>
                  <a:pt x="10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1419212" y="5437206"/>
            <a:ext cx="19050" cy="58737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3" y="104"/>
              </a:cxn>
              <a:cxn ang="0">
                <a:pos x="6" y="338"/>
              </a:cxn>
              <a:cxn ang="0">
                <a:pos x="0" y="588"/>
              </a:cxn>
              <a:cxn ang="0">
                <a:pos x="5" y="740"/>
              </a:cxn>
              <a:cxn ang="0">
                <a:pos x="6" y="718"/>
              </a:cxn>
              <a:cxn ang="0">
                <a:pos x="10" y="657"/>
              </a:cxn>
              <a:cxn ang="0">
                <a:pos x="14" y="568"/>
              </a:cxn>
              <a:cxn ang="0">
                <a:pos x="20" y="458"/>
              </a:cxn>
              <a:cxn ang="0">
                <a:pos x="23" y="338"/>
              </a:cxn>
              <a:cxn ang="0">
                <a:pos x="25" y="214"/>
              </a:cxn>
              <a:cxn ang="0">
                <a:pos x="23" y="99"/>
              </a:cxn>
              <a:cxn ang="0">
                <a:pos x="18" y="0"/>
              </a:cxn>
            </a:cxnLst>
            <a:rect l="0" t="0" r="r" b="b"/>
            <a:pathLst>
              <a:path w="25" h="740">
                <a:moveTo>
                  <a:pt x="18" y="0"/>
                </a:moveTo>
                <a:lnTo>
                  <a:pt x="13" y="104"/>
                </a:lnTo>
                <a:lnTo>
                  <a:pt x="6" y="338"/>
                </a:lnTo>
                <a:lnTo>
                  <a:pt x="0" y="588"/>
                </a:lnTo>
                <a:lnTo>
                  <a:pt x="5" y="740"/>
                </a:lnTo>
                <a:lnTo>
                  <a:pt x="6" y="718"/>
                </a:lnTo>
                <a:lnTo>
                  <a:pt x="10" y="657"/>
                </a:lnTo>
                <a:lnTo>
                  <a:pt x="14" y="568"/>
                </a:lnTo>
                <a:lnTo>
                  <a:pt x="20" y="458"/>
                </a:lnTo>
                <a:lnTo>
                  <a:pt x="23" y="338"/>
                </a:lnTo>
                <a:lnTo>
                  <a:pt x="25" y="214"/>
                </a:lnTo>
                <a:lnTo>
                  <a:pt x="23" y="99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1041387" y="5791219"/>
            <a:ext cx="420688" cy="220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4"/>
              </a:cxn>
              <a:cxn ang="0">
                <a:pos x="21" y="12"/>
              </a:cxn>
              <a:cxn ang="0">
                <a:pos x="45" y="26"/>
              </a:cxn>
              <a:cxn ang="0">
                <a:pos x="76" y="43"/>
              </a:cxn>
              <a:cxn ang="0">
                <a:pos x="113" y="64"/>
              </a:cxn>
              <a:cxn ang="0">
                <a:pos x="154" y="87"/>
              </a:cxn>
              <a:cxn ang="0">
                <a:pos x="199" y="111"/>
              </a:cxn>
              <a:cxn ang="0">
                <a:pos x="246" y="136"/>
              </a:cxn>
              <a:cxn ang="0">
                <a:pos x="293" y="162"/>
              </a:cxn>
              <a:cxn ang="0">
                <a:pos x="341" y="187"/>
              </a:cxn>
              <a:cxn ang="0">
                <a:pos x="384" y="210"/>
              </a:cxn>
              <a:cxn ang="0">
                <a:pos x="426" y="232"/>
              </a:cxn>
              <a:cxn ang="0">
                <a:pos x="463" y="250"/>
              </a:cxn>
              <a:cxn ang="0">
                <a:pos x="493" y="264"/>
              </a:cxn>
              <a:cxn ang="0">
                <a:pos x="516" y="273"/>
              </a:cxn>
              <a:cxn ang="0">
                <a:pos x="530" y="278"/>
              </a:cxn>
              <a:cxn ang="0">
                <a:pos x="525" y="276"/>
              </a:cxn>
              <a:cxn ang="0">
                <a:pos x="512" y="268"/>
              </a:cxn>
              <a:cxn ang="0">
                <a:pos x="492" y="256"/>
              </a:cxn>
              <a:cxn ang="0">
                <a:pos x="465" y="240"/>
              </a:cxn>
              <a:cxn ang="0">
                <a:pos x="434" y="222"/>
              </a:cxn>
              <a:cxn ang="0">
                <a:pos x="397" y="201"/>
              </a:cxn>
              <a:cxn ang="0">
                <a:pos x="357" y="178"/>
              </a:cxn>
              <a:cxn ang="0">
                <a:pos x="315" y="155"/>
              </a:cxn>
              <a:cxn ang="0">
                <a:pos x="270" y="131"/>
              </a:cxn>
              <a:cxn ang="0">
                <a:pos x="227" y="106"/>
              </a:cxn>
              <a:cxn ang="0">
                <a:pos x="182" y="82"/>
              </a:cxn>
              <a:cxn ang="0">
                <a:pos x="139" y="60"/>
              </a:cxn>
              <a:cxn ang="0">
                <a:pos x="99" y="41"/>
              </a:cxn>
              <a:cxn ang="0">
                <a:pos x="61" y="23"/>
              </a:cxn>
              <a:cxn ang="0">
                <a:pos x="27" y="10"/>
              </a:cxn>
              <a:cxn ang="0">
                <a:pos x="0" y="0"/>
              </a:cxn>
            </a:cxnLst>
            <a:rect l="0" t="0" r="r" b="b"/>
            <a:pathLst>
              <a:path w="530" h="278">
                <a:moveTo>
                  <a:pt x="0" y="0"/>
                </a:moveTo>
                <a:lnTo>
                  <a:pt x="6" y="4"/>
                </a:lnTo>
                <a:lnTo>
                  <a:pt x="21" y="12"/>
                </a:lnTo>
                <a:lnTo>
                  <a:pt x="45" y="26"/>
                </a:lnTo>
                <a:lnTo>
                  <a:pt x="76" y="43"/>
                </a:lnTo>
                <a:lnTo>
                  <a:pt x="113" y="64"/>
                </a:lnTo>
                <a:lnTo>
                  <a:pt x="154" y="87"/>
                </a:lnTo>
                <a:lnTo>
                  <a:pt x="199" y="111"/>
                </a:lnTo>
                <a:lnTo>
                  <a:pt x="246" y="136"/>
                </a:lnTo>
                <a:lnTo>
                  <a:pt x="293" y="162"/>
                </a:lnTo>
                <a:lnTo>
                  <a:pt x="341" y="187"/>
                </a:lnTo>
                <a:lnTo>
                  <a:pt x="384" y="210"/>
                </a:lnTo>
                <a:lnTo>
                  <a:pt x="426" y="232"/>
                </a:lnTo>
                <a:lnTo>
                  <a:pt x="463" y="250"/>
                </a:lnTo>
                <a:lnTo>
                  <a:pt x="493" y="264"/>
                </a:lnTo>
                <a:lnTo>
                  <a:pt x="516" y="273"/>
                </a:lnTo>
                <a:lnTo>
                  <a:pt x="530" y="278"/>
                </a:lnTo>
                <a:lnTo>
                  <a:pt x="525" y="276"/>
                </a:lnTo>
                <a:lnTo>
                  <a:pt x="512" y="268"/>
                </a:lnTo>
                <a:lnTo>
                  <a:pt x="492" y="256"/>
                </a:lnTo>
                <a:lnTo>
                  <a:pt x="465" y="240"/>
                </a:lnTo>
                <a:lnTo>
                  <a:pt x="434" y="222"/>
                </a:lnTo>
                <a:lnTo>
                  <a:pt x="397" y="201"/>
                </a:lnTo>
                <a:lnTo>
                  <a:pt x="357" y="178"/>
                </a:lnTo>
                <a:lnTo>
                  <a:pt x="315" y="155"/>
                </a:lnTo>
                <a:lnTo>
                  <a:pt x="270" y="131"/>
                </a:lnTo>
                <a:lnTo>
                  <a:pt x="227" y="106"/>
                </a:lnTo>
                <a:lnTo>
                  <a:pt x="182" y="82"/>
                </a:lnTo>
                <a:lnTo>
                  <a:pt x="139" y="60"/>
                </a:lnTo>
                <a:lnTo>
                  <a:pt x="99" y="41"/>
                </a:lnTo>
                <a:lnTo>
                  <a:pt x="61" y="23"/>
                </a:lnTo>
                <a:lnTo>
                  <a:pt x="27" y="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2" name="Freeform 20"/>
          <p:cNvSpPr>
            <a:spLocks/>
          </p:cNvSpPr>
          <p:nvPr/>
        </p:nvSpPr>
        <p:spPr bwMode="auto">
          <a:xfrm>
            <a:off x="1008050" y="5048269"/>
            <a:ext cx="204788" cy="344488"/>
          </a:xfrm>
          <a:custGeom>
            <a:avLst/>
            <a:gdLst/>
            <a:ahLst/>
            <a:cxnLst>
              <a:cxn ang="0">
                <a:pos x="258" y="0"/>
              </a:cxn>
              <a:cxn ang="0">
                <a:pos x="257" y="3"/>
              </a:cxn>
              <a:cxn ang="0">
                <a:pos x="252" y="10"/>
              </a:cxn>
              <a:cxn ang="0">
                <a:pos x="244" y="20"/>
              </a:cxn>
              <a:cxn ang="0">
                <a:pos x="235" y="35"/>
              </a:cxn>
              <a:cxn ang="0">
                <a:pos x="222" y="53"/>
              </a:cxn>
              <a:cxn ang="0">
                <a:pos x="209" y="74"/>
              </a:cxn>
              <a:cxn ang="0">
                <a:pos x="192" y="100"/>
              </a:cxn>
              <a:cxn ang="0">
                <a:pos x="175" y="127"/>
              </a:cxn>
              <a:cxn ang="0">
                <a:pos x="156" y="158"/>
              </a:cxn>
              <a:cxn ang="0">
                <a:pos x="135" y="192"/>
              </a:cxn>
              <a:cxn ang="0">
                <a:pos x="114" y="227"/>
              </a:cxn>
              <a:cxn ang="0">
                <a:pos x="92" y="266"/>
              </a:cxn>
              <a:cxn ang="0">
                <a:pos x="69" y="305"/>
              </a:cxn>
              <a:cxn ang="0">
                <a:pos x="46" y="346"/>
              </a:cxn>
              <a:cxn ang="0">
                <a:pos x="23" y="390"/>
              </a:cxn>
              <a:cxn ang="0">
                <a:pos x="0" y="434"/>
              </a:cxn>
              <a:cxn ang="0">
                <a:pos x="2" y="430"/>
              </a:cxn>
              <a:cxn ang="0">
                <a:pos x="9" y="419"/>
              </a:cxn>
              <a:cxn ang="0">
                <a:pos x="21" y="403"/>
              </a:cxn>
              <a:cxn ang="0">
                <a:pos x="36" y="381"/>
              </a:cxn>
              <a:cxn ang="0">
                <a:pos x="53" y="354"/>
              </a:cxn>
              <a:cxn ang="0">
                <a:pos x="72" y="323"/>
              </a:cxn>
              <a:cxn ang="0">
                <a:pos x="93" y="290"/>
              </a:cxn>
              <a:cxn ang="0">
                <a:pos x="115" y="255"/>
              </a:cxn>
              <a:cxn ang="0">
                <a:pos x="138" y="218"/>
              </a:cxn>
              <a:cxn ang="0">
                <a:pos x="160" y="183"/>
              </a:cxn>
              <a:cxn ang="0">
                <a:pos x="182" y="146"/>
              </a:cxn>
              <a:cxn ang="0">
                <a:pos x="203" y="111"/>
              </a:cxn>
              <a:cxn ang="0">
                <a:pos x="220" y="78"/>
              </a:cxn>
              <a:cxn ang="0">
                <a:pos x="236" y="48"/>
              </a:cxn>
              <a:cxn ang="0">
                <a:pos x="249" y="22"/>
              </a:cxn>
              <a:cxn ang="0">
                <a:pos x="258" y="0"/>
              </a:cxn>
            </a:cxnLst>
            <a:rect l="0" t="0" r="r" b="b"/>
            <a:pathLst>
              <a:path w="258" h="434">
                <a:moveTo>
                  <a:pt x="258" y="0"/>
                </a:moveTo>
                <a:lnTo>
                  <a:pt x="257" y="3"/>
                </a:lnTo>
                <a:lnTo>
                  <a:pt x="252" y="10"/>
                </a:lnTo>
                <a:lnTo>
                  <a:pt x="244" y="20"/>
                </a:lnTo>
                <a:lnTo>
                  <a:pt x="235" y="35"/>
                </a:lnTo>
                <a:lnTo>
                  <a:pt x="222" y="53"/>
                </a:lnTo>
                <a:lnTo>
                  <a:pt x="209" y="74"/>
                </a:lnTo>
                <a:lnTo>
                  <a:pt x="192" y="100"/>
                </a:lnTo>
                <a:lnTo>
                  <a:pt x="175" y="127"/>
                </a:lnTo>
                <a:lnTo>
                  <a:pt x="156" y="158"/>
                </a:lnTo>
                <a:lnTo>
                  <a:pt x="135" y="192"/>
                </a:lnTo>
                <a:lnTo>
                  <a:pt x="114" y="227"/>
                </a:lnTo>
                <a:lnTo>
                  <a:pt x="92" y="266"/>
                </a:lnTo>
                <a:lnTo>
                  <a:pt x="69" y="305"/>
                </a:lnTo>
                <a:lnTo>
                  <a:pt x="46" y="346"/>
                </a:lnTo>
                <a:lnTo>
                  <a:pt x="23" y="390"/>
                </a:lnTo>
                <a:lnTo>
                  <a:pt x="0" y="434"/>
                </a:lnTo>
                <a:lnTo>
                  <a:pt x="2" y="430"/>
                </a:lnTo>
                <a:lnTo>
                  <a:pt x="9" y="419"/>
                </a:lnTo>
                <a:lnTo>
                  <a:pt x="21" y="403"/>
                </a:lnTo>
                <a:lnTo>
                  <a:pt x="36" y="381"/>
                </a:lnTo>
                <a:lnTo>
                  <a:pt x="53" y="354"/>
                </a:lnTo>
                <a:lnTo>
                  <a:pt x="72" y="323"/>
                </a:lnTo>
                <a:lnTo>
                  <a:pt x="93" y="290"/>
                </a:lnTo>
                <a:lnTo>
                  <a:pt x="115" y="255"/>
                </a:lnTo>
                <a:lnTo>
                  <a:pt x="138" y="218"/>
                </a:lnTo>
                <a:lnTo>
                  <a:pt x="160" y="183"/>
                </a:lnTo>
                <a:lnTo>
                  <a:pt x="182" y="146"/>
                </a:lnTo>
                <a:lnTo>
                  <a:pt x="203" y="111"/>
                </a:lnTo>
                <a:lnTo>
                  <a:pt x="220" y="78"/>
                </a:lnTo>
                <a:lnTo>
                  <a:pt x="236" y="48"/>
                </a:lnTo>
                <a:lnTo>
                  <a:pt x="249" y="22"/>
                </a:lnTo>
                <a:lnTo>
                  <a:pt x="25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1741475" y="4910156"/>
            <a:ext cx="112713" cy="131763"/>
          </a:xfrm>
          <a:custGeom>
            <a:avLst/>
            <a:gdLst/>
            <a:ahLst/>
            <a:cxnLst>
              <a:cxn ang="0">
                <a:pos x="143" y="0"/>
              </a:cxn>
              <a:cxn ang="0">
                <a:pos x="137" y="6"/>
              </a:cxn>
              <a:cxn ang="0">
                <a:pos x="123" y="22"/>
              </a:cxn>
              <a:cxn ang="0">
                <a:pos x="103" y="44"/>
              </a:cxn>
              <a:cxn ang="0">
                <a:pos x="79" y="72"/>
              </a:cxn>
              <a:cxn ang="0">
                <a:pos x="54" y="101"/>
              </a:cxn>
              <a:cxn ang="0">
                <a:pos x="31" y="127"/>
              </a:cxn>
              <a:cxn ang="0">
                <a:pos x="11" y="150"/>
              </a:cxn>
              <a:cxn ang="0">
                <a:pos x="0" y="166"/>
              </a:cxn>
              <a:cxn ang="0">
                <a:pos x="6" y="162"/>
              </a:cxn>
              <a:cxn ang="0">
                <a:pos x="19" y="150"/>
              </a:cxn>
              <a:cxn ang="0">
                <a:pos x="40" y="133"/>
              </a:cxn>
              <a:cxn ang="0">
                <a:pos x="64" y="110"/>
              </a:cxn>
              <a:cxn ang="0">
                <a:pos x="88" y="83"/>
              </a:cxn>
              <a:cxn ang="0">
                <a:pos x="111" y="56"/>
              </a:cxn>
              <a:cxn ang="0">
                <a:pos x="131" y="28"/>
              </a:cxn>
              <a:cxn ang="0">
                <a:pos x="143" y="0"/>
              </a:cxn>
            </a:cxnLst>
            <a:rect l="0" t="0" r="r" b="b"/>
            <a:pathLst>
              <a:path w="143" h="166">
                <a:moveTo>
                  <a:pt x="143" y="0"/>
                </a:moveTo>
                <a:lnTo>
                  <a:pt x="137" y="6"/>
                </a:lnTo>
                <a:lnTo>
                  <a:pt x="123" y="22"/>
                </a:lnTo>
                <a:lnTo>
                  <a:pt x="103" y="44"/>
                </a:lnTo>
                <a:lnTo>
                  <a:pt x="79" y="72"/>
                </a:lnTo>
                <a:lnTo>
                  <a:pt x="54" y="101"/>
                </a:lnTo>
                <a:lnTo>
                  <a:pt x="31" y="127"/>
                </a:lnTo>
                <a:lnTo>
                  <a:pt x="11" y="150"/>
                </a:lnTo>
                <a:lnTo>
                  <a:pt x="0" y="166"/>
                </a:lnTo>
                <a:lnTo>
                  <a:pt x="6" y="162"/>
                </a:lnTo>
                <a:lnTo>
                  <a:pt x="19" y="150"/>
                </a:lnTo>
                <a:lnTo>
                  <a:pt x="40" y="133"/>
                </a:lnTo>
                <a:lnTo>
                  <a:pt x="64" y="110"/>
                </a:lnTo>
                <a:lnTo>
                  <a:pt x="88" y="83"/>
                </a:lnTo>
                <a:lnTo>
                  <a:pt x="111" y="56"/>
                </a:lnTo>
                <a:lnTo>
                  <a:pt x="131" y="28"/>
                </a:lnTo>
                <a:lnTo>
                  <a:pt x="14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998525" y="5376881"/>
            <a:ext cx="39688" cy="11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8" y="0"/>
              </a:cxn>
              <a:cxn ang="0">
                <a:pos x="17" y="1"/>
              </a:cxn>
              <a:cxn ang="0">
                <a:pos x="26" y="2"/>
              </a:cxn>
              <a:cxn ang="0">
                <a:pos x="36" y="4"/>
              </a:cxn>
              <a:cxn ang="0">
                <a:pos x="43" y="6"/>
              </a:cxn>
              <a:cxn ang="0">
                <a:pos x="49" y="8"/>
              </a:cxn>
              <a:cxn ang="0">
                <a:pos x="49" y="12"/>
              </a:cxn>
              <a:cxn ang="0">
                <a:pos x="44" y="14"/>
              </a:cxn>
              <a:cxn ang="0">
                <a:pos x="39" y="13"/>
              </a:cxn>
              <a:cxn ang="0">
                <a:pos x="31" y="12"/>
              </a:cxn>
              <a:cxn ang="0">
                <a:pos x="21" y="9"/>
              </a:cxn>
              <a:cxn ang="0">
                <a:pos x="13" y="6"/>
              </a:cxn>
              <a:cxn ang="0">
                <a:pos x="6" y="4"/>
              </a:cxn>
              <a:cxn ang="0">
                <a:pos x="2" y="1"/>
              </a:cxn>
              <a:cxn ang="0">
                <a:pos x="0" y="0"/>
              </a:cxn>
            </a:cxnLst>
            <a:rect l="0" t="0" r="r" b="b"/>
            <a:pathLst>
              <a:path w="49" h="14">
                <a:moveTo>
                  <a:pt x="0" y="0"/>
                </a:moveTo>
                <a:lnTo>
                  <a:pt x="2" y="0"/>
                </a:lnTo>
                <a:lnTo>
                  <a:pt x="8" y="0"/>
                </a:lnTo>
                <a:lnTo>
                  <a:pt x="17" y="1"/>
                </a:lnTo>
                <a:lnTo>
                  <a:pt x="26" y="2"/>
                </a:lnTo>
                <a:lnTo>
                  <a:pt x="36" y="4"/>
                </a:lnTo>
                <a:lnTo>
                  <a:pt x="43" y="6"/>
                </a:lnTo>
                <a:lnTo>
                  <a:pt x="49" y="8"/>
                </a:lnTo>
                <a:lnTo>
                  <a:pt x="49" y="12"/>
                </a:lnTo>
                <a:lnTo>
                  <a:pt x="44" y="14"/>
                </a:lnTo>
                <a:lnTo>
                  <a:pt x="39" y="13"/>
                </a:lnTo>
                <a:lnTo>
                  <a:pt x="31" y="12"/>
                </a:lnTo>
                <a:lnTo>
                  <a:pt x="21" y="9"/>
                </a:lnTo>
                <a:lnTo>
                  <a:pt x="13" y="6"/>
                </a:lnTo>
                <a:lnTo>
                  <a:pt x="6" y="4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1022337" y="5133994"/>
            <a:ext cx="161925" cy="258763"/>
          </a:xfrm>
          <a:custGeom>
            <a:avLst/>
            <a:gdLst/>
            <a:ahLst/>
            <a:cxnLst>
              <a:cxn ang="0">
                <a:pos x="0" y="325"/>
              </a:cxn>
              <a:cxn ang="0">
                <a:pos x="2" y="321"/>
              </a:cxn>
              <a:cxn ang="0">
                <a:pos x="7" y="313"/>
              </a:cxn>
              <a:cxn ang="0">
                <a:pos x="15" y="298"/>
              </a:cxn>
              <a:cxn ang="0">
                <a:pos x="25" y="281"/>
              </a:cxn>
              <a:cxn ang="0">
                <a:pos x="38" y="259"/>
              </a:cxn>
              <a:cxn ang="0">
                <a:pos x="53" y="234"/>
              </a:cxn>
              <a:cxn ang="0">
                <a:pos x="69" y="207"/>
              </a:cxn>
              <a:cxn ang="0">
                <a:pos x="85" y="180"/>
              </a:cxn>
              <a:cxn ang="0">
                <a:pos x="102" y="151"/>
              </a:cxn>
              <a:cxn ang="0">
                <a:pos x="119" y="123"/>
              </a:cxn>
              <a:cxn ang="0">
                <a:pos x="137" y="95"/>
              </a:cxn>
              <a:cxn ang="0">
                <a:pos x="153" y="70"/>
              </a:cxn>
              <a:cxn ang="0">
                <a:pos x="168" y="47"/>
              </a:cxn>
              <a:cxn ang="0">
                <a:pos x="182" y="27"/>
              </a:cxn>
              <a:cxn ang="0">
                <a:pos x="193" y="11"/>
              </a:cxn>
              <a:cxn ang="0">
                <a:pos x="202" y="0"/>
              </a:cxn>
              <a:cxn ang="0">
                <a:pos x="200" y="3"/>
              </a:cxn>
              <a:cxn ang="0">
                <a:pos x="195" y="12"/>
              </a:cxn>
              <a:cxn ang="0">
                <a:pos x="187" y="27"/>
              </a:cxn>
              <a:cxn ang="0">
                <a:pos x="176" y="46"/>
              </a:cxn>
              <a:cxn ang="0">
                <a:pos x="163" y="69"/>
              </a:cxn>
              <a:cxn ang="0">
                <a:pos x="148" y="94"/>
              </a:cxn>
              <a:cxn ang="0">
                <a:pos x="132" y="122"/>
              </a:cxn>
              <a:cxn ang="0">
                <a:pos x="116" y="150"/>
              </a:cxn>
              <a:cxn ang="0">
                <a:pos x="99" y="180"/>
              </a:cxn>
              <a:cxn ang="0">
                <a:pos x="81" y="207"/>
              </a:cxn>
              <a:cxn ang="0">
                <a:pos x="64" y="235"/>
              </a:cxn>
              <a:cxn ang="0">
                <a:pos x="48" y="260"/>
              </a:cxn>
              <a:cxn ang="0">
                <a:pos x="33" y="283"/>
              </a:cxn>
              <a:cxn ang="0">
                <a:pos x="19" y="302"/>
              </a:cxn>
              <a:cxn ang="0">
                <a:pos x="9" y="316"/>
              </a:cxn>
              <a:cxn ang="0">
                <a:pos x="0" y="325"/>
              </a:cxn>
            </a:cxnLst>
            <a:rect l="0" t="0" r="r" b="b"/>
            <a:pathLst>
              <a:path w="202" h="325">
                <a:moveTo>
                  <a:pt x="0" y="325"/>
                </a:moveTo>
                <a:lnTo>
                  <a:pt x="2" y="321"/>
                </a:lnTo>
                <a:lnTo>
                  <a:pt x="7" y="313"/>
                </a:lnTo>
                <a:lnTo>
                  <a:pt x="15" y="298"/>
                </a:lnTo>
                <a:lnTo>
                  <a:pt x="25" y="281"/>
                </a:lnTo>
                <a:lnTo>
                  <a:pt x="38" y="259"/>
                </a:lnTo>
                <a:lnTo>
                  <a:pt x="53" y="234"/>
                </a:lnTo>
                <a:lnTo>
                  <a:pt x="69" y="207"/>
                </a:lnTo>
                <a:lnTo>
                  <a:pt x="85" y="180"/>
                </a:lnTo>
                <a:lnTo>
                  <a:pt x="102" y="151"/>
                </a:lnTo>
                <a:lnTo>
                  <a:pt x="119" y="123"/>
                </a:lnTo>
                <a:lnTo>
                  <a:pt x="137" y="95"/>
                </a:lnTo>
                <a:lnTo>
                  <a:pt x="153" y="70"/>
                </a:lnTo>
                <a:lnTo>
                  <a:pt x="168" y="47"/>
                </a:lnTo>
                <a:lnTo>
                  <a:pt x="182" y="27"/>
                </a:lnTo>
                <a:lnTo>
                  <a:pt x="193" y="11"/>
                </a:lnTo>
                <a:lnTo>
                  <a:pt x="202" y="0"/>
                </a:lnTo>
                <a:lnTo>
                  <a:pt x="200" y="3"/>
                </a:lnTo>
                <a:lnTo>
                  <a:pt x="195" y="12"/>
                </a:lnTo>
                <a:lnTo>
                  <a:pt x="187" y="27"/>
                </a:lnTo>
                <a:lnTo>
                  <a:pt x="176" y="46"/>
                </a:lnTo>
                <a:lnTo>
                  <a:pt x="163" y="69"/>
                </a:lnTo>
                <a:lnTo>
                  <a:pt x="148" y="94"/>
                </a:lnTo>
                <a:lnTo>
                  <a:pt x="132" y="122"/>
                </a:lnTo>
                <a:lnTo>
                  <a:pt x="116" y="150"/>
                </a:lnTo>
                <a:lnTo>
                  <a:pt x="99" y="180"/>
                </a:lnTo>
                <a:lnTo>
                  <a:pt x="81" y="207"/>
                </a:lnTo>
                <a:lnTo>
                  <a:pt x="64" y="235"/>
                </a:lnTo>
                <a:lnTo>
                  <a:pt x="48" y="260"/>
                </a:lnTo>
                <a:lnTo>
                  <a:pt x="33" y="283"/>
                </a:lnTo>
                <a:lnTo>
                  <a:pt x="19" y="302"/>
                </a:lnTo>
                <a:lnTo>
                  <a:pt x="9" y="316"/>
                </a:lnTo>
                <a:lnTo>
                  <a:pt x="0" y="3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1173150" y="5121294"/>
            <a:ext cx="192088" cy="388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5"/>
              </a:cxn>
              <a:cxn ang="0">
                <a:pos x="9" y="19"/>
              </a:cxn>
              <a:cxn ang="0">
                <a:pos x="20" y="42"/>
              </a:cxn>
              <a:cxn ang="0">
                <a:pos x="35" y="72"/>
              </a:cxn>
              <a:cxn ang="0">
                <a:pos x="53" y="108"/>
              </a:cxn>
              <a:cxn ang="0">
                <a:pos x="71" y="147"/>
              </a:cxn>
              <a:cxn ang="0">
                <a:pos x="92" y="190"/>
              </a:cxn>
              <a:cxn ang="0">
                <a:pos x="114" y="235"/>
              </a:cxn>
              <a:cxn ang="0">
                <a:pos x="136" y="279"/>
              </a:cxn>
              <a:cxn ang="0">
                <a:pos x="157" y="322"/>
              </a:cxn>
              <a:cxn ang="0">
                <a:pos x="177" y="364"/>
              </a:cxn>
              <a:cxn ang="0">
                <a:pos x="195" y="401"/>
              </a:cxn>
              <a:cxn ang="0">
                <a:pos x="213" y="434"/>
              </a:cxn>
              <a:cxn ang="0">
                <a:pos x="225" y="459"/>
              </a:cxn>
              <a:cxn ang="0">
                <a:pos x="235" y="479"/>
              </a:cxn>
              <a:cxn ang="0">
                <a:pos x="240" y="488"/>
              </a:cxn>
              <a:cxn ang="0">
                <a:pos x="238" y="483"/>
              </a:cxn>
              <a:cxn ang="0">
                <a:pos x="231" y="469"/>
              </a:cxn>
              <a:cxn ang="0">
                <a:pos x="221" y="446"/>
              </a:cxn>
              <a:cxn ang="0">
                <a:pos x="208" y="416"/>
              </a:cxn>
              <a:cxn ang="0">
                <a:pos x="192" y="380"/>
              </a:cxn>
              <a:cxn ang="0">
                <a:pos x="174" y="341"/>
              </a:cxn>
              <a:cxn ang="0">
                <a:pos x="154" y="298"/>
              </a:cxn>
              <a:cxn ang="0">
                <a:pos x="133" y="253"/>
              </a:cxn>
              <a:cxn ang="0">
                <a:pos x="111" y="209"/>
              </a:cxn>
              <a:cxn ang="0">
                <a:pos x="91" y="166"/>
              </a:cxn>
              <a:cxn ang="0">
                <a:pos x="71" y="124"/>
              </a:cxn>
              <a:cxn ang="0">
                <a:pos x="51" y="87"/>
              </a:cxn>
              <a:cxn ang="0">
                <a:pos x="34" y="54"/>
              </a:cxn>
              <a:cxn ang="0">
                <a:pos x="20" y="28"/>
              </a:cxn>
              <a:cxn ang="0">
                <a:pos x="8" y="9"/>
              </a:cxn>
              <a:cxn ang="0">
                <a:pos x="0" y="0"/>
              </a:cxn>
            </a:cxnLst>
            <a:rect l="0" t="0" r="r" b="b"/>
            <a:pathLst>
              <a:path w="240" h="488">
                <a:moveTo>
                  <a:pt x="0" y="0"/>
                </a:moveTo>
                <a:lnTo>
                  <a:pt x="2" y="5"/>
                </a:lnTo>
                <a:lnTo>
                  <a:pt x="9" y="19"/>
                </a:lnTo>
                <a:lnTo>
                  <a:pt x="20" y="42"/>
                </a:lnTo>
                <a:lnTo>
                  <a:pt x="35" y="72"/>
                </a:lnTo>
                <a:lnTo>
                  <a:pt x="53" y="108"/>
                </a:lnTo>
                <a:lnTo>
                  <a:pt x="71" y="147"/>
                </a:lnTo>
                <a:lnTo>
                  <a:pt x="92" y="190"/>
                </a:lnTo>
                <a:lnTo>
                  <a:pt x="114" y="235"/>
                </a:lnTo>
                <a:lnTo>
                  <a:pt x="136" y="279"/>
                </a:lnTo>
                <a:lnTo>
                  <a:pt x="157" y="322"/>
                </a:lnTo>
                <a:lnTo>
                  <a:pt x="177" y="364"/>
                </a:lnTo>
                <a:lnTo>
                  <a:pt x="195" y="401"/>
                </a:lnTo>
                <a:lnTo>
                  <a:pt x="213" y="434"/>
                </a:lnTo>
                <a:lnTo>
                  <a:pt x="225" y="459"/>
                </a:lnTo>
                <a:lnTo>
                  <a:pt x="235" y="479"/>
                </a:lnTo>
                <a:lnTo>
                  <a:pt x="240" y="488"/>
                </a:lnTo>
                <a:lnTo>
                  <a:pt x="238" y="483"/>
                </a:lnTo>
                <a:lnTo>
                  <a:pt x="231" y="469"/>
                </a:lnTo>
                <a:lnTo>
                  <a:pt x="221" y="446"/>
                </a:lnTo>
                <a:lnTo>
                  <a:pt x="208" y="416"/>
                </a:lnTo>
                <a:lnTo>
                  <a:pt x="192" y="380"/>
                </a:lnTo>
                <a:lnTo>
                  <a:pt x="174" y="341"/>
                </a:lnTo>
                <a:lnTo>
                  <a:pt x="154" y="298"/>
                </a:lnTo>
                <a:lnTo>
                  <a:pt x="133" y="253"/>
                </a:lnTo>
                <a:lnTo>
                  <a:pt x="111" y="209"/>
                </a:lnTo>
                <a:lnTo>
                  <a:pt x="91" y="166"/>
                </a:lnTo>
                <a:lnTo>
                  <a:pt x="71" y="124"/>
                </a:lnTo>
                <a:lnTo>
                  <a:pt x="51" y="87"/>
                </a:lnTo>
                <a:lnTo>
                  <a:pt x="34" y="54"/>
                </a:lnTo>
                <a:lnTo>
                  <a:pt x="20" y="28"/>
                </a:lnTo>
                <a:lnTo>
                  <a:pt x="8" y="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1358887" y="5424506"/>
            <a:ext cx="11113" cy="100013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4" y="17"/>
              </a:cxn>
              <a:cxn ang="0">
                <a:pos x="12" y="57"/>
              </a:cxn>
              <a:cxn ang="0">
                <a:pos x="8" y="99"/>
              </a:cxn>
              <a:cxn ang="0">
                <a:pos x="3" y="127"/>
              </a:cxn>
              <a:cxn ang="0">
                <a:pos x="1" y="112"/>
              </a:cxn>
              <a:cxn ang="0">
                <a:pos x="0" y="77"/>
              </a:cxn>
              <a:cxn ang="0">
                <a:pos x="4" y="36"/>
              </a:cxn>
              <a:cxn ang="0">
                <a:pos x="14" y="0"/>
              </a:cxn>
            </a:cxnLst>
            <a:rect l="0" t="0" r="r" b="b"/>
            <a:pathLst>
              <a:path w="14" h="127">
                <a:moveTo>
                  <a:pt x="14" y="0"/>
                </a:moveTo>
                <a:lnTo>
                  <a:pt x="14" y="17"/>
                </a:lnTo>
                <a:lnTo>
                  <a:pt x="12" y="57"/>
                </a:lnTo>
                <a:lnTo>
                  <a:pt x="8" y="99"/>
                </a:lnTo>
                <a:lnTo>
                  <a:pt x="3" y="127"/>
                </a:lnTo>
                <a:lnTo>
                  <a:pt x="1" y="112"/>
                </a:lnTo>
                <a:lnTo>
                  <a:pt x="0" y="77"/>
                </a:lnTo>
                <a:lnTo>
                  <a:pt x="4" y="36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1343012" y="5391169"/>
            <a:ext cx="841375" cy="92075"/>
          </a:xfrm>
          <a:custGeom>
            <a:avLst/>
            <a:gdLst/>
            <a:ahLst/>
            <a:cxnLst>
              <a:cxn ang="0">
                <a:pos x="3" y="115"/>
              </a:cxn>
              <a:cxn ang="0">
                <a:pos x="25" y="111"/>
              </a:cxn>
              <a:cxn ang="0">
                <a:pos x="66" y="107"/>
              </a:cxn>
              <a:cxn ang="0">
                <a:pos x="125" y="100"/>
              </a:cxn>
              <a:cxn ang="0">
                <a:pos x="198" y="92"/>
              </a:cxn>
              <a:cxn ang="0">
                <a:pos x="281" y="81"/>
              </a:cxn>
              <a:cxn ang="0">
                <a:pos x="372" y="71"/>
              </a:cxn>
              <a:cxn ang="0">
                <a:pos x="467" y="59"/>
              </a:cxn>
              <a:cxn ang="0">
                <a:pos x="564" y="49"/>
              </a:cxn>
              <a:cxn ang="0">
                <a:pos x="661" y="39"/>
              </a:cxn>
              <a:cxn ang="0">
                <a:pos x="753" y="28"/>
              </a:cxn>
              <a:cxn ang="0">
                <a:pos x="839" y="19"/>
              </a:cxn>
              <a:cxn ang="0">
                <a:pos x="914" y="11"/>
              </a:cxn>
              <a:cxn ang="0">
                <a:pos x="977" y="5"/>
              </a:cxn>
              <a:cxn ang="0">
                <a:pos x="1025" y="2"/>
              </a:cxn>
              <a:cxn ang="0">
                <a:pos x="1053" y="0"/>
              </a:cxn>
              <a:cxn ang="0">
                <a:pos x="1056" y="2"/>
              </a:cxn>
              <a:cxn ang="0">
                <a:pos x="1034" y="5"/>
              </a:cxn>
              <a:cxn ang="0">
                <a:pos x="992" y="10"/>
              </a:cxn>
              <a:cxn ang="0">
                <a:pos x="935" y="18"/>
              </a:cxn>
              <a:cxn ang="0">
                <a:pos x="863" y="27"/>
              </a:cxn>
              <a:cxn ang="0">
                <a:pos x="782" y="37"/>
              </a:cxn>
              <a:cxn ang="0">
                <a:pos x="691" y="48"/>
              </a:cxn>
              <a:cxn ang="0">
                <a:pos x="596" y="59"/>
              </a:cxn>
              <a:cxn ang="0">
                <a:pos x="499" y="71"/>
              </a:cxn>
              <a:cxn ang="0">
                <a:pos x="404" y="81"/>
              </a:cxn>
              <a:cxn ang="0">
                <a:pos x="311" y="92"/>
              </a:cxn>
              <a:cxn ang="0">
                <a:pos x="225" y="101"/>
              </a:cxn>
              <a:cxn ang="0">
                <a:pos x="149" y="108"/>
              </a:cxn>
              <a:cxn ang="0">
                <a:pos x="86" y="113"/>
              </a:cxn>
              <a:cxn ang="0">
                <a:pos x="38" y="116"/>
              </a:cxn>
              <a:cxn ang="0">
                <a:pos x="7" y="116"/>
              </a:cxn>
            </a:cxnLst>
            <a:rect l="0" t="0" r="r" b="b"/>
            <a:pathLst>
              <a:path w="1059" h="117">
                <a:moveTo>
                  <a:pt x="0" y="115"/>
                </a:moveTo>
                <a:lnTo>
                  <a:pt x="3" y="115"/>
                </a:lnTo>
                <a:lnTo>
                  <a:pt x="11" y="113"/>
                </a:lnTo>
                <a:lnTo>
                  <a:pt x="25" y="111"/>
                </a:lnTo>
                <a:lnTo>
                  <a:pt x="43" y="109"/>
                </a:lnTo>
                <a:lnTo>
                  <a:pt x="66" y="107"/>
                </a:lnTo>
                <a:lnTo>
                  <a:pt x="94" y="103"/>
                </a:lnTo>
                <a:lnTo>
                  <a:pt x="125" y="100"/>
                </a:lnTo>
                <a:lnTo>
                  <a:pt x="160" y="95"/>
                </a:lnTo>
                <a:lnTo>
                  <a:pt x="198" y="92"/>
                </a:lnTo>
                <a:lnTo>
                  <a:pt x="238" y="86"/>
                </a:lnTo>
                <a:lnTo>
                  <a:pt x="281" y="81"/>
                </a:lnTo>
                <a:lnTo>
                  <a:pt x="326" y="77"/>
                </a:lnTo>
                <a:lnTo>
                  <a:pt x="372" y="71"/>
                </a:lnTo>
                <a:lnTo>
                  <a:pt x="419" y="65"/>
                </a:lnTo>
                <a:lnTo>
                  <a:pt x="467" y="59"/>
                </a:lnTo>
                <a:lnTo>
                  <a:pt x="516" y="55"/>
                </a:lnTo>
                <a:lnTo>
                  <a:pt x="564" y="49"/>
                </a:lnTo>
                <a:lnTo>
                  <a:pt x="613" y="43"/>
                </a:lnTo>
                <a:lnTo>
                  <a:pt x="661" y="39"/>
                </a:lnTo>
                <a:lnTo>
                  <a:pt x="708" y="33"/>
                </a:lnTo>
                <a:lnTo>
                  <a:pt x="753" y="28"/>
                </a:lnTo>
                <a:lnTo>
                  <a:pt x="797" y="24"/>
                </a:lnTo>
                <a:lnTo>
                  <a:pt x="839" y="19"/>
                </a:lnTo>
                <a:lnTo>
                  <a:pt x="878" y="15"/>
                </a:lnTo>
                <a:lnTo>
                  <a:pt x="914" y="11"/>
                </a:lnTo>
                <a:lnTo>
                  <a:pt x="947" y="9"/>
                </a:lnTo>
                <a:lnTo>
                  <a:pt x="977" y="5"/>
                </a:lnTo>
                <a:lnTo>
                  <a:pt x="1003" y="4"/>
                </a:lnTo>
                <a:lnTo>
                  <a:pt x="1025" y="2"/>
                </a:lnTo>
                <a:lnTo>
                  <a:pt x="1041" y="2"/>
                </a:lnTo>
                <a:lnTo>
                  <a:pt x="1053" y="0"/>
                </a:lnTo>
                <a:lnTo>
                  <a:pt x="1059" y="2"/>
                </a:lnTo>
                <a:lnTo>
                  <a:pt x="1056" y="2"/>
                </a:lnTo>
                <a:lnTo>
                  <a:pt x="1048" y="3"/>
                </a:lnTo>
                <a:lnTo>
                  <a:pt x="1034" y="5"/>
                </a:lnTo>
                <a:lnTo>
                  <a:pt x="1015" y="7"/>
                </a:lnTo>
                <a:lnTo>
                  <a:pt x="992" y="10"/>
                </a:lnTo>
                <a:lnTo>
                  <a:pt x="966" y="13"/>
                </a:lnTo>
                <a:lnTo>
                  <a:pt x="935" y="18"/>
                </a:lnTo>
                <a:lnTo>
                  <a:pt x="900" y="22"/>
                </a:lnTo>
                <a:lnTo>
                  <a:pt x="863" y="27"/>
                </a:lnTo>
                <a:lnTo>
                  <a:pt x="823" y="32"/>
                </a:lnTo>
                <a:lnTo>
                  <a:pt x="782" y="37"/>
                </a:lnTo>
                <a:lnTo>
                  <a:pt x="737" y="42"/>
                </a:lnTo>
                <a:lnTo>
                  <a:pt x="691" y="48"/>
                </a:lnTo>
                <a:lnTo>
                  <a:pt x="645" y="53"/>
                </a:lnTo>
                <a:lnTo>
                  <a:pt x="596" y="59"/>
                </a:lnTo>
                <a:lnTo>
                  <a:pt x="548" y="65"/>
                </a:lnTo>
                <a:lnTo>
                  <a:pt x="499" y="71"/>
                </a:lnTo>
                <a:lnTo>
                  <a:pt x="451" y="77"/>
                </a:lnTo>
                <a:lnTo>
                  <a:pt x="404" y="81"/>
                </a:lnTo>
                <a:lnTo>
                  <a:pt x="357" y="87"/>
                </a:lnTo>
                <a:lnTo>
                  <a:pt x="311" y="92"/>
                </a:lnTo>
                <a:lnTo>
                  <a:pt x="267" y="96"/>
                </a:lnTo>
                <a:lnTo>
                  <a:pt x="225" y="101"/>
                </a:lnTo>
                <a:lnTo>
                  <a:pt x="186" y="104"/>
                </a:lnTo>
                <a:lnTo>
                  <a:pt x="149" y="108"/>
                </a:lnTo>
                <a:lnTo>
                  <a:pt x="116" y="111"/>
                </a:lnTo>
                <a:lnTo>
                  <a:pt x="86" y="113"/>
                </a:lnTo>
                <a:lnTo>
                  <a:pt x="60" y="115"/>
                </a:lnTo>
                <a:lnTo>
                  <a:pt x="38" y="116"/>
                </a:lnTo>
                <a:lnTo>
                  <a:pt x="19" y="117"/>
                </a:lnTo>
                <a:lnTo>
                  <a:pt x="7" y="116"/>
                </a:lnTo>
                <a:lnTo>
                  <a:pt x="0" y="1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2155812" y="5362594"/>
            <a:ext cx="4763" cy="3492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6"/>
              </a:cxn>
              <a:cxn ang="0">
                <a:pos x="6" y="19"/>
              </a:cxn>
              <a:cxn ang="0">
                <a:pos x="4" y="34"/>
              </a:cxn>
              <a:cxn ang="0">
                <a:pos x="2" y="44"/>
              </a:cxn>
              <a:cxn ang="0">
                <a:pos x="2" y="38"/>
              </a:cxn>
              <a:cxn ang="0">
                <a:pos x="0" y="25"/>
              </a:cxn>
              <a:cxn ang="0">
                <a:pos x="2" y="10"/>
              </a:cxn>
              <a:cxn ang="0">
                <a:pos x="6" y="0"/>
              </a:cxn>
            </a:cxnLst>
            <a:rect l="0" t="0" r="r" b="b"/>
            <a:pathLst>
              <a:path w="6" h="44">
                <a:moveTo>
                  <a:pt x="6" y="0"/>
                </a:moveTo>
                <a:lnTo>
                  <a:pt x="6" y="6"/>
                </a:lnTo>
                <a:lnTo>
                  <a:pt x="6" y="19"/>
                </a:lnTo>
                <a:lnTo>
                  <a:pt x="4" y="34"/>
                </a:lnTo>
                <a:lnTo>
                  <a:pt x="2" y="44"/>
                </a:lnTo>
                <a:lnTo>
                  <a:pt x="2" y="38"/>
                </a:lnTo>
                <a:lnTo>
                  <a:pt x="0" y="25"/>
                </a:lnTo>
                <a:lnTo>
                  <a:pt x="2" y="1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2406637" y="4913331"/>
            <a:ext cx="290513" cy="311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4"/>
              </a:cxn>
              <a:cxn ang="0">
                <a:pos x="15" y="16"/>
              </a:cxn>
              <a:cxn ang="0">
                <a:pos x="32" y="34"/>
              </a:cxn>
              <a:cxn ang="0">
                <a:pos x="55" y="59"/>
              </a:cxn>
              <a:cxn ang="0">
                <a:pos x="82" y="87"/>
              </a:cxn>
              <a:cxn ang="0">
                <a:pos x="112" y="119"/>
              </a:cxn>
              <a:cxn ang="0">
                <a:pos x="144" y="153"/>
              </a:cxn>
              <a:cxn ang="0">
                <a:pos x="177" y="189"/>
              </a:cxn>
              <a:cxn ang="0">
                <a:pos x="211" y="225"/>
              </a:cxn>
              <a:cxn ang="0">
                <a:pos x="243" y="259"/>
              </a:cxn>
              <a:cxn ang="0">
                <a:pos x="274" y="293"/>
              </a:cxn>
              <a:cxn ang="0">
                <a:pos x="302" y="323"/>
              </a:cxn>
              <a:cxn ang="0">
                <a:pos x="326" y="349"/>
              </a:cxn>
              <a:cxn ang="0">
                <a:pos x="346" y="370"/>
              </a:cxn>
              <a:cxn ang="0">
                <a:pos x="358" y="385"/>
              </a:cxn>
              <a:cxn ang="0">
                <a:pos x="365" y="392"/>
              </a:cxn>
              <a:cxn ang="0">
                <a:pos x="362" y="388"/>
              </a:cxn>
              <a:cxn ang="0">
                <a:pos x="350" y="377"/>
              </a:cxn>
              <a:cxn ang="0">
                <a:pos x="333" y="361"/>
              </a:cxn>
              <a:cxn ang="0">
                <a:pos x="311" y="339"/>
              </a:cxn>
              <a:cxn ang="0">
                <a:pos x="286" y="312"/>
              </a:cxn>
              <a:cxn ang="0">
                <a:pos x="256" y="283"/>
              </a:cxn>
              <a:cxn ang="0">
                <a:pos x="225" y="251"/>
              </a:cxn>
              <a:cxn ang="0">
                <a:pos x="191" y="218"/>
              </a:cxn>
              <a:cxn ang="0">
                <a:pos x="158" y="183"/>
              </a:cxn>
              <a:cxn ang="0">
                <a:pos x="126" y="150"/>
              </a:cxn>
              <a:cxn ang="0">
                <a:pos x="95" y="116"/>
              </a:cxn>
              <a:cxn ang="0">
                <a:pos x="67" y="85"/>
              </a:cxn>
              <a:cxn ang="0">
                <a:pos x="43" y="57"/>
              </a:cxn>
              <a:cxn ang="0">
                <a:pos x="22" y="33"/>
              </a:cxn>
              <a:cxn ang="0">
                <a:pos x="8" y="14"/>
              </a:cxn>
              <a:cxn ang="0">
                <a:pos x="0" y="0"/>
              </a:cxn>
            </a:cxnLst>
            <a:rect l="0" t="0" r="r" b="b"/>
            <a:pathLst>
              <a:path w="365" h="392">
                <a:moveTo>
                  <a:pt x="0" y="0"/>
                </a:moveTo>
                <a:lnTo>
                  <a:pt x="4" y="4"/>
                </a:lnTo>
                <a:lnTo>
                  <a:pt x="15" y="16"/>
                </a:lnTo>
                <a:lnTo>
                  <a:pt x="32" y="34"/>
                </a:lnTo>
                <a:lnTo>
                  <a:pt x="55" y="59"/>
                </a:lnTo>
                <a:lnTo>
                  <a:pt x="82" y="87"/>
                </a:lnTo>
                <a:lnTo>
                  <a:pt x="112" y="119"/>
                </a:lnTo>
                <a:lnTo>
                  <a:pt x="144" y="153"/>
                </a:lnTo>
                <a:lnTo>
                  <a:pt x="177" y="189"/>
                </a:lnTo>
                <a:lnTo>
                  <a:pt x="211" y="225"/>
                </a:lnTo>
                <a:lnTo>
                  <a:pt x="243" y="259"/>
                </a:lnTo>
                <a:lnTo>
                  <a:pt x="274" y="293"/>
                </a:lnTo>
                <a:lnTo>
                  <a:pt x="302" y="323"/>
                </a:lnTo>
                <a:lnTo>
                  <a:pt x="326" y="349"/>
                </a:lnTo>
                <a:lnTo>
                  <a:pt x="346" y="370"/>
                </a:lnTo>
                <a:lnTo>
                  <a:pt x="358" y="385"/>
                </a:lnTo>
                <a:lnTo>
                  <a:pt x="365" y="392"/>
                </a:lnTo>
                <a:lnTo>
                  <a:pt x="362" y="388"/>
                </a:lnTo>
                <a:lnTo>
                  <a:pt x="350" y="377"/>
                </a:lnTo>
                <a:lnTo>
                  <a:pt x="333" y="361"/>
                </a:lnTo>
                <a:lnTo>
                  <a:pt x="311" y="339"/>
                </a:lnTo>
                <a:lnTo>
                  <a:pt x="286" y="312"/>
                </a:lnTo>
                <a:lnTo>
                  <a:pt x="256" y="283"/>
                </a:lnTo>
                <a:lnTo>
                  <a:pt x="225" y="251"/>
                </a:lnTo>
                <a:lnTo>
                  <a:pt x="191" y="218"/>
                </a:lnTo>
                <a:lnTo>
                  <a:pt x="158" y="183"/>
                </a:lnTo>
                <a:lnTo>
                  <a:pt x="126" y="150"/>
                </a:lnTo>
                <a:lnTo>
                  <a:pt x="95" y="116"/>
                </a:lnTo>
                <a:lnTo>
                  <a:pt x="67" y="85"/>
                </a:lnTo>
                <a:lnTo>
                  <a:pt x="43" y="57"/>
                </a:lnTo>
                <a:lnTo>
                  <a:pt x="22" y="33"/>
                </a:lnTo>
                <a:lnTo>
                  <a:pt x="8" y="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2076437" y="4914919"/>
            <a:ext cx="342900" cy="315913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427" y="5"/>
              </a:cxn>
              <a:cxn ang="0">
                <a:pos x="415" y="16"/>
              </a:cxn>
              <a:cxn ang="0">
                <a:pos x="394" y="35"/>
              </a:cxn>
              <a:cxn ang="0">
                <a:pos x="368" y="59"/>
              </a:cxn>
              <a:cxn ang="0">
                <a:pos x="335" y="88"/>
              </a:cxn>
              <a:cxn ang="0">
                <a:pos x="301" y="120"/>
              </a:cxn>
              <a:cxn ang="0">
                <a:pos x="263" y="154"/>
              </a:cxn>
              <a:cxn ang="0">
                <a:pos x="224" y="190"/>
              </a:cxn>
              <a:cxn ang="0">
                <a:pos x="183" y="227"/>
              </a:cxn>
              <a:cxn ang="0">
                <a:pos x="145" y="262"/>
              </a:cxn>
              <a:cxn ang="0">
                <a:pos x="108" y="295"/>
              </a:cxn>
              <a:cxn ang="0">
                <a:pos x="75" y="326"/>
              </a:cxn>
              <a:cxn ang="0">
                <a:pos x="47" y="353"/>
              </a:cxn>
              <a:cxn ang="0">
                <a:pos x="24" y="375"/>
              </a:cxn>
              <a:cxn ang="0">
                <a:pos x="8" y="391"/>
              </a:cxn>
              <a:cxn ang="0">
                <a:pos x="0" y="399"/>
              </a:cxn>
              <a:cxn ang="0">
                <a:pos x="5" y="395"/>
              </a:cxn>
              <a:cxn ang="0">
                <a:pos x="19" y="384"/>
              </a:cxn>
              <a:cxn ang="0">
                <a:pos x="39" y="367"/>
              </a:cxn>
              <a:cxn ang="0">
                <a:pos x="66" y="343"/>
              </a:cxn>
              <a:cxn ang="0">
                <a:pos x="98" y="316"/>
              </a:cxn>
              <a:cxn ang="0">
                <a:pos x="134" y="286"/>
              </a:cxn>
              <a:cxn ang="0">
                <a:pos x="172" y="252"/>
              </a:cxn>
              <a:cxn ang="0">
                <a:pos x="211" y="218"/>
              </a:cxn>
              <a:cxn ang="0">
                <a:pos x="251" y="182"/>
              </a:cxn>
              <a:cxn ang="0">
                <a:pos x="290" y="148"/>
              </a:cxn>
              <a:cxn ang="0">
                <a:pos x="326" y="114"/>
              </a:cxn>
              <a:cxn ang="0">
                <a:pos x="360" y="83"/>
              </a:cxn>
              <a:cxn ang="0">
                <a:pos x="387" y="55"/>
              </a:cxn>
              <a:cxn ang="0">
                <a:pos x="410" y="31"/>
              </a:cxn>
              <a:cxn ang="0">
                <a:pos x="425" y="13"/>
              </a:cxn>
              <a:cxn ang="0">
                <a:pos x="432" y="0"/>
              </a:cxn>
            </a:cxnLst>
            <a:rect l="0" t="0" r="r" b="b"/>
            <a:pathLst>
              <a:path w="432" h="399">
                <a:moveTo>
                  <a:pt x="432" y="0"/>
                </a:moveTo>
                <a:lnTo>
                  <a:pt x="427" y="5"/>
                </a:lnTo>
                <a:lnTo>
                  <a:pt x="415" y="16"/>
                </a:lnTo>
                <a:lnTo>
                  <a:pt x="394" y="35"/>
                </a:lnTo>
                <a:lnTo>
                  <a:pt x="368" y="59"/>
                </a:lnTo>
                <a:lnTo>
                  <a:pt x="335" y="88"/>
                </a:lnTo>
                <a:lnTo>
                  <a:pt x="301" y="120"/>
                </a:lnTo>
                <a:lnTo>
                  <a:pt x="263" y="154"/>
                </a:lnTo>
                <a:lnTo>
                  <a:pt x="224" y="190"/>
                </a:lnTo>
                <a:lnTo>
                  <a:pt x="183" y="227"/>
                </a:lnTo>
                <a:lnTo>
                  <a:pt x="145" y="262"/>
                </a:lnTo>
                <a:lnTo>
                  <a:pt x="108" y="295"/>
                </a:lnTo>
                <a:lnTo>
                  <a:pt x="75" y="326"/>
                </a:lnTo>
                <a:lnTo>
                  <a:pt x="47" y="353"/>
                </a:lnTo>
                <a:lnTo>
                  <a:pt x="24" y="375"/>
                </a:lnTo>
                <a:lnTo>
                  <a:pt x="8" y="391"/>
                </a:lnTo>
                <a:lnTo>
                  <a:pt x="0" y="399"/>
                </a:lnTo>
                <a:lnTo>
                  <a:pt x="5" y="395"/>
                </a:lnTo>
                <a:lnTo>
                  <a:pt x="19" y="384"/>
                </a:lnTo>
                <a:lnTo>
                  <a:pt x="39" y="367"/>
                </a:lnTo>
                <a:lnTo>
                  <a:pt x="66" y="343"/>
                </a:lnTo>
                <a:lnTo>
                  <a:pt x="98" y="316"/>
                </a:lnTo>
                <a:lnTo>
                  <a:pt x="134" y="286"/>
                </a:lnTo>
                <a:lnTo>
                  <a:pt x="172" y="252"/>
                </a:lnTo>
                <a:lnTo>
                  <a:pt x="211" y="218"/>
                </a:lnTo>
                <a:lnTo>
                  <a:pt x="251" y="182"/>
                </a:lnTo>
                <a:lnTo>
                  <a:pt x="290" y="148"/>
                </a:lnTo>
                <a:lnTo>
                  <a:pt x="326" y="114"/>
                </a:lnTo>
                <a:lnTo>
                  <a:pt x="360" y="83"/>
                </a:lnTo>
                <a:lnTo>
                  <a:pt x="387" y="55"/>
                </a:lnTo>
                <a:lnTo>
                  <a:pt x="410" y="31"/>
                </a:lnTo>
                <a:lnTo>
                  <a:pt x="425" y="13"/>
                </a:lnTo>
                <a:lnTo>
                  <a:pt x="43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1058850" y="5356244"/>
            <a:ext cx="12700" cy="47942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" y="85"/>
              </a:cxn>
              <a:cxn ang="0">
                <a:pos x="1" y="283"/>
              </a:cxn>
              <a:cxn ang="0">
                <a:pos x="0" y="492"/>
              </a:cxn>
              <a:cxn ang="0">
                <a:pos x="2" y="603"/>
              </a:cxn>
              <a:cxn ang="0">
                <a:pos x="5" y="518"/>
              </a:cxn>
              <a:cxn ang="0">
                <a:pos x="12" y="328"/>
              </a:cxn>
              <a:cxn ang="0">
                <a:pos x="15" y="124"/>
              </a:cxn>
              <a:cxn ang="0">
                <a:pos x="5" y="0"/>
              </a:cxn>
            </a:cxnLst>
            <a:rect l="0" t="0" r="r" b="b"/>
            <a:pathLst>
              <a:path w="15" h="603">
                <a:moveTo>
                  <a:pt x="5" y="0"/>
                </a:moveTo>
                <a:lnTo>
                  <a:pt x="3" y="85"/>
                </a:lnTo>
                <a:lnTo>
                  <a:pt x="1" y="283"/>
                </a:lnTo>
                <a:lnTo>
                  <a:pt x="0" y="492"/>
                </a:lnTo>
                <a:lnTo>
                  <a:pt x="2" y="603"/>
                </a:lnTo>
                <a:lnTo>
                  <a:pt x="5" y="518"/>
                </a:lnTo>
                <a:lnTo>
                  <a:pt x="12" y="328"/>
                </a:lnTo>
                <a:lnTo>
                  <a:pt x="15" y="124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1036625" y="5361006"/>
            <a:ext cx="39688" cy="25400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48" y="1"/>
              </a:cxn>
              <a:cxn ang="0">
                <a:pos x="44" y="4"/>
              </a:cxn>
              <a:cxn ang="0">
                <a:pos x="37" y="9"/>
              </a:cxn>
              <a:cxn ang="0">
                <a:pos x="29" y="15"/>
              </a:cxn>
              <a:cxn ang="0">
                <a:pos x="21" y="20"/>
              </a:cxn>
              <a:cxn ang="0">
                <a:pos x="13" y="25"/>
              </a:cxn>
              <a:cxn ang="0">
                <a:pos x="6" y="28"/>
              </a:cxn>
              <a:cxn ang="0">
                <a:pos x="1" y="31"/>
              </a:cxn>
              <a:cxn ang="0">
                <a:pos x="0" y="32"/>
              </a:cxn>
              <a:cxn ang="0">
                <a:pos x="2" y="32"/>
              </a:cxn>
              <a:cxn ang="0">
                <a:pos x="8" y="32"/>
              </a:cxn>
              <a:cxn ang="0">
                <a:pos x="15" y="30"/>
              </a:cxn>
              <a:cxn ang="0">
                <a:pos x="24" y="26"/>
              </a:cxn>
              <a:cxn ang="0">
                <a:pos x="33" y="19"/>
              </a:cxn>
              <a:cxn ang="0">
                <a:pos x="41" y="11"/>
              </a:cxn>
              <a:cxn ang="0">
                <a:pos x="49" y="0"/>
              </a:cxn>
            </a:cxnLst>
            <a:rect l="0" t="0" r="r" b="b"/>
            <a:pathLst>
              <a:path w="49" h="32">
                <a:moveTo>
                  <a:pt x="49" y="0"/>
                </a:moveTo>
                <a:lnTo>
                  <a:pt x="48" y="1"/>
                </a:lnTo>
                <a:lnTo>
                  <a:pt x="44" y="4"/>
                </a:lnTo>
                <a:lnTo>
                  <a:pt x="37" y="9"/>
                </a:lnTo>
                <a:lnTo>
                  <a:pt x="29" y="15"/>
                </a:lnTo>
                <a:lnTo>
                  <a:pt x="21" y="20"/>
                </a:lnTo>
                <a:lnTo>
                  <a:pt x="13" y="25"/>
                </a:lnTo>
                <a:lnTo>
                  <a:pt x="6" y="28"/>
                </a:lnTo>
                <a:lnTo>
                  <a:pt x="1" y="31"/>
                </a:lnTo>
                <a:lnTo>
                  <a:pt x="0" y="32"/>
                </a:lnTo>
                <a:lnTo>
                  <a:pt x="2" y="32"/>
                </a:lnTo>
                <a:lnTo>
                  <a:pt x="8" y="32"/>
                </a:lnTo>
                <a:lnTo>
                  <a:pt x="15" y="30"/>
                </a:lnTo>
                <a:lnTo>
                  <a:pt x="24" y="26"/>
                </a:lnTo>
                <a:lnTo>
                  <a:pt x="33" y="19"/>
                </a:lnTo>
                <a:lnTo>
                  <a:pt x="41" y="11"/>
                </a:lnTo>
                <a:lnTo>
                  <a:pt x="4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4" name="Freeform 32"/>
          <p:cNvSpPr>
            <a:spLocks/>
          </p:cNvSpPr>
          <p:nvPr/>
        </p:nvSpPr>
        <p:spPr bwMode="auto">
          <a:xfrm>
            <a:off x="2643175" y="5187969"/>
            <a:ext cx="55563" cy="17463"/>
          </a:xfrm>
          <a:custGeom>
            <a:avLst/>
            <a:gdLst/>
            <a:ahLst/>
            <a:cxnLst>
              <a:cxn ang="0">
                <a:pos x="70" y="21"/>
              </a:cxn>
              <a:cxn ang="0">
                <a:pos x="68" y="19"/>
              </a:cxn>
              <a:cxn ang="0">
                <a:pos x="61" y="16"/>
              </a:cxn>
              <a:cxn ang="0">
                <a:pos x="51" y="11"/>
              </a:cxn>
              <a:cxn ang="0">
                <a:pos x="39" y="6"/>
              </a:cxn>
              <a:cxn ang="0">
                <a:pos x="27" y="2"/>
              </a:cxn>
              <a:cxn ang="0">
                <a:pos x="15" y="0"/>
              </a:cxn>
              <a:cxn ang="0">
                <a:pos x="6" y="1"/>
              </a:cxn>
              <a:cxn ang="0">
                <a:pos x="0" y="6"/>
              </a:cxn>
              <a:cxn ang="0">
                <a:pos x="3" y="7"/>
              </a:cxn>
              <a:cxn ang="0">
                <a:pos x="9" y="8"/>
              </a:cxn>
              <a:cxn ang="0">
                <a:pos x="19" y="11"/>
              </a:cxn>
              <a:cxn ang="0">
                <a:pos x="30" y="15"/>
              </a:cxn>
              <a:cxn ang="0">
                <a:pos x="43" y="17"/>
              </a:cxn>
              <a:cxn ang="0">
                <a:pos x="54" y="19"/>
              </a:cxn>
              <a:cxn ang="0">
                <a:pos x="64" y="21"/>
              </a:cxn>
              <a:cxn ang="0">
                <a:pos x="70" y="21"/>
              </a:cxn>
            </a:cxnLst>
            <a:rect l="0" t="0" r="r" b="b"/>
            <a:pathLst>
              <a:path w="70" h="21">
                <a:moveTo>
                  <a:pt x="70" y="21"/>
                </a:moveTo>
                <a:lnTo>
                  <a:pt x="68" y="19"/>
                </a:lnTo>
                <a:lnTo>
                  <a:pt x="61" y="16"/>
                </a:lnTo>
                <a:lnTo>
                  <a:pt x="51" y="11"/>
                </a:lnTo>
                <a:lnTo>
                  <a:pt x="39" y="6"/>
                </a:lnTo>
                <a:lnTo>
                  <a:pt x="27" y="2"/>
                </a:lnTo>
                <a:lnTo>
                  <a:pt x="15" y="0"/>
                </a:lnTo>
                <a:lnTo>
                  <a:pt x="6" y="1"/>
                </a:lnTo>
                <a:lnTo>
                  <a:pt x="0" y="6"/>
                </a:lnTo>
                <a:lnTo>
                  <a:pt x="3" y="7"/>
                </a:lnTo>
                <a:lnTo>
                  <a:pt x="9" y="8"/>
                </a:lnTo>
                <a:lnTo>
                  <a:pt x="19" y="11"/>
                </a:lnTo>
                <a:lnTo>
                  <a:pt x="30" y="15"/>
                </a:lnTo>
                <a:lnTo>
                  <a:pt x="43" y="17"/>
                </a:lnTo>
                <a:lnTo>
                  <a:pt x="54" y="19"/>
                </a:lnTo>
                <a:lnTo>
                  <a:pt x="64" y="21"/>
                </a:lnTo>
                <a:lnTo>
                  <a:pt x="70" y="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1185850" y="5514994"/>
            <a:ext cx="6350" cy="150813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4" y="28"/>
              </a:cxn>
              <a:cxn ang="0">
                <a:pos x="1" y="88"/>
              </a:cxn>
              <a:cxn ang="0">
                <a:pos x="0" y="152"/>
              </a:cxn>
              <a:cxn ang="0">
                <a:pos x="2" y="190"/>
              </a:cxn>
              <a:cxn ang="0">
                <a:pos x="7" y="171"/>
              </a:cxn>
              <a:cxn ang="0">
                <a:pos x="8" y="106"/>
              </a:cxn>
              <a:cxn ang="0">
                <a:pos x="8" y="37"/>
              </a:cxn>
              <a:cxn ang="0">
                <a:pos x="7" y="0"/>
              </a:cxn>
            </a:cxnLst>
            <a:rect l="0" t="0" r="r" b="b"/>
            <a:pathLst>
              <a:path w="8" h="190">
                <a:moveTo>
                  <a:pt x="7" y="0"/>
                </a:moveTo>
                <a:lnTo>
                  <a:pt x="4" y="28"/>
                </a:lnTo>
                <a:lnTo>
                  <a:pt x="1" y="88"/>
                </a:lnTo>
                <a:lnTo>
                  <a:pt x="0" y="152"/>
                </a:lnTo>
                <a:lnTo>
                  <a:pt x="2" y="190"/>
                </a:lnTo>
                <a:lnTo>
                  <a:pt x="7" y="171"/>
                </a:lnTo>
                <a:lnTo>
                  <a:pt x="8" y="106"/>
                </a:lnTo>
                <a:lnTo>
                  <a:pt x="8" y="37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6" name="Freeform 34"/>
          <p:cNvSpPr>
            <a:spLocks/>
          </p:cNvSpPr>
          <p:nvPr/>
        </p:nvSpPr>
        <p:spPr bwMode="auto">
          <a:xfrm>
            <a:off x="1182675" y="5534044"/>
            <a:ext cx="104775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1"/>
              </a:cxn>
              <a:cxn ang="0">
                <a:pos x="21" y="5"/>
              </a:cxn>
              <a:cxn ang="0">
                <a:pos x="42" y="11"/>
              </a:cxn>
              <a:cxn ang="0">
                <a:pos x="66" y="18"/>
              </a:cxn>
              <a:cxn ang="0">
                <a:pos x="90" y="26"/>
              </a:cxn>
              <a:cxn ang="0">
                <a:pos x="112" y="34"/>
              </a:cxn>
              <a:cxn ang="0">
                <a:pos x="126" y="42"/>
              </a:cxn>
              <a:cxn ang="0">
                <a:pos x="131" y="49"/>
              </a:cxn>
              <a:cxn ang="0">
                <a:pos x="126" y="50"/>
              </a:cxn>
              <a:cxn ang="0">
                <a:pos x="111" y="46"/>
              </a:cxn>
              <a:cxn ang="0">
                <a:pos x="91" y="39"/>
              </a:cxn>
              <a:cxn ang="0">
                <a:pos x="67" y="31"/>
              </a:cxn>
              <a:cxn ang="0">
                <a:pos x="44" y="22"/>
              </a:cxn>
              <a:cxn ang="0">
                <a:pos x="22" y="13"/>
              </a:cxn>
              <a:cxn ang="0">
                <a:pos x="7" y="5"/>
              </a:cxn>
              <a:cxn ang="0">
                <a:pos x="0" y="0"/>
              </a:cxn>
            </a:cxnLst>
            <a:rect l="0" t="0" r="r" b="b"/>
            <a:pathLst>
              <a:path w="131" h="50">
                <a:moveTo>
                  <a:pt x="0" y="0"/>
                </a:moveTo>
                <a:lnTo>
                  <a:pt x="6" y="1"/>
                </a:lnTo>
                <a:lnTo>
                  <a:pt x="21" y="5"/>
                </a:lnTo>
                <a:lnTo>
                  <a:pt x="42" y="11"/>
                </a:lnTo>
                <a:lnTo>
                  <a:pt x="66" y="18"/>
                </a:lnTo>
                <a:lnTo>
                  <a:pt x="90" y="26"/>
                </a:lnTo>
                <a:lnTo>
                  <a:pt x="112" y="34"/>
                </a:lnTo>
                <a:lnTo>
                  <a:pt x="126" y="42"/>
                </a:lnTo>
                <a:lnTo>
                  <a:pt x="131" y="49"/>
                </a:lnTo>
                <a:lnTo>
                  <a:pt x="126" y="50"/>
                </a:lnTo>
                <a:lnTo>
                  <a:pt x="111" y="46"/>
                </a:lnTo>
                <a:lnTo>
                  <a:pt x="91" y="39"/>
                </a:lnTo>
                <a:lnTo>
                  <a:pt x="67" y="31"/>
                </a:lnTo>
                <a:lnTo>
                  <a:pt x="44" y="22"/>
                </a:lnTo>
                <a:lnTo>
                  <a:pt x="22" y="13"/>
                </a:lnTo>
                <a:lnTo>
                  <a:pt x="7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7" name="Freeform 35"/>
          <p:cNvSpPr>
            <a:spLocks/>
          </p:cNvSpPr>
          <p:nvPr/>
        </p:nvSpPr>
        <p:spPr bwMode="auto">
          <a:xfrm>
            <a:off x="1265225" y="5549919"/>
            <a:ext cx="6350" cy="18415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8" y="35"/>
              </a:cxn>
              <a:cxn ang="0">
                <a:pos x="8" y="112"/>
              </a:cxn>
              <a:cxn ang="0">
                <a:pos x="6" y="191"/>
              </a:cxn>
              <a:cxn ang="0">
                <a:pos x="2" y="232"/>
              </a:cxn>
              <a:cxn ang="0">
                <a:pos x="1" y="203"/>
              </a:cxn>
              <a:cxn ang="0">
                <a:pos x="0" y="136"/>
              </a:cxn>
              <a:cxn ang="0">
                <a:pos x="2" y="59"/>
              </a:cxn>
              <a:cxn ang="0">
                <a:pos x="8" y="0"/>
              </a:cxn>
            </a:cxnLst>
            <a:rect l="0" t="0" r="r" b="b"/>
            <a:pathLst>
              <a:path w="8" h="232">
                <a:moveTo>
                  <a:pt x="8" y="0"/>
                </a:moveTo>
                <a:lnTo>
                  <a:pt x="8" y="35"/>
                </a:lnTo>
                <a:lnTo>
                  <a:pt x="8" y="112"/>
                </a:lnTo>
                <a:lnTo>
                  <a:pt x="6" y="191"/>
                </a:lnTo>
                <a:lnTo>
                  <a:pt x="2" y="232"/>
                </a:lnTo>
                <a:lnTo>
                  <a:pt x="1" y="203"/>
                </a:lnTo>
                <a:lnTo>
                  <a:pt x="0" y="136"/>
                </a:lnTo>
                <a:lnTo>
                  <a:pt x="2" y="59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8" name="Freeform 36"/>
          <p:cNvSpPr>
            <a:spLocks/>
          </p:cNvSpPr>
          <p:nvPr/>
        </p:nvSpPr>
        <p:spPr bwMode="auto">
          <a:xfrm>
            <a:off x="1184262" y="5675331"/>
            <a:ext cx="92075" cy="39688"/>
          </a:xfrm>
          <a:custGeom>
            <a:avLst/>
            <a:gdLst/>
            <a:ahLst/>
            <a:cxnLst>
              <a:cxn ang="0">
                <a:pos x="117" y="51"/>
              </a:cxn>
              <a:cxn ang="0">
                <a:pos x="112" y="48"/>
              </a:cxn>
              <a:cxn ang="0">
                <a:pos x="100" y="41"/>
              </a:cxn>
              <a:cxn ang="0">
                <a:pos x="83" y="33"/>
              </a:cxn>
              <a:cxn ang="0">
                <a:pos x="64" y="23"/>
              </a:cxn>
              <a:cxn ang="0">
                <a:pos x="43" y="14"/>
              </a:cxn>
              <a:cxn ang="0">
                <a:pos x="23" y="6"/>
              </a:cxn>
              <a:cxn ang="0">
                <a:pos x="8" y="0"/>
              </a:cxn>
              <a:cxn ang="0">
                <a:pos x="0" y="0"/>
              </a:cxn>
              <a:cxn ang="0">
                <a:pos x="5" y="2"/>
              </a:cxn>
              <a:cxn ang="0">
                <a:pos x="15" y="9"/>
              </a:cxn>
              <a:cxn ang="0">
                <a:pos x="31" y="18"/>
              </a:cxn>
              <a:cxn ang="0">
                <a:pos x="50" y="29"/>
              </a:cxn>
              <a:cxn ang="0">
                <a:pos x="69" y="39"/>
              </a:cxn>
              <a:cxn ang="0">
                <a:pos x="89" y="46"/>
              </a:cxn>
              <a:cxn ang="0">
                <a:pos x="105" y="51"/>
              </a:cxn>
              <a:cxn ang="0">
                <a:pos x="117" y="51"/>
              </a:cxn>
            </a:cxnLst>
            <a:rect l="0" t="0" r="r" b="b"/>
            <a:pathLst>
              <a:path w="117" h="51">
                <a:moveTo>
                  <a:pt x="117" y="51"/>
                </a:moveTo>
                <a:lnTo>
                  <a:pt x="112" y="48"/>
                </a:lnTo>
                <a:lnTo>
                  <a:pt x="100" y="41"/>
                </a:lnTo>
                <a:lnTo>
                  <a:pt x="83" y="33"/>
                </a:lnTo>
                <a:lnTo>
                  <a:pt x="64" y="23"/>
                </a:lnTo>
                <a:lnTo>
                  <a:pt x="43" y="14"/>
                </a:lnTo>
                <a:lnTo>
                  <a:pt x="23" y="6"/>
                </a:lnTo>
                <a:lnTo>
                  <a:pt x="8" y="0"/>
                </a:lnTo>
                <a:lnTo>
                  <a:pt x="0" y="0"/>
                </a:lnTo>
                <a:lnTo>
                  <a:pt x="5" y="2"/>
                </a:lnTo>
                <a:lnTo>
                  <a:pt x="15" y="9"/>
                </a:lnTo>
                <a:lnTo>
                  <a:pt x="31" y="18"/>
                </a:lnTo>
                <a:lnTo>
                  <a:pt x="50" y="29"/>
                </a:lnTo>
                <a:lnTo>
                  <a:pt x="69" y="39"/>
                </a:lnTo>
                <a:lnTo>
                  <a:pt x="89" y="46"/>
                </a:lnTo>
                <a:lnTo>
                  <a:pt x="105" y="51"/>
                </a:lnTo>
                <a:lnTo>
                  <a:pt x="117" y="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9" name="Freeform 37"/>
          <p:cNvSpPr>
            <a:spLocks/>
          </p:cNvSpPr>
          <p:nvPr/>
        </p:nvSpPr>
        <p:spPr bwMode="auto">
          <a:xfrm>
            <a:off x="1081075" y="5187969"/>
            <a:ext cx="90488" cy="157163"/>
          </a:xfrm>
          <a:custGeom>
            <a:avLst/>
            <a:gdLst/>
            <a:ahLst/>
            <a:cxnLst>
              <a:cxn ang="0">
                <a:pos x="0" y="197"/>
              </a:cxn>
              <a:cxn ang="0">
                <a:pos x="5" y="189"/>
              </a:cxn>
              <a:cxn ang="0">
                <a:pos x="16" y="168"/>
              </a:cxn>
              <a:cxn ang="0">
                <a:pos x="33" y="138"/>
              </a:cxn>
              <a:cxn ang="0">
                <a:pos x="51" y="102"/>
              </a:cxn>
              <a:cxn ang="0">
                <a:pos x="72" y="67"/>
              </a:cxn>
              <a:cxn ang="0">
                <a:pos x="90" y="35"/>
              </a:cxn>
              <a:cxn ang="0">
                <a:pos x="105" y="11"/>
              </a:cxn>
              <a:cxn ang="0">
                <a:pos x="114" y="0"/>
              </a:cxn>
              <a:cxn ang="0">
                <a:pos x="110" y="8"/>
              </a:cxn>
              <a:cxn ang="0">
                <a:pos x="99" y="29"/>
              </a:cxn>
              <a:cxn ang="0">
                <a:pos x="83" y="57"/>
              </a:cxn>
              <a:cxn ang="0">
                <a:pos x="65" y="92"/>
              </a:cxn>
              <a:cxn ang="0">
                <a:pos x="45" y="128"/>
              </a:cxn>
              <a:cxn ang="0">
                <a:pos x="27" y="159"/>
              </a:cxn>
              <a:cxn ang="0">
                <a:pos x="11" y="184"/>
              </a:cxn>
              <a:cxn ang="0">
                <a:pos x="0" y="197"/>
              </a:cxn>
            </a:cxnLst>
            <a:rect l="0" t="0" r="r" b="b"/>
            <a:pathLst>
              <a:path w="114" h="197">
                <a:moveTo>
                  <a:pt x="0" y="197"/>
                </a:moveTo>
                <a:lnTo>
                  <a:pt x="5" y="189"/>
                </a:lnTo>
                <a:lnTo>
                  <a:pt x="16" y="168"/>
                </a:lnTo>
                <a:lnTo>
                  <a:pt x="33" y="138"/>
                </a:lnTo>
                <a:lnTo>
                  <a:pt x="51" y="102"/>
                </a:lnTo>
                <a:lnTo>
                  <a:pt x="72" y="67"/>
                </a:lnTo>
                <a:lnTo>
                  <a:pt x="90" y="35"/>
                </a:lnTo>
                <a:lnTo>
                  <a:pt x="105" y="11"/>
                </a:lnTo>
                <a:lnTo>
                  <a:pt x="114" y="0"/>
                </a:lnTo>
                <a:lnTo>
                  <a:pt x="110" y="8"/>
                </a:lnTo>
                <a:lnTo>
                  <a:pt x="99" y="29"/>
                </a:lnTo>
                <a:lnTo>
                  <a:pt x="83" y="57"/>
                </a:lnTo>
                <a:lnTo>
                  <a:pt x="65" y="92"/>
                </a:lnTo>
                <a:lnTo>
                  <a:pt x="45" y="128"/>
                </a:lnTo>
                <a:lnTo>
                  <a:pt x="27" y="159"/>
                </a:lnTo>
                <a:lnTo>
                  <a:pt x="11" y="184"/>
                </a:lnTo>
                <a:lnTo>
                  <a:pt x="0" y="19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0" name="Freeform 38"/>
          <p:cNvSpPr>
            <a:spLocks/>
          </p:cNvSpPr>
          <p:nvPr/>
        </p:nvSpPr>
        <p:spPr bwMode="auto">
          <a:xfrm>
            <a:off x="1203312" y="5662631"/>
            <a:ext cx="77788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"/>
              </a:cxn>
              <a:cxn ang="0">
                <a:pos x="15" y="6"/>
              </a:cxn>
              <a:cxn ang="0">
                <a:pos x="30" y="11"/>
              </a:cxn>
              <a:cxn ang="0">
                <a:pos x="47" y="17"/>
              </a:cxn>
              <a:cxn ang="0">
                <a:pos x="65" y="25"/>
              </a:cxn>
              <a:cxn ang="0">
                <a:pos x="80" y="32"/>
              </a:cxn>
              <a:cxn ang="0">
                <a:pos x="92" y="38"/>
              </a:cxn>
              <a:cxn ang="0">
                <a:pos x="98" y="43"/>
              </a:cxn>
              <a:cxn ang="0">
                <a:pos x="94" y="44"/>
              </a:cxn>
              <a:cxn ang="0">
                <a:pos x="86" y="41"/>
              </a:cxn>
              <a:cxn ang="0">
                <a:pos x="72" y="37"/>
              </a:cxn>
              <a:cxn ang="0">
                <a:pos x="56" y="30"/>
              </a:cxn>
              <a:cxn ang="0">
                <a:pos x="39" y="23"/>
              </a:cxn>
              <a:cxn ang="0">
                <a:pos x="22" y="14"/>
              </a:cxn>
              <a:cxn ang="0">
                <a:pos x="9" y="7"/>
              </a:cxn>
              <a:cxn ang="0">
                <a:pos x="0" y="0"/>
              </a:cxn>
            </a:cxnLst>
            <a:rect l="0" t="0" r="r" b="b"/>
            <a:pathLst>
              <a:path w="98" h="44">
                <a:moveTo>
                  <a:pt x="0" y="0"/>
                </a:moveTo>
                <a:lnTo>
                  <a:pt x="4" y="1"/>
                </a:lnTo>
                <a:lnTo>
                  <a:pt x="15" y="6"/>
                </a:lnTo>
                <a:lnTo>
                  <a:pt x="30" y="11"/>
                </a:lnTo>
                <a:lnTo>
                  <a:pt x="47" y="17"/>
                </a:lnTo>
                <a:lnTo>
                  <a:pt x="65" y="25"/>
                </a:lnTo>
                <a:lnTo>
                  <a:pt x="80" y="32"/>
                </a:lnTo>
                <a:lnTo>
                  <a:pt x="92" y="38"/>
                </a:lnTo>
                <a:lnTo>
                  <a:pt x="98" y="43"/>
                </a:lnTo>
                <a:lnTo>
                  <a:pt x="94" y="44"/>
                </a:lnTo>
                <a:lnTo>
                  <a:pt x="86" y="41"/>
                </a:lnTo>
                <a:lnTo>
                  <a:pt x="72" y="37"/>
                </a:lnTo>
                <a:lnTo>
                  <a:pt x="56" y="30"/>
                </a:lnTo>
                <a:lnTo>
                  <a:pt x="39" y="23"/>
                </a:lnTo>
                <a:lnTo>
                  <a:pt x="22" y="14"/>
                </a:lnTo>
                <a:lnTo>
                  <a:pt x="9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1" name="Freeform 39"/>
          <p:cNvSpPr>
            <a:spLocks/>
          </p:cNvSpPr>
          <p:nvPr/>
        </p:nvSpPr>
        <p:spPr bwMode="auto">
          <a:xfrm>
            <a:off x="1198550" y="5564206"/>
            <a:ext cx="6350" cy="793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4" y="14"/>
              </a:cxn>
              <a:cxn ang="0">
                <a:pos x="2" y="46"/>
              </a:cxn>
              <a:cxn ang="0">
                <a:pos x="0" y="81"/>
              </a:cxn>
              <a:cxn ang="0">
                <a:pos x="2" y="101"/>
              </a:cxn>
              <a:cxn ang="0">
                <a:pos x="3" y="88"/>
              </a:cxn>
              <a:cxn ang="0">
                <a:pos x="6" y="58"/>
              </a:cxn>
              <a:cxn ang="0">
                <a:pos x="8" y="25"/>
              </a:cxn>
              <a:cxn ang="0">
                <a:pos x="6" y="0"/>
              </a:cxn>
            </a:cxnLst>
            <a:rect l="0" t="0" r="r" b="b"/>
            <a:pathLst>
              <a:path w="8" h="101">
                <a:moveTo>
                  <a:pt x="6" y="0"/>
                </a:moveTo>
                <a:lnTo>
                  <a:pt x="4" y="14"/>
                </a:lnTo>
                <a:lnTo>
                  <a:pt x="2" y="46"/>
                </a:lnTo>
                <a:lnTo>
                  <a:pt x="0" y="81"/>
                </a:lnTo>
                <a:lnTo>
                  <a:pt x="2" y="101"/>
                </a:lnTo>
                <a:lnTo>
                  <a:pt x="3" y="88"/>
                </a:lnTo>
                <a:lnTo>
                  <a:pt x="6" y="58"/>
                </a:lnTo>
                <a:lnTo>
                  <a:pt x="8" y="25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2" name="Freeform 40"/>
          <p:cNvSpPr>
            <a:spLocks/>
          </p:cNvSpPr>
          <p:nvPr/>
        </p:nvSpPr>
        <p:spPr bwMode="auto">
          <a:xfrm>
            <a:off x="1974837" y="5553094"/>
            <a:ext cx="142875" cy="15875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7" y="18"/>
              </a:cxn>
              <a:cxn ang="0">
                <a:pos x="26" y="15"/>
              </a:cxn>
              <a:cxn ang="0">
                <a:pos x="52" y="11"/>
              </a:cxn>
              <a:cxn ang="0">
                <a:pos x="83" y="7"/>
              </a:cxn>
              <a:cxn ang="0">
                <a:pos x="116" y="3"/>
              </a:cxn>
              <a:cxn ang="0">
                <a:pos x="144" y="0"/>
              </a:cxn>
              <a:cxn ang="0">
                <a:pos x="167" y="0"/>
              </a:cxn>
              <a:cxn ang="0">
                <a:pos x="181" y="3"/>
              </a:cxn>
              <a:cxn ang="0">
                <a:pos x="174" y="4"/>
              </a:cxn>
              <a:cxn ang="0">
                <a:pos x="156" y="6"/>
              </a:cxn>
              <a:cxn ang="0">
                <a:pos x="131" y="10"/>
              </a:cxn>
              <a:cxn ang="0">
                <a:pos x="99" y="14"/>
              </a:cxn>
              <a:cxn ang="0">
                <a:pos x="68" y="18"/>
              </a:cxn>
              <a:cxn ang="0">
                <a:pos x="38" y="20"/>
              </a:cxn>
              <a:cxn ang="0">
                <a:pos x="15" y="20"/>
              </a:cxn>
              <a:cxn ang="0">
                <a:pos x="0" y="19"/>
              </a:cxn>
            </a:cxnLst>
            <a:rect l="0" t="0" r="r" b="b"/>
            <a:pathLst>
              <a:path w="181" h="20">
                <a:moveTo>
                  <a:pt x="0" y="19"/>
                </a:moveTo>
                <a:lnTo>
                  <a:pt x="7" y="18"/>
                </a:lnTo>
                <a:lnTo>
                  <a:pt x="26" y="15"/>
                </a:lnTo>
                <a:lnTo>
                  <a:pt x="52" y="11"/>
                </a:lnTo>
                <a:lnTo>
                  <a:pt x="83" y="7"/>
                </a:lnTo>
                <a:lnTo>
                  <a:pt x="116" y="3"/>
                </a:lnTo>
                <a:lnTo>
                  <a:pt x="144" y="0"/>
                </a:lnTo>
                <a:lnTo>
                  <a:pt x="167" y="0"/>
                </a:lnTo>
                <a:lnTo>
                  <a:pt x="181" y="3"/>
                </a:lnTo>
                <a:lnTo>
                  <a:pt x="174" y="4"/>
                </a:lnTo>
                <a:lnTo>
                  <a:pt x="156" y="6"/>
                </a:lnTo>
                <a:lnTo>
                  <a:pt x="131" y="10"/>
                </a:lnTo>
                <a:lnTo>
                  <a:pt x="99" y="14"/>
                </a:lnTo>
                <a:lnTo>
                  <a:pt x="68" y="18"/>
                </a:lnTo>
                <a:lnTo>
                  <a:pt x="38" y="20"/>
                </a:lnTo>
                <a:lnTo>
                  <a:pt x="15" y="2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3" name="Freeform 41"/>
          <p:cNvSpPr>
            <a:spLocks/>
          </p:cNvSpPr>
          <p:nvPr/>
        </p:nvSpPr>
        <p:spPr bwMode="auto">
          <a:xfrm>
            <a:off x="2100250" y="5529281"/>
            <a:ext cx="7938" cy="312738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1" y="60"/>
              </a:cxn>
              <a:cxn ang="0">
                <a:pos x="8" y="192"/>
              </a:cxn>
              <a:cxn ang="0">
                <a:pos x="5" y="327"/>
              </a:cxn>
              <a:cxn ang="0">
                <a:pos x="0" y="393"/>
              </a:cxn>
              <a:cxn ang="0">
                <a:pos x="0" y="335"/>
              </a:cxn>
              <a:cxn ang="0">
                <a:pos x="2" y="206"/>
              </a:cxn>
              <a:cxn ang="0">
                <a:pos x="6" y="72"/>
              </a:cxn>
              <a:cxn ang="0">
                <a:pos x="11" y="0"/>
              </a:cxn>
            </a:cxnLst>
            <a:rect l="0" t="0" r="r" b="b"/>
            <a:pathLst>
              <a:path w="11" h="393">
                <a:moveTo>
                  <a:pt x="11" y="0"/>
                </a:moveTo>
                <a:lnTo>
                  <a:pt x="11" y="60"/>
                </a:lnTo>
                <a:lnTo>
                  <a:pt x="8" y="192"/>
                </a:lnTo>
                <a:lnTo>
                  <a:pt x="5" y="327"/>
                </a:lnTo>
                <a:lnTo>
                  <a:pt x="0" y="393"/>
                </a:lnTo>
                <a:lnTo>
                  <a:pt x="0" y="335"/>
                </a:lnTo>
                <a:lnTo>
                  <a:pt x="2" y="206"/>
                </a:lnTo>
                <a:lnTo>
                  <a:pt x="6" y="72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4" name="Freeform 42"/>
          <p:cNvSpPr>
            <a:spLocks/>
          </p:cNvSpPr>
          <p:nvPr/>
        </p:nvSpPr>
        <p:spPr bwMode="auto">
          <a:xfrm>
            <a:off x="2082787" y="5564206"/>
            <a:ext cx="7938" cy="266700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1" y="51"/>
              </a:cxn>
              <a:cxn ang="0">
                <a:pos x="10" y="165"/>
              </a:cxn>
              <a:cxn ang="0">
                <a:pos x="7" y="280"/>
              </a:cxn>
              <a:cxn ang="0">
                <a:pos x="4" y="337"/>
              </a:cxn>
              <a:cxn ang="0">
                <a:pos x="3" y="290"/>
              </a:cxn>
              <a:cxn ang="0">
                <a:pos x="0" y="184"/>
              </a:cxn>
              <a:cxn ang="0">
                <a:pos x="2" y="71"/>
              </a:cxn>
              <a:cxn ang="0">
                <a:pos x="11" y="0"/>
              </a:cxn>
            </a:cxnLst>
            <a:rect l="0" t="0" r="r" b="b"/>
            <a:pathLst>
              <a:path w="11" h="337">
                <a:moveTo>
                  <a:pt x="11" y="0"/>
                </a:moveTo>
                <a:lnTo>
                  <a:pt x="11" y="51"/>
                </a:lnTo>
                <a:lnTo>
                  <a:pt x="10" y="165"/>
                </a:lnTo>
                <a:lnTo>
                  <a:pt x="7" y="280"/>
                </a:lnTo>
                <a:lnTo>
                  <a:pt x="4" y="337"/>
                </a:lnTo>
                <a:lnTo>
                  <a:pt x="3" y="290"/>
                </a:lnTo>
                <a:lnTo>
                  <a:pt x="0" y="184"/>
                </a:lnTo>
                <a:lnTo>
                  <a:pt x="2" y="71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5" name="Freeform 43"/>
          <p:cNvSpPr>
            <a:spLocks/>
          </p:cNvSpPr>
          <p:nvPr/>
        </p:nvSpPr>
        <p:spPr bwMode="auto">
          <a:xfrm>
            <a:off x="1989125" y="5543569"/>
            <a:ext cx="7938" cy="322263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61"/>
              </a:cxn>
              <a:cxn ang="0">
                <a:pos x="0" y="196"/>
              </a:cxn>
              <a:cxn ang="0">
                <a:pos x="1" y="335"/>
              </a:cxn>
              <a:cxn ang="0">
                <a:pos x="6" y="406"/>
              </a:cxn>
              <a:cxn ang="0">
                <a:pos x="8" y="347"/>
              </a:cxn>
              <a:cxn ang="0">
                <a:pos x="10" y="215"/>
              </a:cxn>
              <a:cxn ang="0">
                <a:pos x="10" y="78"/>
              </a:cxn>
              <a:cxn ang="0">
                <a:pos x="1" y="0"/>
              </a:cxn>
            </a:cxnLst>
            <a:rect l="0" t="0" r="r" b="b"/>
            <a:pathLst>
              <a:path w="10" h="406">
                <a:moveTo>
                  <a:pt x="1" y="0"/>
                </a:moveTo>
                <a:lnTo>
                  <a:pt x="0" y="61"/>
                </a:lnTo>
                <a:lnTo>
                  <a:pt x="0" y="196"/>
                </a:lnTo>
                <a:lnTo>
                  <a:pt x="1" y="335"/>
                </a:lnTo>
                <a:lnTo>
                  <a:pt x="6" y="406"/>
                </a:lnTo>
                <a:lnTo>
                  <a:pt x="8" y="347"/>
                </a:lnTo>
                <a:lnTo>
                  <a:pt x="10" y="215"/>
                </a:lnTo>
                <a:lnTo>
                  <a:pt x="10" y="78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6" name="Freeform 44"/>
          <p:cNvSpPr>
            <a:spLocks/>
          </p:cNvSpPr>
          <p:nvPr/>
        </p:nvSpPr>
        <p:spPr bwMode="auto">
          <a:xfrm>
            <a:off x="1993887" y="5707081"/>
            <a:ext cx="15875" cy="23813"/>
          </a:xfrm>
          <a:custGeom>
            <a:avLst/>
            <a:gdLst/>
            <a:ahLst/>
            <a:cxnLst>
              <a:cxn ang="0">
                <a:pos x="19" y="15"/>
              </a:cxn>
              <a:cxn ang="0">
                <a:pos x="18" y="21"/>
              </a:cxn>
              <a:cxn ang="0">
                <a:pos x="17" y="26"/>
              </a:cxn>
              <a:cxn ang="0">
                <a:pos x="14" y="29"/>
              </a:cxn>
              <a:cxn ang="0">
                <a:pos x="10" y="30"/>
              </a:cxn>
              <a:cxn ang="0">
                <a:pos x="5" y="29"/>
              </a:cxn>
              <a:cxn ang="0">
                <a:pos x="3" y="26"/>
              </a:cxn>
              <a:cxn ang="0">
                <a:pos x="1" y="21"/>
              </a:cxn>
              <a:cxn ang="0">
                <a:pos x="0" y="15"/>
              </a:cxn>
              <a:cxn ang="0">
                <a:pos x="1" y="9"/>
              </a:cxn>
              <a:cxn ang="0">
                <a:pos x="3" y="5"/>
              </a:cxn>
              <a:cxn ang="0">
                <a:pos x="5" y="1"/>
              </a:cxn>
              <a:cxn ang="0">
                <a:pos x="10" y="0"/>
              </a:cxn>
              <a:cxn ang="0">
                <a:pos x="14" y="1"/>
              </a:cxn>
              <a:cxn ang="0">
                <a:pos x="17" y="5"/>
              </a:cxn>
              <a:cxn ang="0">
                <a:pos x="18" y="9"/>
              </a:cxn>
              <a:cxn ang="0">
                <a:pos x="19" y="15"/>
              </a:cxn>
            </a:cxnLst>
            <a:rect l="0" t="0" r="r" b="b"/>
            <a:pathLst>
              <a:path w="19" h="30">
                <a:moveTo>
                  <a:pt x="19" y="15"/>
                </a:moveTo>
                <a:lnTo>
                  <a:pt x="18" y="21"/>
                </a:lnTo>
                <a:lnTo>
                  <a:pt x="17" y="26"/>
                </a:lnTo>
                <a:lnTo>
                  <a:pt x="14" y="29"/>
                </a:lnTo>
                <a:lnTo>
                  <a:pt x="10" y="30"/>
                </a:lnTo>
                <a:lnTo>
                  <a:pt x="5" y="29"/>
                </a:lnTo>
                <a:lnTo>
                  <a:pt x="3" y="26"/>
                </a:lnTo>
                <a:lnTo>
                  <a:pt x="1" y="21"/>
                </a:lnTo>
                <a:lnTo>
                  <a:pt x="0" y="15"/>
                </a:lnTo>
                <a:lnTo>
                  <a:pt x="1" y="9"/>
                </a:lnTo>
                <a:lnTo>
                  <a:pt x="3" y="5"/>
                </a:lnTo>
                <a:lnTo>
                  <a:pt x="5" y="1"/>
                </a:lnTo>
                <a:lnTo>
                  <a:pt x="10" y="0"/>
                </a:lnTo>
                <a:lnTo>
                  <a:pt x="14" y="1"/>
                </a:lnTo>
                <a:lnTo>
                  <a:pt x="17" y="5"/>
                </a:lnTo>
                <a:lnTo>
                  <a:pt x="18" y="9"/>
                </a:lnTo>
                <a:lnTo>
                  <a:pt x="19" y="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7" name="Freeform 45"/>
          <p:cNvSpPr>
            <a:spLocks/>
          </p:cNvSpPr>
          <p:nvPr/>
        </p:nvSpPr>
        <p:spPr bwMode="auto">
          <a:xfrm>
            <a:off x="1997062" y="5837256"/>
            <a:ext cx="82550" cy="20638"/>
          </a:xfrm>
          <a:custGeom>
            <a:avLst/>
            <a:gdLst/>
            <a:ahLst/>
            <a:cxnLst>
              <a:cxn ang="0">
                <a:pos x="105" y="0"/>
              </a:cxn>
              <a:cxn ang="0">
                <a:pos x="102" y="0"/>
              </a:cxn>
              <a:cxn ang="0">
                <a:pos x="91" y="2"/>
              </a:cxn>
              <a:cxn ang="0">
                <a:pos x="76" y="5"/>
              </a:cxn>
              <a:cxn ang="0">
                <a:pos x="58" y="8"/>
              </a:cxn>
              <a:cxn ang="0">
                <a:pos x="40" y="11"/>
              </a:cxn>
              <a:cxn ang="0">
                <a:pos x="23" y="16"/>
              </a:cxn>
              <a:cxn ang="0">
                <a:pos x="9" y="21"/>
              </a:cxn>
              <a:cxn ang="0">
                <a:pos x="0" y="25"/>
              </a:cxn>
              <a:cxn ang="0">
                <a:pos x="4" y="25"/>
              </a:cxn>
              <a:cxn ang="0">
                <a:pos x="14" y="24"/>
              </a:cxn>
              <a:cxn ang="0">
                <a:pos x="29" y="23"/>
              </a:cxn>
              <a:cxn ang="0">
                <a:pos x="47" y="21"/>
              </a:cxn>
              <a:cxn ang="0">
                <a:pos x="65" y="17"/>
              </a:cxn>
              <a:cxn ang="0">
                <a:pos x="82" y="13"/>
              </a:cxn>
              <a:cxn ang="0">
                <a:pos x="96" y="7"/>
              </a:cxn>
              <a:cxn ang="0">
                <a:pos x="105" y="0"/>
              </a:cxn>
            </a:cxnLst>
            <a:rect l="0" t="0" r="r" b="b"/>
            <a:pathLst>
              <a:path w="105" h="25">
                <a:moveTo>
                  <a:pt x="105" y="0"/>
                </a:moveTo>
                <a:lnTo>
                  <a:pt x="102" y="0"/>
                </a:lnTo>
                <a:lnTo>
                  <a:pt x="91" y="2"/>
                </a:lnTo>
                <a:lnTo>
                  <a:pt x="76" y="5"/>
                </a:lnTo>
                <a:lnTo>
                  <a:pt x="58" y="8"/>
                </a:lnTo>
                <a:lnTo>
                  <a:pt x="40" y="11"/>
                </a:lnTo>
                <a:lnTo>
                  <a:pt x="23" y="16"/>
                </a:lnTo>
                <a:lnTo>
                  <a:pt x="9" y="21"/>
                </a:lnTo>
                <a:lnTo>
                  <a:pt x="0" y="25"/>
                </a:lnTo>
                <a:lnTo>
                  <a:pt x="4" y="25"/>
                </a:lnTo>
                <a:lnTo>
                  <a:pt x="14" y="24"/>
                </a:lnTo>
                <a:lnTo>
                  <a:pt x="29" y="23"/>
                </a:lnTo>
                <a:lnTo>
                  <a:pt x="47" y="21"/>
                </a:lnTo>
                <a:lnTo>
                  <a:pt x="65" y="17"/>
                </a:lnTo>
                <a:lnTo>
                  <a:pt x="82" y="13"/>
                </a:lnTo>
                <a:lnTo>
                  <a:pt x="96" y="7"/>
                </a:lnTo>
                <a:lnTo>
                  <a:pt x="10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2054212" y="5581669"/>
            <a:ext cx="25400" cy="539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" y="15"/>
              </a:cxn>
              <a:cxn ang="0">
                <a:pos x="1" y="38"/>
              </a:cxn>
              <a:cxn ang="0">
                <a:pos x="0" y="59"/>
              </a:cxn>
              <a:cxn ang="0">
                <a:pos x="0" y="68"/>
              </a:cxn>
              <a:cxn ang="0">
                <a:pos x="31" y="67"/>
              </a:cxn>
              <a:cxn ang="0">
                <a:pos x="10" y="58"/>
              </a:cxn>
              <a:cxn ang="0">
                <a:pos x="4" y="0"/>
              </a:cxn>
            </a:cxnLst>
            <a:rect l="0" t="0" r="r" b="b"/>
            <a:pathLst>
              <a:path w="31" h="68">
                <a:moveTo>
                  <a:pt x="4" y="0"/>
                </a:moveTo>
                <a:lnTo>
                  <a:pt x="2" y="15"/>
                </a:lnTo>
                <a:lnTo>
                  <a:pt x="1" y="38"/>
                </a:lnTo>
                <a:lnTo>
                  <a:pt x="0" y="59"/>
                </a:lnTo>
                <a:lnTo>
                  <a:pt x="0" y="68"/>
                </a:lnTo>
                <a:lnTo>
                  <a:pt x="31" y="67"/>
                </a:lnTo>
                <a:lnTo>
                  <a:pt x="10" y="58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2011350" y="5589606"/>
            <a:ext cx="25400" cy="539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" y="15"/>
              </a:cxn>
              <a:cxn ang="0">
                <a:pos x="1" y="38"/>
              </a:cxn>
              <a:cxn ang="0">
                <a:pos x="0" y="60"/>
              </a:cxn>
              <a:cxn ang="0">
                <a:pos x="0" y="69"/>
              </a:cxn>
              <a:cxn ang="0">
                <a:pos x="31" y="66"/>
              </a:cxn>
              <a:cxn ang="0">
                <a:pos x="10" y="58"/>
              </a:cxn>
              <a:cxn ang="0">
                <a:pos x="4" y="0"/>
              </a:cxn>
            </a:cxnLst>
            <a:rect l="0" t="0" r="r" b="b"/>
            <a:pathLst>
              <a:path w="31" h="69">
                <a:moveTo>
                  <a:pt x="4" y="0"/>
                </a:moveTo>
                <a:lnTo>
                  <a:pt x="2" y="15"/>
                </a:lnTo>
                <a:lnTo>
                  <a:pt x="1" y="38"/>
                </a:lnTo>
                <a:lnTo>
                  <a:pt x="0" y="60"/>
                </a:lnTo>
                <a:lnTo>
                  <a:pt x="0" y="69"/>
                </a:lnTo>
                <a:lnTo>
                  <a:pt x="31" y="66"/>
                </a:lnTo>
                <a:lnTo>
                  <a:pt x="10" y="58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2055800" y="5641994"/>
            <a:ext cx="23813" cy="55563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" y="17"/>
              </a:cxn>
              <a:cxn ang="0">
                <a:pos x="1" y="40"/>
              </a:cxn>
              <a:cxn ang="0">
                <a:pos x="0" y="60"/>
              </a:cxn>
              <a:cxn ang="0">
                <a:pos x="0" y="70"/>
              </a:cxn>
              <a:cxn ang="0">
                <a:pos x="31" y="67"/>
              </a:cxn>
              <a:cxn ang="0">
                <a:pos x="9" y="59"/>
              </a:cxn>
              <a:cxn ang="0">
                <a:pos x="4" y="0"/>
              </a:cxn>
            </a:cxnLst>
            <a:rect l="0" t="0" r="r" b="b"/>
            <a:pathLst>
              <a:path w="31" h="70">
                <a:moveTo>
                  <a:pt x="4" y="0"/>
                </a:moveTo>
                <a:lnTo>
                  <a:pt x="2" y="17"/>
                </a:lnTo>
                <a:lnTo>
                  <a:pt x="1" y="40"/>
                </a:lnTo>
                <a:lnTo>
                  <a:pt x="0" y="60"/>
                </a:lnTo>
                <a:lnTo>
                  <a:pt x="0" y="70"/>
                </a:lnTo>
                <a:lnTo>
                  <a:pt x="31" y="67"/>
                </a:lnTo>
                <a:lnTo>
                  <a:pt x="9" y="59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2011350" y="5649931"/>
            <a:ext cx="25400" cy="539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" y="15"/>
              </a:cxn>
              <a:cxn ang="0">
                <a:pos x="1" y="38"/>
              </a:cxn>
              <a:cxn ang="0">
                <a:pos x="0" y="59"/>
              </a:cxn>
              <a:cxn ang="0">
                <a:pos x="0" y="68"/>
              </a:cxn>
              <a:cxn ang="0">
                <a:pos x="32" y="65"/>
              </a:cxn>
              <a:cxn ang="0">
                <a:pos x="10" y="57"/>
              </a:cxn>
              <a:cxn ang="0">
                <a:pos x="5" y="0"/>
              </a:cxn>
            </a:cxnLst>
            <a:rect l="0" t="0" r="r" b="b"/>
            <a:pathLst>
              <a:path w="32" h="68">
                <a:moveTo>
                  <a:pt x="5" y="0"/>
                </a:moveTo>
                <a:lnTo>
                  <a:pt x="3" y="15"/>
                </a:lnTo>
                <a:lnTo>
                  <a:pt x="1" y="38"/>
                </a:lnTo>
                <a:lnTo>
                  <a:pt x="0" y="59"/>
                </a:lnTo>
                <a:lnTo>
                  <a:pt x="0" y="68"/>
                </a:lnTo>
                <a:lnTo>
                  <a:pt x="32" y="65"/>
                </a:lnTo>
                <a:lnTo>
                  <a:pt x="10" y="57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2" name="Freeform 50"/>
          <p:cNvSpPr>
            <a:spLocks/>
          </p:cNvSpPr>
          <p:nvPr/>
        </p:nvSpPr>
        <p:spPr bwMode="auto">
          <a:xfrm>
            <a:off x="2052625" y="5707081"/>
            <a:ext cx="25400" cy="555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" y="16"/>
              </a:cxn>
              <a:cxn ang="0">
                <a:pos x="2" y="39"/>
              </a:cxn>
              <a:cxn ang="0">
                <a:pos x="0" y="60"/>
              </a:cxn>
              <a:cxn ang="0">
                <a:pos x="0" y="69"/>
              </a:cxn>
              <a:cxn ang="0">
                <a:pos x="33" y="67"/>
              </a:cxn>
              <a:cxn ang="0">
                <a:pos x="11" y="59"/>
              </a:cxn>
              <a:cxn ang="0">
                <a:pos x="5" y="0"/>
              </a:cxn>
            </a:cxnLst>
            <a:rect l="0" t="0" r="r" b="b"/>
            <a:pathLst>
              <a:path w="33" h="69">
                <a:moveTo>
                  <a:pt x="5" y="0"/>
                </a:moveTo>
                <a:lnTo>
                  <a:pt x="3" y="16"/>
                </a:lnTo>
                <a:lnTo>
                  <a:pt x="2" y="39"/>
                </a:lnTo>
                <a:lnTo>
                  <a:pt x="0" y="60"/>
                </a:lnTo>
                <a:lnTo>
                  <a:pt x="0" y="69"/>
                </a:lnTo>
                <a:lnTo>
                  <a:pt x="33" y="67"/>
                </a:lnTo>
                <a:lnTo>
                  <a:pt x="11" y="59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2009762" y="5715019"/>
            <a:ext cx="25400" cy="539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" y="15"/>
              </a:cxn>
              <a:cxn ang="0">
                <a:pos x="1" y="38"/>
              </a:cxn>
              <a:cxn ang="0">
                <a:pos x="0" y="58"/>
              </a:cxn>
              <a:cxn ang="0">
                <a:pos x="0" y="68"/>
              </a:cxn>
              <a:cxn ang="0">
                <a:pos x="31" y="66"/>
              </a:cxn>
              <a:cxn ang="0">
                <a:pos x="11" y="57"/>
              </a:cxn>
              <a:cxn ang="0">
                <a:pos x="5" y="0"/>
              </a:cxn>
            </a:cxnLst>
            <a:rect l="0" t="0" r="r" b="b"/>
            <a:pathLst>
              <a:path w="31" h="68">
                <a:moveTo>
                  <a:pt x="5" y="0"/>
                </a:moveTo>
                <a:lnTo>
                  <a:pt x="3" y="15"/>
                </a:lnTo>
                <a:lnTo>
                  <a:pt x="1" y="38"/>
                </a:lnTo>
                <a:lnTo>
                  <a:pt x="0" y="58"/>
                </a:lnTo>
                <a:lnTo>
                  <a:pt x="0" y="68"/>
                </a:lnTo>
                <a:lnTo>
                  <a:pt x="31" y="66"/>
                </a:lnTo>
                <a:lnTo>
                  <a:pt x="11" y="57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2054212" y="5768994"/>
            <a:ext cx="23813" cy="539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" y="15"/>
              </a:cxn>
              <a:cxn ang="0">
                <a:pos x="1" y="39"/>
              </a:cxn>
              <a:cxn ang="0">
                <a:pos x="0" y="59"/>
              </a:cxn>
              <a:cxn ang="0">
                <a:pos x="0" y="68"/>
              </a:cxn>
              <a:cxn ang="0">
                <a:pos x="31" y="67"/>
              </a:cxn>
              <a:cxn ang="0">
                <a:pos x="10" y="58"/>
              </a:cxn>
              <a:cxn ang="0">
                <a:pos x="4" y="0"/>
              </a:cxn>
            </a:cxnLst>
            <a:rect l="0" t="0" r="r" b="b"/>
            <a:pathLst>
              <a:path w="31" h="68">
                <a:moveTo>
                  <a:pt x="4" y="0"/>
                </a:moveTo>
                <a:lnTo>
                  <a:pt x="2" y="15"/>
                </a:lnTo>
                <a:lnTo>
                  <a:pt x="1" y="39"/>
                </a:lnTo>
                <a:lnTo>
                  <a:pt x="0" y="59"/>
                </a:lnTo>
                <a:lnTo>
                  <a:pt x="0" y="68"/>
                </a:lnTo>
                <a:lnTo>
                  <a:pt x="31" y="67"/>
                </a:lnTo>
                <a:lnTo>
                  <a:pt x="10" y="58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2011350" y="5775344"/>
            <a:ext cx="23813" cy="555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" y="15"/>
              </a:cxn>
              <a:cxn ang="0">
                <a:pos x="2" y="38"/>
              </a:cxn>
              <a:cxn ang="0">
                <a:pos x="0" y="60"/>
              </a:cxn>
              <a:cxn ang="0">
                <a:pos x="0" y="69"/>
              </a:cxn>
              <a:cxn ang="0">
                <a:pos x="32" y="67"/>
              </a:cxn>
              <a:cxn ang="0">
                <a:pos x="10" y="58"/>
              </a:cxn>
              <a:cxn ang="0">
                <a:pos x="5" y="0"/>
              </a:cxn>
            </a:cxnLst>
            <a:rect l="0" t="0" r="r" b="b"/>
            <a:pathLst>
              <a:path w="32" h="69">
                <a:moveTo>
                  <a:pt x="5" y="0"/>
                </a:moveTo>
                <a:lnTo>
                  <a:pt x="3" y="15"/>
                </a:lnTo>
                <a:lnTo>
                  <a:pt x="2" y="38"/>
                </a:lnTo>
                <a:lnTo>
                  <a:pt x="0" y="60"/>
                </a:lnTo>
                <a:lnTo>
                  <a:pt x="0" y="69"/>
                </a:lnTo>
                <a:lnTo>
                  <a:pt x="32" y="67"/>
                </a:lnTo>
                <a:lnTo>
                  <a:pt x="10" y="58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2263762" y="5535631"/>
            <a:ext cx="7938" cy="14922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" y="27"/>
              </a:cxn>
              <a:cxn ang="0">
                <a:pos x="0" y="88"/>
              </a:cxn>
              <a:cxn ang="0">
                <a:pos x="2" y="152"/>
              </a:cxn>
              <a:cxn ang="0">
                <a:pos x="6" y="186"/>
              </a:cxn>
              <a:cxn ang="0">
                <a:pos x="10" y="163"/>
              </a:cxn>
              <a:cxn ang="0">
                <a:pos x="9" y="98"/>
              </a:cxn>
              <a:cxn ang="0">
                <a:pos x="5" y="31"/>
              </a:cxn>
              <a:cxn ang="0">
                <a:pos x="3" y="0"/>
              </a:cxn>
            </a:cxnLst>
            <a:rect l="0" t="0" r="r" b="b"/>
            <a:pathLst>
              <a:path w="10" h="186">
                <a:moveTo>
                  <a:pt x="3" y="0"/>
                </a:moveTo>
                <a:lnTo>
                  <a:pt x="2" y="27"/>
                </a:lnTo>
                <a:lnTo>
                  <a:pt x="0" y="88"/>
                </a:lnTo>
                <a:lnTo>
                  <a:pt x="2" y="152"/>
                </a:lnTo>
                <a:lnTo>
                  <a:pt x="6" y="186"/>
                </a:lnTo>
                <a:lnTo>
                  <a:pt x="10" y="163"/>
                </a:lnTo>
                <a:lnTo>
                  <a:pt x="9" y="98"/>
                </a:lnTo>
                <a:lnTo>
                  <a:pt x="5" y="31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2339962" y="5511819"/>
            <a:ext cx="9525" cy="152400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" y="28"/>
              </a:cxn>
              <a:cxn ang="0">
                <a:pos x="0" y="92"/>
              </a:cxn>
              <a:cxn ang="0">
                <a:pos x="0" y="159"/>
              </a:cxn>
              <a:cxn ang="0">
                <a:pos x="6" y="192"/>
              </a:cxn>
              <a:cxn ang="0">
                <a:pos x="12" y="167"/>
              </a:cxn>
              <a:cxn ang="0">
                <a:pos x="10" y="100"/>
              </a:cxn>
              <a:cxn ang="0">
                <a:pos x="6" y="31"/>
              </a:cxn>
              <a:cxn ang="0">
                <a:pos x="3" y="0"/>
              </a:cxn>
            </a:cxnLst>
            <a:rect l="0" t="0" r="r" b="b"/>
            <a:pathLst>
              <a:path w="12" h="192">
                <a:moveTo>
                  <a:pt x="3" y="0"/>
                </a:moveTo>
                <a:lnTo>
                  <a:pt x="2" y="28"/>
                </a:lnTo>
                <a:lnTo>
                  <a:pt x="0" y="92"/>
                </a:lnTo>
                <a:lnTo>
                  <a:pt x="0" y="159"/>
                </a:lnTo>
                <a:lnTo>
                  <a:pt x="6" y="192"/>
                </a:lnTo>
                <a:lnTo>
                  <a:pt x="12" y="167"/>
                </a:lnTo>
                <a:lnTo>
                  <a:pt x="10" y="100"/>
                </a:lnTo>
                <a:lnTo>
                  <a:pt x="6" y="31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2255825" y="5535631"/>
            <a:ext cx="95250" cy="952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" y="8"/>
              </a:cxn>
              <a:cxn ang="0">
                <a:pos x="14" y="5"/>
              </a:cxn>
              <a:cxn ang="0">
                <a:pos x="31" y="3"/>
              </a:cxn>
              <a:cxn ang="0">
                <a:pos x="52" y="2"/>
              </a:cxn>
              <a:cxn ang="0">
                <a:pos x="73" y="1"/>
              </a:cxn>
              <a:cxn ang="0">
                <a:pos x="93" y="0"/>
              </a:cxn>
              <a:cxn ang="0">
                <a:pos x="109" y="1"/>
              </a:cxn>
              <a:cxn ang="0">
                <a:pos x="120" y="2"/>
              </a:cxn>
              <a:cxn ang="0">
                <a:pos x="115" y="3"/>
              </a:cxn>
              <a:cxn ang="0">
                <a:pos x="104" y="4"/>
              </a:cxn>
              <a:cxn ang="0">
                <a:pos x="86" y="5"/>
              </a:cxn>
              <a:cxn ang="0">
                <a:pos x="66" y="8"/>
              </a:cxn>
              <a:cxn ang="0">
                <a:pos x="45" y="10"/>
              </a:cxn>
              <a:cxn ang="0">
                <a:pos x="25" y="11"/>
              </a:cxn>
              <a:cxn ang="0">
                <a:pos x="9" y="10"/>
              </a:cxn>
              <a:cxn ang="0">
                <a:pos x="0" y="9"/>
              </a:cxn>
            </a:cxnLst>
            <a:rect l="0" t="0" r="r" b="b"/>
            <a:pathLst>
              <a:path w="120" h="11">
                <a:moveTo>
                  <a:pt x="0" y="9"/>
                </a:moveTo>
                <a:lnTo>
                  <a:pt x="2" y="8"/>
                </a:lnTo>
                <a:lnTo>
                  <a:pt x="14" y="5"/>
                </a:lnTo>
                <a:lnTo>
                  <a:pt x="31" y="3"/>
                </a:lnTo>
                <a:lnTo>
                  <a:pt x="52" y="2"/>
                </a:lnTo>
                <a:lnTo>
                  <a:pt x="73" y="1"/>
                </a:lnTo>
                <a:lnTo>
                  <a:pt x="93" y="0"/>
                </a:lnTo>
                <a:lnTo>
                  <a:pt x="109" y="1"/>
                </a:lnTo>
                <a:lnTo>
                  <a:pt x="120" y="2"/>
                </a:lnTo>
                <a:lnTo>
                  <a:pt x="115" y="3"/>
                </a:lnTo>
                <a:lnTo>
                  <a:pt x="104" y="4"/>
                </a:lnTo>
                <a:lnTo>
                  <a:pt x="86" y="5"/>
                </a:lnTo>
                <a:lnTo>
                  <a:pt x="66" y="8"/>
                </a:lnTo>
                <a:lnTo>
                  <a:pt x="45" y="10"/>
                </a:lnTo>
                <a:lnTo>
                  <a:pt x="25" y="11"/>
                </a:lnTo>
                <a:lnTo>
                  <a:pt x="9" y="1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2257412" y="5656281"/>
            <a:ext cx="79375" cy="17463"/>
          </a:xfrm>
          <a:custGeom>
            <a:avLst/>
            <a:gdLst/>
            <a:ahLst/>
            <a:cxnLst>
              <a:cxn ang="0">
                <a:pos x="99" y="0"/>
              </a:cxn>
              <a:cxn ang="0">
                <a:pos x="96" y="0"/>
              </a:cxn>
              <a:cxn ang="0">
                <a:pos x="86" y="2"/>
              </a:cxn>
              <a:cxn ang="0">
                <a:pos x="71" y="4"/>
              </a:cxn>
              <a:cxn ang="0">
                <a:pos x="53" y="8"/>
              </a:cxn>
              <a:cxn ang="0">
                <a:pos x="35" y="11"/>
              </a:cxn>
              <a:cxn ang="0">
                <a:pos x="19" y="15"/>
              </a:cxn>
              <a:cxn ang="0">
                <a:pos x="7" y="19"/>
              </a:cxn>
              <a:cxn ang="0">
                <a:pos x="0" y="23"/>
              </a:cxn>
              <a:cxn ang="0">
                <a:pos x="3" y="23"/>
              </a:cxn>
              <a:cxn ang="0">
                <a:pos x="11" y="23"/>
              </a:cxn>
              <a:cxn ang="0">
                <a:pos x="22" y="22"/>
              </a:cxn>
              <a:cxn ang="0">
                <a:pos x="37" y="20"/>
              </a:cxn>
              <a:cxn ang="0">
                <a:pos x="53" y="18"/>
              </a:cxn>
              <a:cxn ang="0">
                <a:pos x="69" y="14"/>
              </a:cxn>
              <a:cxn ang="0">
                <a:pos x="86" y="8"/>
              </a:cxn>
              <a:cxn ang="0">
                <a:pos x="99" y="0"/>
              </a:cxn>
            </a:cxnLst>
            <a:rect l="0" t="0" r="r" b="b"/>
            <a:pathLst>
              <a:path w="99" h="23">
                <a:moveTo>
                  <a:pt x="99" y="0"/>
                </a:moveTo>
                <a:lnTo>
                  <a:pt x="96" y="0"/>
                </a:lnTo>
                <a:lnTo>
                  <a:pt x="86" y="2"/>
                </a:lnTo>
                <a:lnTo>
                  <a:pt x="71" y="4"/>
                </a:lnTo>
                <a:lnTo>
                  <a:pt x="53" y="8"/>
                </a:lnTo>
                <a:lnTo>
                  <a:pt x="35" y="11"/>
                </a:lnTo>
                <a:lnTo>
                  <a:pt x="19" y="15"/>
                </a:lnTo>
                <a:lnTo>
                  <a:pt x="7" y="19"/>
                </a:lnTo>
                <a:lnTo>
                  <a:pt x="0" y="23"/>
                </a:lnTo>
                <a:lnTo>
                  <a:pt x="3" y="23"/>
                </a:lnTo>
                <a:lnTo>
                  <a:pt x="11" y="23"/>
                </a:lnTo>
                <a:lnTo>
                  <a:pt x="22" y="22"/>
                </a:lnTo>
                <a:lnTo>
                  <a:pt x="37" y="20"/>
                </a:lnTo>
                <a:lnTo>
                  <a:pt x="53" y="18"/>
                </a:lnTo>
                <a:lnTo>
                  <a:pt x="69" y="14"/>
                </a:lnTo>
                <a:lnTo>
                  <a:pt x="86" y="8"/>
                </a:lnTo>
                <a:lnTo>
                  <a:pt x="9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0" name="Freeform 58"/>
          <p:cNvSpPr>
            <a:spLocks/>
          </p:cNvSpPr>
          <p:nvPr/>
        </p:nvSpPr>
        <p:spPr bwMode="auto">
          <a:xfrm>
            <a:off x="2357425" y="5529281"/>
            <a:ext cx="28575" cy="476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" y="2"/>
              </a:cxn>
              <a:cxn ang="0">
                <a:pos x="5" y="2"/>
              </a:cxn>
              <a:cxn ang="0">
                <a:pos x="9" y="1"/>
              </a:cxn>
              <a:cxn ang="0">
                <a:pos x="14" y="1"/>
              </a:cxn>
              <a:cxn ang="0">
                <a:pos x="19" y="0"/>
              </a:cxn>
              <a:cxn ang="0">
                <a:pos x="25" y="0"/>
              </a:cxn>
              <a:cxn ang="0">
                <a:pos x="31" y="0"/>
              </a:cxn>
              <a:cxn ang="0">
                <a:pos x="34" y="1"/>
              </a:cxn>
              <a:cxn ang="0">
                <a:pos x="36" y="2"/>
              </a:cxn>
              <a:cxn ang="0">
                <a:pos x="34" y="3"/>
              </a:cxn>
              <a:cxn ang="0">
                <a:pos x="31" y="5"/>
              </a:cxn>
              <a:cxn ang="0">
                <a:pos x="26" y="6"/>
              </a:cxn>
              <a:cxn ang="0">
                <a:pos x="19" y="6"/>
              </a:cxn>
              <a:cxn ang="0">
                <a:pos x="14" y="6"/>
              </a:cxn>
              <a:cxn ang="0">
                <a:pos x="7" y="5"/>
              </a:cxn>
              <a:cxn ang="0">
                <a:pos x="0" y="2"/>
              </a:cxn>
            </a:cxnLst>
            <a:rect l="0" t="0" r="r" b="b"/>
            <a:pathLst>
              <a:path w="36" h="6">
                <a:moveTo>
                  <a:pt x="0" y="2"/>
                </a:moveTo>
                <a:lnTo>
                  <a:pt x="1" y="2"/>
                </a:lnTo>
                <a:lnTo>
                  <a:pt x="5" y="2"/>
                </a:lnTo>
                <a:lnTo>
                  <a:pt x="9" y="1"/>
                </a:lnTo>
                <a:lnTo>
                  <a:pt x="14" y="1"/>
                </a:lnTo>
                <a:lnTo>
                  <a:pt x="19" y="0"/>
                </a:lnTo>
                <a:lnTo>
                  <a:pt x="25" y="0"/>
                </a:lnTo>
                <a:lnTo>
                  <a:pt x="31" y="0"/>
                </a:lnTo>
                <a:lnTo>
                  <a:pt x="34" y="1"/>
                </a:lnTo>
                <a:lnTo>
                  <a:pt x="36" y="2"/>
                </a:lnTo>
                <a:lnTo>
                  <a:pt x="34" y="3"/>
                </a:lnTo>
                <a:lnTo>
                  <a:pt x="31" y="5"/>
                </a:lnTo>
                <a:lnTo>
                  <a:pt x="26" y="6"/>
                </a:lnTo>
                <a:lnTo>
                  <a:pt x="19" y="6"/>
                </a:lnTo>
                <a:lnTo>
                  <a:pt x="14" y="6"/>
                </a:lnTo>
                <a:lnTo>
                  <a:pt x="7" y="5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1" name="Freeform 59"/>
          <p:cNvSpPr>
            <a:spLocks/>
          </p:cNvSpPr>
          <p:nvPr/>
        </p:nvSpPr>
        <p:spPr bwMode="auto">
          <a:xfrm>
            <a:off x="2359012" y="5645169"/>
            <a:ext cx="20638" cy="63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3" y="4"/>
              </a:cxn>
              <a:cxn ang="0">
                <a:pos x="9" y="2"/>
              </a:cxn>
              <a:cxn ang="0">
                <a:pos x="17" y="0"/>
              </a:cxn>
              <a:cxn ang="0">
                <a:pos x="24" y="0"/>
              </a:cxn>
              <a:cxn ang="0">
                <a:pos x="27" y="3"/>
              </a:cxn>
              <a:cxn ang="0">
                <a:pos x="23" y="7"/>
              </a:cxn>
              <a:cxn ang="0">
                <a:pos x="13" y="8"/>
              </a:cxn>
              <a:cxn ang="0">
                <a:pos x="0" y="6"/>
              </a:cxn>
            </a:cxnLst>
            <a:rect l="0" t="0" r="r" b="b"/>
            <a:pathLst>
              <a:path w="27" h="8">
                <a:moveTo>
                  <a:pt x="0" y="6"/>
                </a:moveTo>
                <a:lnTo>
                  <a:pt x="3" y="4"/>
                </a:lnTo>
                <a:lnTo>
                  <a:pt x="9" y="2"/>
                </a:lnTo>
                <a:lnTo>
                  <a:pt x="17" y="0"/>
                </a:lnTo>
                <a:lnTo>
                  <a:pt x="24" y="0"/>
                </a:lnTo>
                <a:lnTo>
                  <a:pt x="27" y="3"/>
                </a:lnTo>
                <a:lnTo>
                  <a:pt x="23" y="7"/>
                </a:lnTo>
                <a:lnTo>
                  <a:pt x="13" y="8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2" name="Freeform 60"/>
          <p:cNvSpPr>
            <a:spLocks/>
          </p:cNvSpPr>
          <p:nvPr/>
        </p:nvSpPr>
        <p:spPr bwMode="auto">
          <a:xfrm>
            <a:off x="2374887" y="5516581"/>
            <a:ext cx="7938" cy="14763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4" y="27"/>
              </a:cxn>
              <a:cxn ang="0">
                <a:pos x="8" y="89"/>
              </a:cxn>
              <a:cxn ang="0">
                <a:pos x="10" y="153"/>
              </a:cxn>
              <a:cxn ang="0">
                <a:pos x="8" y="185"/>
              </a:cxn>
              <a:cxn ang="0">
                <a:pos x="6" y="160"/>
              </a:cxn>
              <a:cxn ang="0">
                <a:pos x="2" y="101"/>
              </a:cxn>
              <a:cxn ang="0">
                <a:pos x="0" y="39"/>
              </a:cxn>
              <a:cxn ang="0">
                <a:pos x="2" y="0"/>
              </a:cxn>
            </a:cxnLst>
            <a:rect l="0" t="0" r="r" b="b"/>
            <a:pathLst>
              <a:path w="10" h="185">
                <a:moveTo>
                  <a:pt x="2" y="0"/>
                </a:moveTo>
                <a:lnTo>
                  <a:pt x="4" y="27"/>
                </a:lnTo>
                <a:lnTo>
                  <a:pt x="8" y="89"/>
                </a:lnTo>
                <a:lnTo>
                  <a:pt x="10" y="153"/>
                </a:lnTo>
                <a:lnTo>
                  <a:pt x="8" y="185"/>
                </a:lnTo>
                <a:lnTo>
                  <a:pt x="6" y="160"/>
                </a:lnTo>
                <a:lnTo>
                  <a:pt x="2" y="101"/>
                </a:lnTo>
                <a:lnTo>
                  <a:pt x="0" y="39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3" name="Freeform 61"/>
          <p:cNvSpPr>
            <a:spLocks/>
          </p:cNvSpPr>
          <p:nvPr/>
        </p:nvSpPr>
        <p:spPr bwMode="auto">
          <a:xfrm>
            <a:off x="2222487" y="5541981"/>
            <a:ext cx="30163" cy="4763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36" y="0"/>
              </a:cxn>
              <a:cxn ang="0">
                <a:pos x="33" y="0"/>
              </a:cxn>
              <a:cxn ang="0">
                <a:pos x="28" y="0"/>
              </a:cxn>
              <a:cxn ang="0">
                <a:pos x="23" y="0"/>
              </a:cxn>
              <a:cxn ang="0">
                <a:pos x="16" y="0"/>
              </a:cxn>
              <a:cxn ang="0">
                <a:pos x="10" y="0"/>
              </a:cxn>
              <a:cxn ang="0">
                <a:pos x="4" y="1"/>
              </a:cxn>
              <a:cxn ang="0">
                <a:pos x="1" y="2"/>
              </a:cxn>
              <a:cxn ang="0">
                <a:pos x="0" y="3"/>
              </a:cxn>
              <a:cxn ang="0">
                <a:pos x="1" y="4"/>
              </a:cxn>
              <a:cxn ang="0">
                <a:pos x="4" y="7"/>
              </a:cxn>
              <a:cxn ang="0">
                <a:pos x="10" y="7"/>
              </a:cxn>
              <a:cxn ang="0">
                <a:pos x="17" y="7"/>
              </a:cxn>
              <a:cxn ang="0">
                <a:pos x="24" y="5"/>
              </a:cxn>
              <a:cxn ang="0">
                <a:pos x="31" y="3"/>
              </a:cxn>
              <a:cxn ang="0">
                <a:pos x="38" y="0"/>
              </a:cxn>
            </a:cxnLst>
            <a:rect l="0" t="0" r="r" b="b"/>
            <a:pathLst>
              <a:path w="38" h="7">
                <a:moveTo>
                  <a:pt x="38" y="0"/>
                </a:moveTo>
                <a:lnTo>
                  <a:pt x="36" y="0"/>
                </a:lnTo>
                <a:lnTo>
                  <a:pt x="33" y="0"/>
                </a:lnTo>
                <a:lnTo>
                  <a:pt x="28" y="0"/>
                </a:lnTo>
                <a:lnTo>
                  <a:pt x="23" y="0"/>
                </a:lnTo>
                <a:lnTo>
                  <a:pt x="16" y="0"/>
                </a:lnTo>
                <a:lnTo>
                  <a:pt x="10" y="0"/>
                </a:lnTo>
                <a:lnTo>
                  <a:pt x="4" y="1"/>
                </a:lnTo>
                <a:lnTo>
                  <a:pt x="1" y="2"/>
                </a:lnTo>
                <a:lnTo>
                  <a:pt x="0" y="3"/>
                </a:lnTo>
                <a:lnTo>
                  <a:pt x="1" y="4"/>
                </a:lnTo>
                <a:lnTo>
                  <a:pt x="4" y="7"/>
                </a:lnTo>
                <a:lnTo>
                  <a:pt x="10" y="7"/>
                </a:lnTo>
                <a:lnTo>
                  <a:pt x="17" y="7"/>
                </a:lnTo>
                <a:lnTo>
                  <a:pt x="24" y="5"/>
                </a:lnTo>
                <a:lnTo>
                  <a:pt x="31" y="3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4" name="Freeform 62"/>
          <p:cNvSpPr>
            <a:spLocks/>
          </p:cNvSpPr>
          <p:nvPr/>
        </p:nvSpPr>
        <p:spPr bwMode="auto">
          <a:xfrm>
            <a:off x="2235187" y="5673744"/>
            <a:ext cx="22225" cy="7938"/>
          </a:xfrm>
          <a:custGeom>
            <a:avLst/>
            <a:gdLst/>
            <a:ahLst/>
            <a:cxnLst>
              <a:cxn ang="0">
                <a:pos x="27" y="5"/>
              </a:cxn>
              <a:cxn ang="0">
                <a:pos x="25" y="4"/>
              </a:cxn>
              <a:cxn ang="0">
                <a:pos x="18" y="2"/>
              </a:cxn>
              <a:cxn ang="0">
                <a:pos x="9" y="0"/>
              </a:cxn>
              <a:cxn ang="0">
                <a:pos x="2" y="1"/>
              </a:cxn>
              <a:cxn ang="0">
                <a:pos x="0" y="3"/>
              </a:cxn>
              <a:cxn ang="0">
                <a:pos x="0" y="5"/>
              </a:cxn>
              <a:cxn ang="0">
                <a:pos x="1" y="7"/>
              </a:cxn>
              <a:cxn ang="0">
                <a:pos x="4" y="9"/>
              </a:cxn>
              <a:cxn ang="0">
                <a:pos x="8" y="10"/>
              </a:cxn>
              <a:cxn ang="0">
                <a:pos x="14" y="10"/>
              </a:cxn>
              <a:cxn ang="0">
                <a:pos x="20" y="9"/>
              </a:cxn>
              <a:cxn ang="0">
                <a:pos x="27" y="5"/>
              </a:cxn>
            </a:cxnLst>
            <a:rect l="0" t="0" r="r" b="b"/>
            <a:pathLst>
              <a:path w="27" h="10">
                <a:moveTo>
                  <a:pt x="27" y="5"/>
                </a:moveTo>
                <a:lnTo>
                  <a:pt x="25" y="4"/>
                </a:lnTo>
                <a:lnTo>
                  <a:pt x="18" y="2"/>
                </a:lnTo>
                <a:lnTo>
                  <a:pt x="9" y="0"/>
                </a:lnTo>
                <a:lnTo>
                  <a:pt x="2" y="1"/>
                </a:lnTo>
                <a:lnTo>
                  <a:pt x="0" y="3"/>
                </a:lnTo>
                <a:lnTo>
                  <a:pt x="0" y="5"/>
                </a:lnTo>
                <a:lnTo>
                  <a:pt x="1" y="7"/>
                </a:lnTo>
                <a:lnTo>
                  <a:pt x="4" y="9"/>
                </a:lnTo>
                <a:lnTo>
                  <a:pt x="8" y="10"/>
                </a:lnTo>
                <a:lnTo>
                  <a:pt x="14" y="10"/>
                </a:lnTo>
                <a:lnTo>
                  <a:pt x="20" y="9"/>
                </a:lnTo>
                <a:lnTo>
                  <a:pt x="27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5" name="Freeform 63"/>
          <p:cNvSpPr>
            <a:spLocks/>
          </p:cNvSpPr>
          <p:nvPr/>
        </p:nvSpPr>
        <p:spPr bwMode="auto">
          <a:xfrm>
            <a:off x="2230425" y="5527694"/>
            <a:ext cx="6350" cy="168275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33"/>
              </a:cxn>
              <a:cxn ang="0">
                <a:pos x="0" y="103"/>
              </a:cxn>
              <a:cxn ang="0">
                <a:pos x="1" y="176"/>
              </a:cxn>
              <a:cxn ang="0">
                <a:pos x="6" y="212"/>
              </a:cxn>
              <a:cxn ang="0">
                <a:pos x="7" y="182"/>
              </a:cxn>
              <a:cxn ang="0">
                <a:pos x="7" y="117"/>
              </a:cxn>
              <a:cxn ang="0">
                <a:pos x="6" y="44"/>
              </a:cxn>
              <a:cxn ang="0">
                <a:pos x="1" y="0"/>
              </a:cxn>
            </a:cxnLst>
            <a:rect l="0" t="0" r="r" b="b"/>
            <a:pathLst>
              <a:path w="7" h="212">
                <a:moveTo>
                  <a:pt x="1" y="0"/>
                </a:moveTo>
                <a:lnTo>
                  <a:pt x="1" y="33"/>
                </a:lnTo>
                <a:lnTo>
                  <a:pt x="0" y="103"/>
                </a:lnTo>
                <a:lnTo>
                  <a:pt x="1" y="176"/>
                </a:lnTo>
                <a:lnTo>
                  <a:pt x="6" y="212"/>
                </a:lnTo>
                <a:lnTo>
                  <a:pt x="7" y="182"/>
                </a:lnTo>
                <a:lnTo>
                  <a:pt x="7" y="117"/>
                </a:lnTo>
                <a:lnTo>
                  <a:pt x="6" y="44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6" name="Freeform 64"/>
          <p:cNvSpPr>
            <a:spLocks/>
          </p:cNvSpPr>
          <p:nvPr/>
        </p:nvSpPr>
        <p:spPr bwMode="auto">
          <a:xfrm>
            <a:off x="2306625" y="5551506"/>
            <a:ext cx="4763" cy="10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"/>
              </a:cxn>
              <a:cxn ang="0">
                <a:pos x="0" y="59"/>
              </a:cxn>
              <a:cxn ang="0">
                <a:pos x="0" y="104"/>
              </a:cxn>
              <a:cxn ang="0">
                <a:pos x="4" y="133"/>
              </a:cxn>
              <a:cxn ang="0">
                <a:pos x="5" y="117"/>
              </a:cxn>
              <a:cxn ang="0">
                <a:pos x="7" y="79"/>
              </a:cxn>
              <a:cxn ang="0">
                <a:pos x="7" y="35"/>
              </a:cxn>
              <a:cxn ang="0">
                <a:pos x="0" y="0"/>
              </a:cxn>
            </a:cxnLst>
            <a:rect l="0" t="0" r="r" b="b"/>
            <a:pathLst>
              <a:path w="7" h="133">
                <a:moveTo>
                  <a:pt x="0" y="0"/>
                </a:moveTo>
                <a:lnTo>
                  <a:pt x="0" y="19"/>
                </a:lnTo>
                <a:lnTo>
                  <a:pt x="0" y="59"/>
                </a:lnTo>
                <a:lnTo>
                  <a:pt x="0" y="104"/>
                </a:lnTo>
                <a:lnTo>
                  <a:pt x="4" y="133"/>
                </a:lnTo>
                <a:lnTo>
                  <a:pt x="5" y="117"/>
                </a:lnTo>
                <a:lnTo>
                  <a:pt x="7" y="79"/>
                </a:lnTo>
                <a:lnTo>
                  <a:pt x="7" y="3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7" name="Freeform 65"/>
          <p:cNvSpPr>
            <a:spLocks/>
          </p:cNvSpPr>
          <p:nvPr/>
        </p:nvSpPr>
        <p:spPr bwMode="auto">
          <a:xfrm>
            <a:off x="2260587" y="5597544"/>
            <a:ext cx="80963" cy="14288"/>
          </a:xfrm>
          <a:custGeom>
            <a:avLst/>
            <a:gdLst/>
            <a:ahLst/>
            <a:cxnLst>
              <a:cxn ang="0">
                <a:pos x="101" y="0"/>
              </a:cxn>
              <a:cxn ang="0">
                <a:pos x="98" y="0"/>
              </a:cxn>
              <a:cxn ang="0">
                <a:pos x="87" y="0"/>
              </a:cxn>
              <a:cxn ang="0">
                <a:pos x="72" y="0"/>
              </a:cxn>
              <a:cxn ang="0">
                <a:pos x="54" y="1"/>
              </a:cxn>
              <a:cxn ang="0">
                <a:pos x="37" y="2"/>
              </a:cxn>
              <a:cxn ang="0">
                <a:pos x="21" y="5"/>
              </a:cxn>
              <a:cxn ang="0">
                <a:pos x="7" y="8"/>
              </a:cxn>
              <a:cxn ang="0">
                <a:pos x="0" y="13"/>
              </a:cxn>
              <a:cxn ang="0">
                <a:pos x="1" y="16"/>
              </a:cxn>
              <a:cxn ang="0">
                <a:pos x="9" y="17"/>
              </a:cxn>
              <a:cxn ang="0">
                <a:pos x="24" y="16"/>
              </a:cxn>
              <a:cxn ang="0">
                <a:pos x="42" y="14"/>
              </a:cxn>
              <a:cxn ang="0">
                <a:pos x="61" y="10"/>
              </a:cxn>
              <a:cxn ang="0">
                <a:pos x="79" y="7"/>
              </a:cxn>
              <a:cxn ang="0">
                <a:pos x="93" y="3"/>
              </a:cxn>
              <a:cxn ang="0">
                <a:pos x="101" y="0"/>
              </a:cxn>
            </a:cxnLst>
            <a:rect l="0" t="0" r="r" b="b"/>
            <a:pathLst>
              <a:path w="101" h="17">
                <a:moveTo>
                  <a:pt x="101" y="0"/>
                </a:moveTo>
                <a:lnTo>
                  <a:pt x="98" y="0"/>
                </a:lnTo>
                <a:lnTo>
                  <a:pt x="87" y="0"/>
                </a:lnTo>
                <a:lnTo>
                  <a:pt x="72" y="0"/>
                </a:lnTo>
                <a:lnTo>
                  <a:pt x="54" y="1"/>
                </a:lnTo>
                <a:lnTo>
                  <a:pt x="37" y="2"/>
                </a:lnTo>
                <a:lnTo>
                  <a:pt x="21" y="5"/>
                </a:lnTo>
                <a:lnTo>
                  <a:pt x="7" y="8"/>
                </a:lnTo>
                <a:lnTo>
                  <a:pt x="0" y="13"/>
                </a:lnTo>
                <a:lnTo>
                  <a:pt x="1" y="16"/>
                </a:lnTo>
                <a:lnTo>
                  <a:pt x="9" y="17"/>
                </a:lnTo>
                <a:lnTo>
                  <a:pt x="24" y="16"/>
                </a:lnTo>
                <a:lnTo>
                  <a:pt x="42" y="14"/>
                </a:lnTo>
                <a:lnTo>
                  <a:pt x="61" y="10"/>
                </a:lnTo>
                <a:lnTo>
                  <a:pt x="79" y="7"/>
                </a:lnTo>
                <a:lnTo>
                  <a:pt x="93" y="3"/>
                </a:lnTo>
                <a:lnTo>
                  <a:pt x="10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8" name="Freeform 66"/>
          <p:cNvSpPr>
            <a:spLocks/>
          </p:cNvSpPr>
          <p:nvPr/>
        </p:nvSpPr>
        <p:spPr bwMode="auto">
          <a:xfrm>
            <a:off x="2468550" y="5519756"/>
            <a:ext cx="6350" cy="127000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" y="23"/>
              </a:cxn>
              <a:cxn ang="0">
                <a:pos x="0" y="76"/>
              </a:cxn>
              <a:cxn ang="0">
                <a:pos x="0" y="130"/>
              </a:cxn>
              <a:cxn ang="0">
                <a:pos x="5" y="160"/>
              </a:cxn>
              <a:cxn ang="0">
                <a:pos x="8" y="139"/>
              </a:cxn>
              <a:cxn ang="0">
                <a:pos x="7" y="84"/>
              </a:cxn>
              <a:cxn ang="0">
                <a:pos x="4" y="26"/>
              </a:cxn>
              <a:cxn ang="0">
                <a:pos x="3" y="0"/>
              </a:cxn>
            </a:cxnLst>
            <a:rect l="0" t="0" r="r" b="b"/>
            <a:pathLst>
              <a:path w="8" h="160">
                <a:moveTo>
                  <a:pt x="3" y="0"/>
                </a:moveTo>
                <a:lnTo>
                  <a:pt x="2" y="23"/>
                </a:lnTo>
                <a:lnTo>
                  <a:pt x="0" y="76"/>
                </a:lnTo>
                <a:lnTo>
                  <a:pt x="0" y="130"/>
                </a:lnTo>
                <a:lnTo>
                  <a:pt x="5" y="160"/>
                </a:lnTo>
                <a:lnTo>
                  <a:pt x="8" y="139"/>
                </a:lnTo>
                <a:lnTo>
                  <a:pt x="7" y="84"/>
                </a:lnTo>
                <a:lnTo>
                  <a:pt x="4" y="26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9" name="Freeform 67"/>
          <p:cNvSpPr>
            <a:spLocks/>
          </p:cNvSpPr>
          <p:nvPr/>
        </p:nvSpPr>
        <p:spPr bwMode="auto">
          <a:xfrm>
            <a:off x="2533637" y="5499119"/>
            <a:ext cx="9525" cy="1301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7" y="25"/>
              </a:cxn>
              <a:cxn ang="0">
                <a:pos x="2" y="80"/>
              </a:cxn>
              <a:cxn ang="0">
                <a:pos x="0" y="137"/>
              </a:cxn>
              <a:cxn ang="0">
                <a:pos x="6" y="163"/>
              </a:cxn>
              <a:cxn ang="0">
                <a:pos x="12" y="139"/>
              </a:cxn>
              <a:cxn ang="0">
                <a:pos x="12" y="83"/>
              </a:cxn>
              <a:cxn ang="0">
                <a:pos x="11" y="26"/>
              </a:cxn>
              <a:cxn ang="0">
                <a:pos x="9" y="0"/>
              </a:cxn>
            </a:cxnLst>
            <a:rect l="0" t="0" r="r" b="b"/>
            <a:pathLst>
              <a:path w="12" h="163">
                <a:moveTo>
                  <a:pt x="9" y="0"/>
                </a:moveTo>
                <a:lnTo>
                  <a:pt x="7" y="25"/>
                </a:lnTo>
                <a:lnTo>
                  <a:pt x="2" y="80"/>
                </a:lnTo>
                <a:lnTo>
                  <a:pt x="0" y="137"/>
                </a:lnTo>
                <a:lnTo>
                  <a:pt x="6" y="163"/>
                </a:lnTo>
                <a:lnTo>
                  <a:pt x="12" y="139"/>
                </a:lnTo>
                <a:lnTo>
                  <a:pt x="12" y="83"/>
                </a:lnTo>
                <a:lnTo>
                  <a:pt x="11" y="26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0" name="Freeform 68"/>
          <p:cNvSpPr>
            <a:spLocks/>
          </p:cNvSpPr>
          <p:nvPr/>
        </p:nvSpPr>
        <p:spPr bwMode="auto">
          <a:xfrm>
            <a:off x="2462200" y="5518169"/>
            <a:ext cx="80963" cy="79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7"/>
              </a:cxn>
              <a:cxn ang="0">
                <a:pos x="12" y="4"/>
              </a:cxn>
              <a:cxn ang="0">
                <a:pos x="27" y="3"/>
              </a:cxn>
              <a:cxn ang="0">
                <a:pos x="44" y="2"/>
              </a:cxn>
              <a:cxn ang="0">
                <a:pos x="62" y="1"/>
              </a:cxn>
              <a:cxn ang="0">
                <a:pos x="80" y="0"/>
              </a:cxn>
              <a:cxn ang="0">
                <a:pos x="95" y="0"/>
              </a:cxn>
              <a:cxn ang="0">
                <a:pos x="103" y="1"/>
              </a:cxn>
              <a:cxn ang="0">
                <a:pos x="99" y="1"/>
              </a:cxn>
              <a:cxn ang="0">
                <a:pos x="89" y="3"/>
              </a:cxn>
              <a:cxn ang="0">
                <a:pos x="74" y="4"/>
              </a:cxn>
              <a:cxn ang="0">
                <a:pos x="57" y="7"/>
              </a:cxn>
              <a:cxn ang="0">
                <a:pos x="38" y="8"/>
              </a:cxn>
              <a:cxn ang="0">
                <a:pos x="22" y="9"/>
              </a:cxn>
              <a:cxn ang="0">
                <a:pos x="8" y="9"/>
              </a:cxn>
              <a:cxn ang="0">
                <a:pos x="0" y="8"/>
              </a:cxn>
            </a:cxnLst>
            <a:rect l="0" t="0" r="r" b="b"/>
            <a:pathLst>
              <a:path w="103" h="9">
                <a:moveTo>
                  <a:pt x="0" y="8"/>
                </a:moveTo>
                <a:lnTo>
                  <a:pt x="2" y="7"/>
                </a:lnTo>
                <a:lnTo>
                  <a:pt x="12" y="4"/>
                </a:lnTo>
                <a:lnTo>
                  <a:pt x="27" y="3"/>
                </a:lnTo>
                <a:lnTo>
                  <a:pt x="44" y="2"/>
                </a:lnTo>
                <a:lnTo>
                  <a:pt x="62" y="1"/>
                </a:lnTo>
                <a:lnTo>
                  <a:pt x="80" y="0"/>
                </a:lnTo>
                <a:lnTo>
                  <a:pt x="95" y="0"/>
                </a:lnTo>
                <a:lnTo>
                  <a:pt x="103" y="1"/>
                </a:lnTo>
                <a:lnTo>
                  <a:pt x="99" y="1"/>
                </a:lnTo>
                <a:lnTo>
                  <a:pt x="89" y="3"/>
                </a:lnTo>
                <a:lnTo>
                  <a:pt x="74" y="4"/>
                </a:lnTo>
                <a:lnTo>
                  <a:pt x="57" y="7"/>
                </a:lnTo>
                <a:lnTo>
                  <a:pt x="38" y="8"/>
                </a:lnTo>
                <a:lnTo>
                  <a:pt x="22" y="9"/>
                </a:lnTo>
                <a:lnTo>
                  <a:pt x="8" y="9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1" name="Freeform 69"/>
          <p:cNvSpPr>
            <a:spLocks/>
          </p:cNvSpPr>
          <p:nvPr/>
        </p:nvSpPr>
        <p:spPr bwMode="auto">
          <a:xfrm>
            <a:off x="2463787" y="5622944"/>
            <a:ext cx="66675" cy="14288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82" y="0"/>
              </a:cxn>
              <a:cxn ang="0">
                <a:pos x="73" y="1"/>
              </a:cxn>
              <a:cxn ang="0">
                <a:pos x="60" y="4"/>
              </a:cxn>
              <a:cxn ang="0">
                <a:pos x="45" y="6"/>
              </a:cxn>
              <a:cxn ang="0">
                <a:pos x="30" y="8"/>
              </a:cxn>
              <a:cxn ang="0">
                <a:pos x="17" y="12"/>
              </a:cxn>
              <a:cxn ang="0">
                <a:pos x="6" y="15"/>
              </a:cxn>
              <a:cxn ang="0">
                <a:pos x="0" y="19"/>
              </a:cxn>
              <a:cxn ang="0">
                <a:pos x="3" y="19"/>
              </a:cxn>
              <a:cxn ang="0">
                <a:pos x="10" y="19"/>
              </a:cxn>
              <a:cxn ang="0">
                <a:pos x="20" y="19"/>
              </a:cxn>
              <a:cxn ang="0">
                <a:pos x="32" y="18"/>
              </a:cxn>
              <a:cxn ang="0">
                <a:pos x="45" y="15"/>
              </a:cxn>
              <a:cxn ang="0">
                <a:pos x="59" y="12"/>
              </a:cxn>
              <a:cxn ang="0">
                <a:pos x="73" y="7"/>
              </a:cxn>
              <a:cxn ang="0">
                <a:pos x="86" y="0"/>
              </a:cxn>
            </a:cxnLst>
            <a:rect l="0" t="0" r="r" b="b"/>
            <a:pathLst>
              <a:path w="86" h="19">
                <a:moveTo>
                  <a:pt x="86" y="0"/>
                </a:moveTo>
                <a:lnTo>
                  <a:pt x="82" y="0"/>
                </a:lnTo>
                <a:lnTo>
                  <a:pt x="73" y="1"/>
                </a:lnTo>
                <a:lnTo>
                  <a:pt x="60" y="4"/>
                </a:lnTo>
                <a:lnTo>
                  <a:pt x="45" y="6"/>
                </a:lnTo>
                <a:lnTo>
                  <a:pt x="30" y="8"/>
                </a:lnTo>
                <a:lnTo>
                  <a:pt x="17" y="12"/>
                </a:lnTo>
                <a:lnTo>
                  <a:pt x="6" y="15"/>
                </a:lnTo>
                <a:lnTo>
                  <a:pt x="0" y="19"/>
                </a:lnTo>
                <a:lnTo>
                  <a:pt x="3" y="19"/>
                </a:lnTo>
                <a:lnTo>
                  <a:pt x="10" y="19"/>
                </a:lnTo>
                <a:lnTo>
                  <a:pt x="20" y="19"/>
                </a:lnTo>
                <a:lnTo>
                  <a:pt x="32" y="18"/>
                </a:lnTo>
                <a:lnTo>
                  <a:pt x="45" y="15"/>
                </a:lnTo>
                <a:lnTo>
                  <a:pt x="59" y="12"/>
                </a:lnTo>
                <a:lnTo>
                  <a:pt x="73" y="7"/>
                </a:lnTo>
                <a:lnTo>
                  <a:pt x="8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2" name="Freeform 70"/>
          <p:cNvSpPr>
            <a:spLocks/>
          </p:cNvSpPr>
          <p:nvPr/>
        </p:nvSpPr>
        <p:spPr bwMode="auto">
          <a:xfrm>
            <a:off x="2547925" y="5513406"/>
            <a:ext cx="25400" cy="47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3" y="1"/>
              </a:cxn>
              <a:cxn ang="0">
                <a:pos x="12" y="0"/>
              </a:cxn>
              <a:cxn ang="0">
                <a:pos x="21" y="0"/>
              </a:cxn>
              <a:cxn ang="0">
                <a:pos x="30" y="1"/>
              </a:cxn>
              <a:cxn ang="0">
                <a:pos x="31" y="2"/>
              </a:cxn>
              <a:cxn ang="0">
                <a:pos x="30" y="3"/>
              </a:cxn>
              <a:cxn ang="0">
                <a:pos x="27" y="5"/>
              </a:cxn>
              <a:cxn ang="0">
                <a:pos x="23" y="6"/>
              </a:cxn>
              <a:cxn ang="0">
                <a:pos x="17" y="6"/>
              </a:cxn>
              <a:cxn ang="0">
                <a:pos x="11" y="6"/>
              </a:cxn>
              <a:cxn ang="0">
                <a:pos x="5" y="3"/>
              </a:cxn>
              <a:cxn ang="0">
                <a:pos x="0" y="1"/>
              </a:cxn>
            </a:cxnLst>
            <a:rect l="0" t="0" r="r" b="b"/>
            <a:pathLst>
              <a:path w="31" h="6">
                <a:moveTo>
                  <a:pt x="0" y="1"/>
                </a:moveTo>
                <a:lnTo>
                  <a:pt x="3" y="1"/>
                </a:lnTo>
                <a:lnTo>
                  <a:pt x="12" y="0"/>
                </a:lnTo>
                <a:lnTo>
                  <a:pt x="21" y="0"/>
                </a:lnTo>
                <a:lnTo>
                  <a:pt x="30" y="1"/>
                </a:lnTo>
                <a:lnTo>
                  <a:pt x="31" y="2"/>
                </a:lnTo>
                <a:lnTo>
                  <a:pt x="30" y="3"/>
                </a:lnTo>
                <a:lnTo>
                  <a:pt x="27" y="5"/>
                </a:lnTo>
                <a:lnTo>
                  <a:pt x="23" y="6"/>
                </a:lnTo>
                <a:lnTo>
                  <a:pt x="17" y="6"/>
                </a:lnTo>
                <a:lnTo>
                  <a:pt x="11" y="6"/>
                </a:lnTo>
                <a:lnTo>
                  <a:pt x="5" y="3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3" name="Freeform 71"/>
          <p:cNvSpPr>
            <a:spLocks/>
          </p:cNvSpPr>
          <p:nvPr/>
        </p:nvSpPr>
        <p:spPr bwMode="auto">
          <a:xfrm>
            <a:off x="2551100" y="5613419"/>
            <a:ext cx="17463" cy="47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3"/>
              </a:cxn>
              <a:cxn ang="0">
                <a:pos x="7" y="1"/>
              </a:cxn>
              <a:cxn ang="0">
                <a:pos x="14" y="0"/>
              </a:cxn>
              <a:cxn ang="0">
                <a:pos x="20" y="0"/>
              </a:cxn>
              <a:cxn ang="0">
                <a:pos x="22" y="2"/>
              </a:cxn>
              <a:cxn ang="0">
                <a:pos x="18" y="5"/>
              </a:cxn>
              <a:cxn ang="0">
                <a:pos x="10" y="6"/>
              </a:cxn>
              <a:cxn ang="0">
                <a:pos x="0" y="4"/>
              </a:cxn>
            </a:cxnLst>
            <a:rect l="0" t="0" r="r" b="b"/>
            <a:pathLst>
              <a:path w="22" h="6">
                <a:moveTo>
                  <a:pt x="0" y="4"/>
                </a:moveTo>
                <a:lnTo>
                  <a:pt x="2" y="3"/>
                </a:lnTo>
                <a:lnTo>
                  <a:pt x="7" y="1"/>
                </a:lnTo>
                <a:lnTo>
                  <a:pt x="14" y="0"/>
                </a:lnTo>
                <a:lnTo>
                  <a:pt x="20" y="0"/>
                </a:lnTo>
                <a:lnTo>
                  <a:pt x="22" y="2"/>
                </a:lnTo>
                <a:lnTo>
                  <a:pt x="18" y="5"/>
                </a:lnTo>
                <a:lnTo>
                  <a:pt x="10" y="6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4" name="Freeform 72"/>
          <p:cNvSpPr>
            <a:spLocks/>
          </p:cNvSpPr>
          <p:nvPr/>
        </p:nvSpPr>
        <p:spPr bwMode="auto">
          <a:xfrm>
            <a:off x="2563800" y="5503881"/>
            <a:ext cx="6350" cy="125413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8" y="24"/>
              </a:cxn>
              <a:cxn ang="0">
                <a:pos x="7" y="77"/>
              </a:cxn>
              <a:cxn ang="0">
                <a:pos x="5" y="132"/>
              </a:cxn>
              <a:cxn ang="0">
                <a:pos x="0" y="159"/>
              </a:cxn>
              <a:cxn ang="0">
                <a:pos x="0" y="137"/>
              </a:cxn>
              <a:cxn ang="0">
                <a:pos x="1" y="88"/>
              </a:cxn>
              <a:cxn ang="0">
                <a:pos x="4" y="34"/>
              </a:cxn>
              <a:cxn ang="0">
                <a:pos x="8" y="0"/>
              </a:cxn>
            </a:cxnLst>
            <a:rect l="0" t="0" r="r" b="b"/>
            <a:pathLst>
              <a:path w="8" h="159">
                <a:moveTo>
                  <a:pt x="8" y="0"/>
                </a:moveTo>
                <a:lnTo>
                  <a:pt x="8" y="24"/>
                </a:lnTo>
                <a:lnTo>
                  <a:pt x="7" y="77"/>
                </a:lnTo>
                <a:lnTo>
                  <a:pt x="5" y="132"/>
                </a:lnTo>
                <a:lnTo>
                  <a:pt x="0" y="159"/>
                </a:lnTo>
                <a:lnTo>
                  <a:pt x="0" y="137"/>
                </a:lnTo>
                <a:lnTo>
                  <a:pt x="1" y="88"/>
                </a:lnTo>
                <a:lnTo>
                  <a:pt x="4" y="34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5" name="Freeform 73"/>
          <p:cNvSpPr>
            <a:spLocks/>
          </p:cNvSpPr>
          <p:nvPr/>
        </p:nvSpPr>
        <p:spPr bwMode="auto">
          <a:xfrm>
            <a:off x="2433625" y="5524519"/>
            <a:ext cx="25400" cy="4763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29" y="0"/>
              </a:cxn>
              <a:cxn ang="0">
                <a:pos x="20" y="0"/>
              </a:cxn>
              <a:cxn ang="0">
                <a:pos x="10" y="0"/>
              </a:cxn>
              <a:cxn ang="0">
                <a:pos x="2" y="1"/>
              </a:cxn>
              <a:cxn ang="0">
                <a:pos x="0" y="2"/>
              </a:cxn>
              <a:cxn ang="0">
                <a:pos x="2" y="3"/>
              </a:cxn>
              <a:cxn ang="0">
                <a:pos x="5" y="4"/>
              </a:cxn>
              <a:cxn ang="0">
                <a:pos x="10" y="6"/>
              </a:cxn>
              <a:cxn ang="0">
                <a:pos x="15" y="6"/>
              </a:cxn>
              <a:cxn ang="0">
                <a:pos x="21" y="4"/>
              </a:cxn>
              <a:cxn ang="0">
                <a:pos x="28" y="3"/>
              </a:cxn>
              <a:cxn ang="0">
                <a:pos x="34" y="0"/>
              </a:cxn>
            </a:cxnLst>
            <a:rect l="0" t="0" r="r" b="b"/>
            <a:pathLst>
              <a:path w="34" h="6">
                <a:moveTo>
                  <a:pt x="34" y="0"/>
                </a:moveTo>
                <a:lnTo>
                  <a:pt x="29" y="0"/>
                </a:lnTo>
                <a:lnTo>
                  <a:pt x="20" y="0"/>
                </a:lnTo>
                <a:lnTo>
                  <a:pt x="10" y="0"/>
                </a:lnTo>
                <a:lnTo>
                  <a:pt x="2" y="1"/>
                </a:lnTo>
                <a:lnTo>
                  <a:pt x="0" y="2"/>
                </a:lnTo>
                <a:lnTo>
                  <a:pt x="2" y="3"/>
                </a:lnTo>
                <a:lnTo>
                  <a:pt x="5" y="4"/>
                </a:lnTo>
                <a:lnTo>
                  <a:pt x="10" y="6"/>
                </a:lnTo>
                <a:lnTo>
                  <a:pt x="15" y="6"/>
                </a:lnTo>
                <a:lnTo>
                  <a:pt x="21" y="4"/>
                </a:lnTo>
                <a:lnTo>
                  <a:pt x="28" y="3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6" name="Freeform 74"/>
          <p:cNvSpPr>
            <a:spLocks/>
          </p:cNvSpPr>
          <p:nvPr/>
        </p:nvSpPr>
        <p:spPr bwMode="auto">
          <a:xfrm>
            <a:off x="2444737" y="5637231"/>
            <a:ext cx="19050" cy="6350"/>
          </a:xfrm>
          <a:custGeom>
            <a:avLst/>
            <a:gdLst/>
            <a:ahLst/>
            <a:cxnLst>
              <a:cxn ang="0">
                <a:pos x="24" y="4"/>
              </a:cxn>
              <a:cxn ang="0">
                <a:pos x="22" y="3"/>
              </a:cxn>
              <a:cxn ang="0">
                <a:pos x="16" y="1"/>
              </a:cxn>
              <a:cxn ang="0">
                <a:pos x="10" y="0"/>
              </a:cxn>
              <a:cxn ang="0">
                <a:pos x="3" y="1"/>
              </a:cxn>
              <a:cxn ang="0">
                <a:pos x="0" y="3"/>
              </a:cxn>
              <a:cxn ang="0">
                <a:pos x="4" y="7"/>
              </a:cxn>
              <a:cxn ang="0">
                <a:pos x="13" y="8"/>
              </a:cxn>
              <a:cxn ang="0">
                <a:pos x="24" y="4"/>
              </a:cxn>
            </a:cxnLst>
            <a:rect l="0" t="0" r="r" b="b"/>
            <a:pathLst>
              <a:path w="24" h="8">
                <a:moveTo>
                  <a:pt x="24" y="4"/>
                </a:moveTo>
                <a:lnTo>
                  <a:pt x="22" y="3"/>
                </a:lnTo>
                <a:lnTo>
                  <a:pt x="16" y="1"/>
                </a:lnTo>
                <a:lnTo>
                  <a:pt x="10" y="0"/>
                </a:lnTo>
                <a:lnTo>
                  <a:pt x="3" y="1"/>
                </a:lnTo>
                <a:lnTo>
                  <a:pt x="0" y="3"/>
                </a:lnTo>
                <a:lnTo>
                  <a:pt x="4" y="7"/>
                </a:lnTo>
                <a:lnTo>
                  <a:pt x="13" y="8"/>
                </a:lnTo>
                <a:lnTo>
                  <a:pt x="24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7" name="Freeform 75"/>
          <p:cNvSpPr>
            <a:spLocks/>
          </p:cNvSpPr>
          <p:nvPr/>
        </p:nvSpPr>
        <p:spPr bwMode="auto">
          <a:xfrm>
            <a:off x="2439975" y="5511819"/>
            <a:ext cx="6350" cy="144463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27"/>
              </a:cxn>
              <a:cxn ang="0">
                <a:pos x="0" y="89"/>
              </a:cxn>
              <a:cxn ang="0">
                <a:pos x="1" y="151"/>
              </a:cxn>
              <a:cxn ang="0">
                <a:pos x="5" y="182"/>
              </a:cxn>
              <a:cxn ang="0">
                <a:pos x="5" y="157"/>
              </a:cxn>
              <a:cxn ang="0">
                <a:pos x="7" y="99"/>
              </a:cxn>
              <a:cxn ang="0">
                <a:pos x="5" y="38"/>
              </a:cxn>
              <a:cxn ang="0">
                <a:pos x="1" y="0"/>
              </a:cxn>
            </a:cxnLst>
            <a:rect l="0" t="0" r="r" b="b"/>
            <a:pathLst>
              <a:path w="7" h="182">
                <a:moveTo>
                  <a:pt x="1" y="0"/>
                </a:moveTo>
                <a:lnTo>
                  <a:pt x="1" y="27"/>
                </a:lnTo>
                <a:lnTo>
                  <a:pt x="0" y="89"/>
                </a:lnTo>
                <a:lnTo>
                  <a:pt x="1" y="151"/>
                </a:lnTo>
                <a:lnTo>
                  <a:pt x="5" y="182"/>
                </a:lnTo>
                <a:lnTo>
                  <a:pt x="5" y="157"/>
                </a:lnTo>
                <a:lnTo>
                  <a:pt x="7" y="99"/>
                </a:lnTo>
                <a:lnTo>
                  <a:pt x="5" y="38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8" name="Freeform 76"/>
          <p:cNvSpPr>
            <a:spLocks/>
          </p:cNvSpPr>
          <p:nvPr/>
        </p:nvSpPr>
        <p:spPr bwMode="auto">
          <a:xfrm>
            <a:off x="2505062" y="5534044"/>
            <a:ext cx="4763" cy="8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5"/>
              </a:cxn>
              <a:cxn ang="0">
                <a:pos x="0" y="51"/>
              </a:cxn>
              <a:cxn ang="0">
                <a:pos x="0" y="89"/>
              </a:cxn>
              <a:cxn ang="0">
                <a:pos x="3" y="113"/>
              </a:cxn>
              <a:cxn ang="0">
                <a:pos x="4" y="99"/>
              </a:cxn>
              <a:cxn ang="0">
                <a:pos x="6" y="67"/>
              </a:cxn>
              <a:cxn ang="0">
                <a:pos x="6" y="29"/>
              </a:cxn>
              <a:cxn ang="0">
                <a:pos x="0" y="0"/>
              </a:cxn>
            </a:cxnLst>
            <a:rect l="0" t="0" r="r" b="b"/>
            <a:pathLst>
              <a:path w="6" h="113">
                <a:moveTo>
                  <a:pt x="0" y="0"/>
                </a:moveTo>
                <a:lnTo>
                  <a:pt x="0" y="15"/>
                </a:lnTo>
                <a:lnTo>
                  <a:pt x="0" y="51"/>
                </a:lnTo>
                <a:lnTo>
                  <a:pt x="0" y="89"/>
                </a:lnTo>
                <a:lnTo>
                  <a:pt x="3" y="113"/>
                </a:lnTo>
                <a:lnTo>
                  <a:pt x="4" y="99"/>
                </a:lnTo>
                <a:lnTo>
                  <a:pt x="6" y="67"/>
                </a:lnTo>
                <a:lnTo>
                  <a:pt x="6" y="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9" name="Freeform 77"/>
          <p:cNvSpPr>
            <a:spLocks/>
          </p:cNvSpPr>
          <p:nvPr/>
        </p:nvSpPr>
        <p:spPr bwMode="auto">
          <a:xfrm>
            <a:off x="2465375" y="5572144"/>
            <a:ext cx="69850" cy="11113"/>
          </a:xfrm>
          <a:custGeom>
            <a:avLst/>
            <a:gdLst/>
            <a:ahLst/>
            <a:cxnLst>
              <a:cxn ang="0">
                <a:pos x="87" y="0"/>
              </a:cxn>
              <a:cxn ang="0">
                <a:pos x="84" y="0"/>
              </a:cxn>
              <a:cxn ang="0">
                <a:pos x="75" y="0"/>
              </a:cxn>
              <a:cxn ang="0">
                <a:pos x="62" y="1"/>
              </a:cxn>
              <a:cxn ang="0">
                <a:pos x="47" y="1"/>
              </a:cxn>
              <a:cxn ang="0">
                <a:pos x="32" y="2"/>
              </a:cxn>
              <a:cxn ang="0">
                <a:pos x="17" y="4"/>
              </a:cxn>
              <a:cxn ang="0">
                <a:pos x="7" y="8"/>
              </a:cxn>
              <a:cxn ang="0">
                <a:pos x="0" y="11"/>
              </a:cxn>
              <a:cxn ang="0">
                <a:pos x="1" y="14"/>
              </a:cxn>
              <a:cxn ang="0">
                <a:pos x="8" y="15"/>
              </a:cxn>
              <a:cxn ang="0">
                <a:pos x="21" y="14"/>
              </a:cxn>
              <a:cxn ang="0">
                <a:pos x="37" y="12"/>
              </a:cxn>
              <a:cxn ang="0">
                <a:pos x="53" y="9"/>
              </a:cxn>
              <a:cxn ang="0">
                <a:pos x="69" y="5"/>
              </a:cxn>
              <a:cxn ang="0">
                <a:pos x="80" y="3"/>
              </a:cxn>
              <a:cxn ang="0">
                <a:pos x="87" y="0"/>
              </a:cxn>
            </a:cxnLst>
            <a:rect l="0" t="0" r="r" b="b"/>
            <a:pathLst>
              <a:path w="87" h="15">
                <a:moveTo>
                  <a:pt x="87" y="0"/>
                </a:moveTo>
                <a:lnTo>
                  <a:pt x="84" y="0"/>
                </a:lnTo>
                <a:lnTo>
                  <a:pt x="75" y="0"/>
                </a:lnTo>
                <a:lnTo>
                  <a:pt x="62" y="1"/>
                </a:lnTo>
                <a:lnTo>
                  <a:pt x="47" y="1"/>
                </a:lnTo>
                <a:lnTo>
                  <a:pt x="32" y="2"/>
                </a:lnTo>
                <a:lnTo>
                  <a:pt x="17" y="4"/>
                </a:lnTo>
                <a:lnTo>
                  <a:pt x="7" y="8"/>
                </a:lnTo>
                <a:lnTo>
                  <a:pt x="0" y="11"/>
                </a:lnTo>
                <a:lnTo>
                  <a:pt x="1" y="14"/>
                </a:lnTo>
                <a:lnTo>
                  <a:pt x="8" y="15"/>
                </a:lnTo>
                <a:lnTo>
                  <a:pt x="21" y="14"/>
                </a:lnTo>
                <a:lnTo>
                  <a:pt x="37" y="12"/>
                </a:lnTo>
                <a:lnTo>
                  <a:pt x="53" y="9"/>
                </a:lnTo>
                <a:lnTo>
                  <a:pt x="69" y="5"/>
                </a:lnTo>
                <a:lnTo>
                  <a:pt x="80" y="3"/>
                </a:lnTo>
                <a:lnTo>
                  <a:pt x="8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80" name="Freeform 78"/>
          <p:cNvSpPr>
            <a:spLocks/>
          </p:cNvSpPr>
          <p:nvPr/>
        </p:nvSpPr>
        <p:spPr bwMode="auto">
          <a:xfrm>
            <a:off x="2263762" y="5222894"/>
            <a:ext cx="6350" cy="1539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3" y="28"/>
              </a:cxn>
              <a:cxn ang="0">
                <a:pos x="0" y="91"/>
              </a:cxn>
              <a:cxn ang="0">
                <a:pos x="0" y="157"/>
              </a:cxn>
              <a:cxn ang="0">
                <a:pos x="4" y="194"/>
              </a:cxn>
              <a:cxn ang="0">
                <a:pos x="8" y="170"/>
              </a:cxn>
              <a:cxn ang="0">
                <a:pos x="7" y="103"/>
              </a:cxn>
              <a:cxn ang="0">
                <a:pos x="5" y="33"/>
              </a:cxn>
              <a:cxn ang="0">
                <a:pos x="4" y="0"/>
              </a:cxn>
            </a:cxnLst>
            <a:rect l="0" t="0" r="r" b="b"/>
            <a:pathLst>
              <a:path w="8" h="194">
                <a:moveTo>
                  <a:pt x="4" y="0"/>
                </a:moveTo>
                <a:lnTo>
                  <a:pt x="3" y="28"/>
                </a:lnTo>
                <a:lnTo>
                  <a:pt x="0" y="91"/>
                </a:lnTo>
                <a:lnTo>
                  <a:pt x="0" y="157"/>
                </a:lnTo>
                <a:lnTo>
                  <a:pt x="4" y="194"/>
                </a:lnTo>
                <a:lnTo>
                  <a:pt x="8" y="170"/>
                </a:lnTo>
                <a:lnTo>
                  <a:pt x="7" y="103"/>
                </a:lnTo>
                <a:lnTo>
                  <a:pt x="5" y="33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81" name="Freeform 79"/>
          <p:cNvSpPr>
            <a:spLocks/>
          </p:cNvSpPr>
          <p:nvPr/>
        </p:nvSpPr>
        <p:spPr bwMode="auto">
          <a:xfrm>
            <a:off x="2335200" y="5207019"/>
            <a:ext cx="7938" cy="15875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4" y="24"/>
              </a:cxn>
              <a:cxn ang="0">
                <a:pos x="0" y="82"/>
              </a:cxn>
              <a:cxn ang="0">
                <a:pos x="0" y="149"/>
              </a:cxn>
              <a:cxn ang="0">
                <a:pos x="6" y="198"/>
              </a:cxn>
              <a:cxn ang="0">
                <a:pos x="11" y="181"/>
              </a:cxn>
              <a:cxn ang="0">
                <a:pos x="9" y="111"/>
              </a:cxn>
              <a:cxn ang="0">
                <a:pos x="7" y="36"/>
              </a:cxn>
              <a:cxn ang="0">
                <a:pos x="6" y="0"/>
              </a:cxn>
            </a:cxnLst>
            <a:rect l="0" t="0" r="r" b="b"/>
            <a:pathLst>
              <a:path w="11" h="198">
                <a:moveTo>
                  <a:pt x="6" y="0"/>
                </a:moveTo>
                <a:lnTo>
                  <a:pt x="4" y="24"/>
                </a:lnTo>
                <a:lnTo>
                  <a:pt x="0" y="82"/>
                </a:lnTo>
                <a:lnTo>
                  <a:pt x="0" y="149"/>
                </a:lnTo>
                <a:lnTo>
                  <a:pt x="6" y="198"/>
                </a:lnTo>
                <a:lnTo>
                  <a:pt x="11" y="181"/>
                </a:lnTo>
                <a:lnTo>
                  <a:pt x="9" y="111"/>
                </a:lnTo>
                <a:lnTo>
                  <a:pt x="7" y="3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82" name="Freeform 80"/>
          <p:cNvSpPr>
            <a:spLocks/>
          </p:cNvSpPr>
          <p:nvPr/>
        </p:nvSpPr>
        <p:spPr bwMode="auto">
          <a:xfrm>
            <a:off x="2255825" y="5227656"/>
            <a:ext cx="92075" cy="6350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2" y="0"/>
              </a:cxn>
              <a:cxn ang="0">
                <a:pos x="13" y="0"/>
              </a:cxn>
              <a:cxn ang="0">
                <a:pos x="30" y="0"/>
              </a:cxn>
              <a:cxn ang="0">
                <a:pos x="50" y="1"/>
              </a:cxn>
              <a:cxn ang="0">
                <a:pos x="71" y="2"/>
              </a:cxn>
              <a:cxn ang="0">
                <a:pos x="91" y="5"/>
              </a:cxn>
              <a:cxn ang="0">
                <a:pos x="107" y="7"/>
              </a:cxn>
              <a:cxn ang="0">
                <a:pos x="116" y="9"/>
              </a:cxn>
              <a:cxn ang="0">
                <a:pos x="112" y="9"/>
              </a:cxn>
              <a:cxn ang="0">
                <a:pos x="100" y="9"/>
              </a:cxn>
              <a:cxn ang="0">
                <a:pos x="83" y="9"/>
              </a:cxn>
              <a:cxn ang="0">
                <a:pos x="63" y="8"/>
              </a:cxn>
              <a:cxn ang="0">
                <a:pos x="44" y="8"/>
              </a:cxn>
              <a:cxn ang="0">
                <a:pos x="24" y="6"/>
              </a:cxn>
              <a:cxn ang="0">
                <a:pos x="9" y="5"/>
              </a:cxn>
              <a:cxn ang="0">
                <a:pos x="0" y="1"/>
              </a:cxn>
            </a:cxnLst>
            <a:rect l="0" t="0" r="r" b="b"/>
            <a:pathLst>
              <a:path w="116" h="9">
                <a:moveTo>
                  <a:pt x="0" y="1"/>
                </a:moveTo>
                <a:lnTo>
                  <a:pt x="2" y="0"/>
                </a:lnTo>
                <a:lnTo>
                  <a:pt x="13" y="0"/>
                </a:lnTo>
                <a:lnTo>
                  <a:pt x="30" y="0"/>
                </a:lnTo>
                <a:lnTo>
                  <a:pt x="50" y="1"/>
                </a:lnTo>
                <a:lnTo>
                  <a:pt x="71" y="2"/>
                </a:lnTo>
                <a:lnTo>
                  <a:pt x="91" y="5"/>
                </a:lnTo>
                <a:lnTo>
                  <a:pt x="107" y="7"/>
                </a:lnTo>
                <a:lnTo>
                  <a:pt x="116" y="9"/>
                </a:lnTo>
                <a:lnTo>
                  <a:pt x="112" y="9"/>
                </a:lnTo>
                <a:lnTo>
                  <a:pt x="100" y="9"/>
                </a:lnTo>
                <a:lnTo>
                  <a:pt x="83" y="9"/>
                </a:lnTo>
                <a:lnTo>
                  <a:pt x="63" y="8"/>
                </a:lnTo>
                <a:lnTo>
                  <a:pt x="44" y="8"/>
                </a:lnTo>
                <a:lnTo>
                  <a:pt x="24" y="6"/>
                </a:lnTo>
                <a:lnTo>
                  <a:pt x="9" y="5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83" name="Freeform 81"/>
          <p:cNvSpPr>
            <a:spLocks/>
          </p:cNvSpPr>
          <p:nvPr/>
        </p:nvSpPr>
        <p:spPr bwMode="auto">
          <a:xfrm>
            <a:off x="2255825" y="5356244"/>
            <a:ext cx="76200" cy="9525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93" y="0"/>
              </a:cxn>
              <a:cxn ang="0">
                <a:pos x="83" y="0"/>
              </a:cxn>
              <a:cxn ang="0">
                <a:pos x="68" y="0"/>
              </a:cxn>
              <a:cxn ang="0">
                <a:pos x="52" y="1"/>
              </a:cxn>
              <a:cxn ang="0">
                <a:pos x="35" y="2"/>
              </a:cxn>
              <a:cxn ang="0">
                <a:pos x="19" y="4"/>
              </a:cxn>
              <a:cxn ang="0">
                <a:pos x="7" y="7"/>
              </a:cxn>
              <a:cxn ang="0">
                <a:pos x="0" y="10"/>
              </a:cxn>
              <a:cxn ang="0">
                <a:pos x="2" y="10"/>
              </a:cxn>
              <a:cxn ang="0">
                <a:pos x="10" y="11"/>
              </a:cxn>
              <a:cxn ang="0">
                <a:pos x="22" y="12"/>
              </a:cxn>
              <a:cxn ang="0">
                <a:pos x="36" y="12"/>
              </a:cxn>
              <a:cxn ang="0">
                <a:pos x="51" y="12"/>
              </a:cxn>
              <a:cxn ang="0">
                <a:pos x="67" y="10"/>
              </a:cxn>
              <a:cxn ang="0">
                <a:pos x="83" y="7"/>
              </a:cxn>
              <a:cxn ang="0">
                <a:pos x="97" y="0"/>
              </a:cxn>
            </a:cxnLst>
            <a:rect l="0" t="0" r="r" b="b"/>
            <a:pathLst>
              <a:path w="97" h="12">
                <a:moveTo>
                  <a:pt x="97" y="0"/>
                </a:moveTo>
                <a:lnTo>
                  <a:pt x="93" y="0"/>
                </a:lnTo>
                <a:lnTo>
                  <a:pt x="83" y="0"/>
                </a:lnTo>
                <a:lnTo>
                  <a:pt x="68" y="0"/>
                </a:lnTo>
                <a:lnTo>
                  <a:pt x="52" y="1"/>
                </a:lnTo>
                <a:lnTo>
                  <a:pt x="35" y="2"/>
                </a:lnTo>
                <a:lnTo>
                  <a:pt x="19" y="4"/>
                </a:lnTo>
                <a:lnTo>
                  <a:pt x="7" y="7"/>
                </a:lnTo>
                <a:lnTo>
                  <a:pt x="0" y="10"/>
                </a:lnTo>
                <a:lnTo>
                  <a:pt x="2" y="10"/>
                </a:lnTo>
                <a:lnTo>
                  <a:pt x="10" y="11"/>
                </a:lnTo>
                <a:lnTo>
                  <a:pt x="22" y="12"/>
                </a:lnTo>
                <a:lnTo>
                  <a:pt x="36" y="12"/>
                </a:lnTo>
                <a:lnTo>
                  <a:pt x="51" y="12"/>
                </a:lnTo>
                <a:lnTo>
                  <a:pt x="67" y="10"/>
                </a:lnTo>
                <a:lnTo>
                  <a:pt x="83" y="7"/>
                </a:lnTo>
                <a:lnTo>
                  <a:pt x="9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84" name="Freeform 82"/>
          <p:cNvSpPr>
            <a:spLocks/>
          </p:cNvSpPr>
          <p:nvPr/>
        </p:nvSpPr>
        <p:spPr bwMode="auto">
          <a:xfrm>
            <a:off x="2354250" y="5229244"/>
            <a:ext cx="285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14" y="0"/>
              </a:cxn>
              <a:cxn ang="0">
                <a:pos x="26" y="2"/>
              </a:cxn>
              <a:cxn ang="0">
                <a:pos x="34" y="4"/>
              </a:cxn>
              <a:cxn ang="0">
                <a:pos x="35" y="5"/>
              </a:cxn>
              <a:cxn ang="0">
                <a:pos x="34" y="6"/>
              </a:cxn>
              <a:cxn ang="0">
                <a:pos x="30" y="7"/>
              </a:cxn>
              <a:cxn ang="0">
                <a:pos x="26" y="9"/>
              </a:cxn>
              <a:cxn ang="0">
                <a:pos x="20" y="9"/>
              </a:cxn>
              <a:cxn ang="0">
                <a:pos x="13" y="7"/>
              </a:cxn>
              <a:cxn ang="0">
                <a:pos x="6" y="4"/>
              </a:cxn>
              <a:cxn ang="0">
                <a:pos x="0" y="0"/>
              </a:cxn>
            </a:cxnLst>
            <a:rect l="0" t="0" r="r" b="b"/>
            <a:pathLst>
              <a:path w="35" h="9">
                <a:moveTo>
                  <a:pt x="0" y="0"/>
                </a:moveTo>
                <a:lnTo>
                  <a:pt x="5" y="0"/>
                </a:lnTo>
                <a:lnTo>
                  <a:pt x="14" y="0"/>
                </a:lnTo>
                <a:lnTo>
                  <a:pt x="26" y="2"/>
                </a:lnTo>
                <a:lnTo>
                  <a:pt x="34" y="4"/>
                </a:lnTo>
                <a:lnTo>
                  <a:pt x="35" y="5"/>
                </a:lnTo>
                <a:lnTo>
                  <a:pt x="34" y="6"/>
                </a:lnTo>
                <a:lnTo>
                  <a:pt x="30" y="7"/>
                </a:lnTo>
                <a:lnTo>
                  <a:pt x="26" y="9"/>
                </a:lnTo>
                <a:lnTo>
                  <a:pt x="20" y="9"/>
                </a:lnTo>
                <a:lnTo>
                  <a:pt x="13" y="7"/>
                </a:lnTo>
                <a:lnTo>
                  <a:pt x="6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85" name="Freeform 83"/>
          <p:cNvSpPr>
            <a:spLocks/>
          </p:cNvSpPr>
          <p:nvPr/>
        </p:nvSpPr>
        <p:spPr bwMode="auto">
          <a:xfrm>
            <a:off x="2354250" y="5348306"/>
            <a:ext cx="20638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3" y="4"/>
              </a:cxn>
              <a:cxn ang="0">
                <a:pos x="10" y="2"/>
              </a:cxn>
              <a:cxn ang="0">
                <a:pos x="18" y="0"/>
              </a:cxn>
              <a:cxn ang="0">
                <a:pos x="25" y="2"/>
              </a:cxn>
              <a:cxn ang="0">
                <a:pos x="27" y="5"/>
              </a:cxn>
              <a:cxn ang="0">
                <a:pos x="22" y="9"/>
              </a:cxn>
              <a:cxn ang="0">
                <a:pos x="13" y="10"/>
              </a:cxn>
              <a:cxn ang="0">
                <a:pos x="0" y="5"/>
              </a:cxn>
            </a:cxnLst>
            <a:rect l="0" t="0" r="r" b="b"/>
            <a:pathLst>
              <a:path w="27" h="10">
                <a:moveTo>
                  <a:pt x="0" y="5"/>
                </a:moveTo>
                <a:lnTo>
                  <a:pt x="3" y="4"/>
                </a:lnTo>
                <a:lnTo>
                  <a:pt x="10" y="2"/>
                </a:lnTo>
                <a:lnTo>
                  <a:pt x="18" y="0"/>
                </a:lnTo>
                <a:lnTo>
                  <a:pt x="25" y="2"/>
                </a:lnTo>
                <a:lnTo>
                  <a:pt x="27" y="5"/>
                </a:lnTo>
                <a:lnTo>
                  <a:pt x="22" y="9"/>
                </a:lnTo>
                <a:lnTo>
                  <a:pt x="13" y="10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86" name="Freeform 84"/>
          <p:cNvSpPr>
            <a:spLocks/>
          </p:cNvSpPr>
          <p:nvPr/>
        </p:nvSpPr>
        <p:spPr bwMode="auto">
          <a:xfrm>
            <a:off x="2371712" y="5218131"/>
            <a:ext cx="6350" cy="150813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4" y="28"/>
              </a:cxn>
              <a:cxn ang="0">
                <a:pos x="7" y="93"/>
              </a:cxn>
              <a:cxn ang="0">
                <a:pos x="8" y="159"/>
              </a:cxn>
              <a:cxn ang="0">
                <a:pos x="6" y="191"/>
              </a:cxn>
              <a:cxn ang="0">
                <a:pos x="5" y="164"/>
              </a:cxn>
              <a:cxn ang="0">
                <a:pos x="1" y="105"/>
              </a:cxn>
              <a:cxn ang="0">
                <a:pos x="0" y="40"/>
              </a:cxn>
              <a:cxn ang="0">
                <a:pos x="2" y="0"/>
              </a:cxn>
            </a:cxnLst>
            <a:rect l="0" t="0" r="r" b="b"/>
            <a:pathLst>
              <a:path w="8" h="191">
                <a:moveTo>
                  <a:pt x="2" y="0"/>
                </a:moveTo>
                <a:lnTo>
                  <a:pt x="4" y="28"/>
                </a:lnTo>
                <a:lnTo>
                  <a:pt x="7" y="93"/>
                </a:lnTo>
                <a:lnTo>
                  <a:pt x="8" y="159"/>
                </a:lnTo>
                <a:lnTo>
                  <a:pt x="6" y="191"/>
                </a:lnTo>
                <a:lnTo>
                  <a:pt x="5" y="164"/>
                </a:lnTo>
                <a:lnTo>
                  <a:pt x="1" y="105"/>
                </a:lnTo>
                <a:lnTo>
                  <a:pt x="0" y="4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87" name="Freeform 85"/>
          <p:cNvSpPr>
            <a:spLocks/>
          </p:cNvSpPr>
          <p:nvPr/>
        </p:nvSpPr>
        <p:spPr bwMode="auto">
          <a:xfrm>
            <a:off x="2224075" y="5222894"/>
            <a:ext cx="28575" cy="6350"/>
          </a:xfrm>
          <a:custGeom>
            <a:avLst/>
            <a:gdLst/>
            <a:ahLst/>
            <a:cxnLst>
              <a:cxn ang="0">
                <a:pos x="37" y="3"/>
              </a:cxn>
              <a:cxn ang="0">
                <a:pos x="35" y="3"/>
              </a:cxn>
              <a:cxn ang="0">
                <a:pos x="32" y="2"/>
              </a:cxn>
              <a:cxn ang="0">
                <a:pos x="27" y="2"/>
              </a:cxn>
              <a:cxn ang="0">
                <a:pos x="22" y="1"/>
              </a:cxn>
              <a:cxn ang="0">
                <a:pos x="16" y="1"/>
              </a:cxn>
              <a:cxn ang="0">
                <a:pos x="10" y="0"/>
              </a:cxn>
              <a:cxn ang="0">
                <a:pos x="4" y="1"/>
              </a:cxn>
              <a:cxn ang="0">
                <a:pos x="1" y="1"/>
              </a:cxn>
              <a:cxn ang="0">
                <a:pos x="0" y="2"/>
              </a:cxn>
              <a:cxn ang="0">
                <a:pos x="1" y="4"/>
              </a:cxn>
              <a:cxn ang="0">
                <a:pos x="4" y="5"/>
              </a:cxn>
              <a:cxn ang="0">
                <a:pos x="10" y="6"/>
              </a:cxn>
              <a:cxn ang="0">
                <a:pos x="16" y="8"/>
              </a:cxn>
              <a:cxn ang="0">
                <a:pos x="23" y="8"/>
              </a:cxn>
              <a:cxn ang="0">
                <a:pos x="30" y="6"/>
              </a:cxn>
              <a:cxn ang="0">
                <a:pos x="37" y="3"/>
              </a:cxn>
            </a:cxnLst>
            <a:rect l="0" t="0" r="r" b="b"/>
            <a:pathLst>
              <a:path w="37" h="8">
                <a:moveTo>
                  <a:pt x="37" y="3"/>
                </a:moveTo>
                <a:lnTo>
                  <a:pt x="35" y="3"/>
                </a:lnTo>
                <a:lnTo>
                  <a:pt x="32" y="2"/>
                </a:lnTo>
                <a:lnTo>
                  <a:pt x="27" y="2"/>
                </a:lnTo>
                <a:lnTo>
                  <a:pt x="22" y="1"/>
                </a:lnTo>
                <a:lnTo>
                  <a:pt x="16" y="1"/>
                </a:lnTo>
                <a:lnTo>
                  <a:pt x="10" y="0"/>
                </a:lnTo>
                <a:lnTo>
                  <a:pt x="4" y="1"/>
                </a:lnTo>
                <a:lnTo>
                  <a:pt x="1" y="1"/>
                </a:lnTo>
                <a:lnTo>
                  <a:pt x="0" y="2"/>
                </a:lnTo>
                <a:lnTo>
                  <a:pt x="1" y="4"/>
                </a:lnTo>
                <a:lnTo>
                  <a:pt x="4" y="5"/>
                </a:lnTo>
                <a:lnTo>
                  <a:pt x="10" y="6"/>
                </a:lnTo>
                <a:lnTo>
                  <a:pt x="16" y="8"/>
                </a:lnTo>
                <a:lnTo>
                  <a:pt x="23" y="8"/>
                </a:lnTo>
                <a:lnTo>
                  <a:pt x="30" y="6"/>
                </a:lnTo>
                <a:lnTo>
                  <a:pt x="37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88" name="Freeform 86"/>
          <p:cNvSpPr>
            <a:spLocks/>
          </p:cNvSpPr>
          <p:nvPr/>
        </p:nvSpPr>
        <p:spPr bwMode="auto">
          <a:xfrm>
            <a:off x="2233600" y="5361006"/>
            <a:ext cx="22225" cy="7938"/>
          </a:xfrm>
          <a:custGeom>
            <a:avLst/>
            <a:gdLst/>
            <a:ahLst/>
            <a:cxnLst>
              <a:cxn ang="0">
                <a:pos x="28" y="8"/>
              </a:cxn>
              <a:cxn ang="0">
                <a:pos x="26" y="7"/>
              </a:cxn>
              <a:cxn ang="0">
                <a:pos x="19" y="3"/>
              </a:cxn>
              <a:cxn ang="0">
                <a:pos x="10" y="0"/>
              </a:cxn>
              <a:cxn ang="0">
                <a:pos x="3" y="0"/>
              </a:cxn>
              <a:cxn ang="0">
                <a:pos x="0" y="3"/>
              </a:cxn>
              <a:cxn ang="0">
                <a:pos x="5" y="8"/>
              </a:cxn>
              <a:cxn ang="0">
                <a:pos x="15" y="10"/>
              </a:cxn>
              <a:cxn ang="0">
                <a:pos x="28" y="8"/>
              </a:cxn>
            </a:cxnLst>
            <a:rect l="0" t="0" r="r" b="b"/>
            <a:pathLst>
              <a:path w="28" h="10">
                <a:moveTo>
                  <a:pt x="28" y="8"/>
                </a:moveTo>
                <a:lnTo>
                  <a:pt x="26" y="7"/>
                </a:lnTo>
                <a:lnTo>
                  <a:pt x="19" y="3"/>
                </a:lnTo>
                <a:lnTo>
                  <a:pt x="10" y="0"/>
                </a:lnTo>
                <a:lnTo>
                  <a:pt x="3" y="0"/>
                </a:lnTo>
                <a:lnTo>
                  <a:pt x="0" y="3"/>
                </a:lnTo>
                <a:lnTo>
                  <a:pt x="5" y="8"/>
                </a:lnTo>
                <a:lnTo>
                  <a:pt x="15" y="10"/>
                </a:lnTo>
                <a:lnTo>
                  <a:pt x="28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89" name="Freeform 87"/>
          <p:cNvSpPr>
            <a:spLocks/>
          </p:cNvSpPr>
          <p:nvPr/>
        </p:nvSpPr>
        <p:spPr bwMode="auto">
          <a:xfrm>
            <a:off x="2230425" y="5210194"/>
            <a:ext cx="6350" cy="17303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34"/>
              </a:cxn>
              <a:cxn ang="0">
                <a:pos x="0" y="106"/>
              </a:cxn>
              <a:cxn ang="0">
                <a:pos x="0" y="181"/>
              </a:cxn>
              <a:cxn ang="0">
                <a:pos x="5" y="219"/>
              </a:cxn>
              <a:cxn ang="0">
                <a:pos x="6" y="189"/>
              </a:cxn>
              <a:cxn ang="0">
                <a:pos x="7" y="120"/>
              </a:cxn>
              <a:cxn ang="0">
                <a:pos x="7" y="46"/>
              </a:cxn>
              <a:cxn ang="0">
                <a:pos x="2" y="0"/>
              </a:cxn>
            </a:cxnLst>
            <a:rect l="0" t="0" r="r" b="b"/>
            <a:pathLst>
              <a:path w="7" h="219">
                <a:moveTo>
                  <a:pt x="2" y="0"/>
                </a:moveTo>
                <a:lnTo>
                  <a:pt x="1" y="34"/>
                </a:lnTo>
                <a:lnTo>
                  <a:pt x="0" y="106"/>
                </a:lnTo>
                <a:lnTo>
                  <a:pt x="0" y="181"/>
                </a:lnTo>
                <a:lnTo>
                  <a:pt x="5" y="219"/>
                </a:lnTo>
                <a:lnTo>
                  <a:pt x="6" y="189"/>
                </a:lnTo>
                <a:lnTo>
                  <a:pt x="7" y="120"/>
                </a:lnTo>
                <a:lnTo>
                  <a:pt x="7" y="46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90" name="Freeform 88"/>
          <p:cNvSpPr>
            <a:spLocks/>
          </p:cNvSpPr>
          <p:nvPr/>
        </p:nvSpPr>
        <p:spPr bwMode="auto">
          <a:xfrm>
            <a:off x="2303450" y="5245119"/>
            <a:ext cx="6350" cy="1079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19"/>
              </a:cxn>
              <a:cxn ang="0">
                <a:pos x="1" y="61"/>
              </a:cxn>
              <a:cxn ang="0">
                <a:pos x="0" y="106"/>
              </a:cxn>
              <a:cxn ang="0">
                <a:pos x="2" y="136"/>
              </a:cxn>
              <a:cxn ang="0">
                <a:pos x="5" y="120"/>
              </a:cxn>
              <a:cxn ang="0">
                <a:pos x="7" y="81"/>
              </a:cxn>
              <a:cxn ang="0">
                <a:pos x="8" y="36"/>
              </a:cxn>
              <a:cxn ang="0">
                <a:pos x="2" y="0"/>
              </a:cxn>
            </a:cxnLst>
            <a:rect l="0" t="0" r="r" b="b"/>
            <a:pathLst>
              <a:path w="8" h="136">
                <a:moveTo>
                  <a:pt x="2" y="0"/>
                </a:moveTo>
                <a:lnTo>
                  <a:pt x="1" y="19"/>
                </a:lnTo>
                <a:lnTo>
                  <a:pt x="1" y="61"/>
                </a:lnTo>
                <a:lnTo>
                  <a:pt x="0" y="106"/>
                </a:lnTo>
                <a:lnTo>
                  <a:pt x="2" y="136"/>
                </a:lnTo>
                <a:lnTo>
                  <a:pt x="5" y="120"/>
                </a:lnTo>
                <a:lnTo>
                  <a:pt x="7" y="81"/>
                </a:lnTo>
                <a:lnTo>
                  <a:pt x="8" y="36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91" name="Freeform 89"/>
          <p:cNvSpPr>
            <a:spLocks/>
          </p:cNvSpPr>
          <p:nvPr/>
        </p:nvSpPr>
        <p:spPr bwMode="auto">
          <a:xfrm>
            <a:off x="2259000" y="5291156"/>
            <a:ext cx="77788" cy="9525"/>
          </a:xfrm>
          <a:custGeom>
            <a:avLst/>
            <a:gdLst/>
            <a:ahLst/>
            <a:cxnLst>
              <a:cxn ang="0">
                <a:pos x="98" y="6"/>
              </a:cxn>
              <a:cxn ang="0">
                <a:pos x="94" y="6"/>
              </a:cxn>
              <a:cxn ang="0">
                <a:pos x="84" y="3"/>
              </a:cxn>
              <a:cxn ang="0">
                <a:pos x="69" y="2"/>
              </a:cxn>
              <a:cxn ang="0">
                <a:pos x="53" y="1"/>
              </a:cxn>
              <a:cxn ang="0">
                <a:pos x="35" y="0"/>
              </a:cxn>
              <a:cxn ang="0">
                <a:pos x="19" y="0"/>
              </a:cxn>
              <a:cxn ang="0">
                <a:pos x="7" y="1"/>
              </a:cxn>
              <a:cxn ang="0">
                <a:pos x="0" y="4"/>
              </a:cxn>
              <a:cxn ang="0">
                <a:pos x="0" y="8"/>
              </a:cxn>
              <a:cxn ang="0">
                <a:pos x="9" y="11"/>
              </a:cxn>
              <a:cxn ang="0">
                <a:pos x="23" y="13"/>
              </a:cxn>
              <a:cxn ang="0">
                <a:pos x="40" y="13"/>
              </a:cxn>
              <a:cxn ang="0">
                <a:pos x="60" y="11"/>
              </a:cxn>
              <a:cxn ang="0">
                <a:pos x="77" y="10"/>
              </a:cxn>
              <a:cxn ang="0">
                <a:pos x="90" y="8"/>
              </a:cxn>
              <a:cxn ang="0">
                <a:pos x="98" y="6"/>
              </a:cxn>
            </a:cxnLst>
            <a:rect l="0" t="0" r="r" b="b"/>
            <a:pathLst>
              <a:path w="98" h="13">
                <a:moveTo>
                  <a:pt x="98" y="6"/>
                </a:moveTo>
                <a:lnTo>
                  <a:pt x="94" y="6"/>
                </a:lnTo>
                <a:lnTo>
                  <a:pt x="84" y="3"/>
                </a:lnTo>
                <a:lnTo>
                  <a:pt x="69" y="2"/>
                </a:lnTo>
                <a:lnTo>
                  <a:pt x="53" y="1"/>
                </a:lnTo>
                <a:lnTo>
                  <a:pt x="35" y="0"/>
                </a:lnTo>
                <a:lnTo>
                  <a:pt x="19" y="0"/>
                </a:lnTo>
                <a:lnTo>
                  <a:pt x="7" y="1"/>
                </a:lnTo>
                <a:lnTo>
                  <a:pt x="0" y="4"/>
                </a:lnTo>
                <a:lnTo>
                  <a:pt x="0" y="8"/>
                </a:lnTo>
                <a:lnTo>
                  <a:pt x="9" y="11"/>
                </a:lnTo>
                <a:lnTo>
                  <a:pt x="23" y="13"/>
                </a:lnTo>
                <a:lnTo>
                  <a:pt x="40" y="13"/>
                </a:lnTo>
                <a:lnTo>
                  <a:pt x="60" y="11"/>
                </a:lnTo>
                <a:lnTo>
                  <a:pt x="77" y="10"/>
                </a:lnTo>
                <a:lnTo>
                  <a:pt x="90" y="8"/>
                </a:lnTo>
                <a:lnTo>
                  <a:pt x="98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92" name="Freeform 90"/>
          <p:cNvSpPr>
            <a:spLocks/>
          </p:cNvSpPr>
          <p:nvPr/>
        </p:nvSpPr>
        <p:spPr bwMode="auto">
          <a:xfrm>
            <a:off x="2465375" y="5227656"/>
            <a:ext cx="6350" cy="131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" y="25"/>
              </a:cxn>
              <a:cxn ang="0">
                <a:pos x="0" y="79"/>
              </a:cxn>
              <a:cxn ang="0">
                <a:pos x="0" y="135"/>
              </a:cxn>
              <a:cxn ang="0">
                <a:pos x="3" y="166"/>
              </a:cxn>
              <a:cxn ang="0">
                <a:pos x="7" y="146"/>
              </a:cxn>
              <a:cxn ang="0">
                <a:pos x="7" y="88"/>
              </a:cxn>
              <a:cxn ang="0">
                <a:pos x="5" y="28"/>
              </a:cxn>
              <a:cxn ang="0">
                <a:pos x="3" y="0"/>
              </a:cxn>
            </a:cxnLst>
            <a:rect l="0" t="0" r="r" b="b"/>
            <a:pathLst>
              <a:path w="7" h="166">
                <a:moveTo>
                  <a:pt x="3" y="0"/>
                </a:moveTo>
                <a:lnTo>
                  <a:pt x="2" y="25"/>
                </a:lnTo>
                <a:lnTo>
                  <a:pt x="0" y="79"/>
                </a:lnTo>
                <a:lnTo>
                  <a:pt x="0" y="135"/>
                </a:lnTo>
                <a:lnTo>
                  <a:pt x="3" y="166"/>
                </a:lnTo>
                <a:lnTo>
                  <a:pt x="7" y="146"/>
                </a:lnTo>
                <a:lnTo>
                  <a:pt x="7" y="88"/>
                </a:lnTo>
                <a:lnTo>
                  <a:pt x="5" y="28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93" name="Freeform 91"/>
          <p:cNvSpPr>
            <a:spLocks/>
          </p:cNvSpPr>
          <p:nvPr/>
        </p:nvSpPr>
        <p:spPr bwMode="auto">
          <a:xfrm>
            <a:off x="2528875" y="5214956"/>
            <a:ext cx="7938" cy="134938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4" y="26"/>
              </a:cxn>
              <a:cxn ang="0">
                <a:pos x="0" y="82"/>
              </a:cxn>
              <a:cxn ang="0">
                <a:pos x="0" y="140"/>
              </a:cxn>
              <a:cxn ang="0">
                <a:pos x="5" y="171"/>
              </a:cxn>
              <a:cxn ang="0">
                <a:pos x="10" y="148"/>
              </a:cxn>
              <a:cxn ang="0">
                <a:pos x="8" y="89"/>
              </a:cxn>
              <a:cxn ang="0">
                <a:pos x="6" y="28"/>
              </a:cxn>
              <a:cxn ang="0">
                <a:pos x="5" y="0"/>
              </a:cxn>
            </a:cxnLst>
            <a:rect l="0" t="0" r="r" b="b"/>
            <a:pathLst>
              <a:path w="10" h="171">
                <a:moveTo>
                  <a:pt x="5" y="0"/>
                </a:moveTo>
                <a:lnTo>
                  <a:pt x="4" y="26"/>
                </a:lnTo>
                <a:lnTo>
                  <a:pt x="0" y="82"/>
                </a:lnTo>
                <a:lnTo>
                  <a:pt x="0" y="140"/>
                </a:lnTo>
                <a:lnTo>
                  <a:pt x="5" y="171"/>
                </a:lnTo>
                <a:lnTo>
                  <a:pt x="10" y="148"/>
                </a:lnTo>
                <a:lnTo>
                  <a:pt x="8" y="89"/>
                </a:lnTo>
                <a:lnTo>
                  <a:pt x="6" y="28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94" name="Freeform 92"/>
          <p:cNvSpPr>
            <a:spLocks/>
          </p:cNvSpPr>
          <p:nvPr/>
        </p:nvSpPr>
        <p:spPr bwMode="auto">
          <a:xfrm>
            <a:off x="2459025" y="5230831"/>
            <a:ext cx="80963" cy="793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2" y="0"/>
              </a:cxn>
              <a:cxn ang="0">
                <a:pos x="11" y="0"/>
              </a:cxn>
              <a:cxn ang="0">
                <a:pos x="25" y="0"/>
              </a:cxn>
              <a:cxn ang="0">
                <a:pos x="42" y="1"/>
              </a:cxn>
              <a:cxn ang="0">
                <a:pos x="61" y="2"/>
              </a:cxn>
              <a:cxn ang="0">
                <a:pos x="78" y="3"/>
              </a:cxn>
              <a:cxn ang="0">
                <a:pos x="92" y="6"/>
              </a:cxn>
              <a:cxn ang="0">
                <a:pos x="100" y="8"/>
              </a:cxn>
              <a:cxn ang="0">
                <a:pos x="97" y="8"/>
              </a:cxn>
              <a:cxn ang="0">
                <a:pos x="86" y="8"/>
              </a:cxn>
              <a:cxn ang="0">
                <a:pos x="72" y="8"/>
              </a:cxn>
              <a:cxn ang="0">
                <a:pos x="55" y="8"/>
              </a:cxn>
              <a:cxn ang="0">
                <a:pos x="38" y="7"/>
              </a:cxn>
              <a:cxn ang="0">
                <a:pos x="22" y="6"/>
              </a:cxn>
              <a:cxn ang="0">
                <a:pos x="8" y="3"/>
              </a:cxn>
              <a:cxn ang="0">
                <a:pos x="0" y="1"/>
              </a:cxn>
            </a:cxnLst>
            <a:rect l="0" t="0" r="r" b="b"/>
            <a:pathLst>
              <a:path w="100" h="8">
                <a:moveTo>
                  <a:pt x="0" y="1"/>
                </a:moveTo>
                <a:lnTo>
                  <a:pt x="2" y="0"/>
                </a:lnTo>
                <a:lnTo>
                  <a:pt x="11" y="0"/>
                </a:lnTo>
                <a:lnTo>
                  <a:pt x="25" y="0"/>
                </a:lnTo>
                <a:lnTo>
                  <a:pt x="42" y="1"/>
                </a:lnTo>
                <a:lnTo>
                  <a:pt x="61" y="2"/>
                </a:lnTo>
                <a:lnTo>
                  <a:pt x="78" y="3"/>
                </a:lnTo>
                <a:lnTo>
                  <a:pt x="92" y="6"/>
                </a:lnTo>
                <a:lnTo>
                  <a:pt x="100" y="8"/>
                </a:lnTo>
                <a:lnTo>
                  <a:pt x="97" y="8"/>
                </a:lnTo>
                <a:lnTo>
                  <a:pt x="86" y="8"/>
                </a:lnTo>
                <a:lnTo>
                  <a:pt x="72" y="8"/>
                </a:lnTo>
                <a:lnTo>
                  <a:pt x="55" y="8"/>
                </a:lnTo>
                <a:lnTo>
                  <a:pt x="38" y="7"/>
                </a:lnTo>
                <a:lnTo>
                  <a:pt x="22" y="6"/>
                </a:lnTo>
                <a:lnTo>
                  <a:pt x="8" y="3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95" name="Freeform 93"/>
          <p:cNvSpPr>
            <a:spLocks/>
          </p:cNvSpPr>
          <p:nvPr/>
        </p:nvSpPr>
        <p:spPr bwMode="auto">
          <a:xfrm>
            <a:off x="2460612" y="5341956"/>
            <a:ext cx="65088" cy="7938"/>
          </a:xfrm>
          <a:custGeom>
            <a:avLst/>
            <a:gdLst/>
            <a:ahLst/>
            <a:cxnLst>
              <a:cxn ang="0">
                <a:pos x="82" y="0"/>
              </a:cxn>
              <a:cxn ang="0">
                <a:pos x="78" y="0"/>
              </a:cxn>
              <a:cxn ang="0">
                <a:pos x="70" y="0"/>
              </a:cxn>
              <a:cxn ang="0">
                <a:pos x="58" y="0"/>
              </a:cxn>
              <a:cxn ang="0">
                <a:pos x="44" y="2"/>
              </a:cxn>
              <a:cxn ang="0">
                <a:pos x="29" y="3"/>
              </a:cxn>
              <a:cxn ang="0">
                <a:pos x="16" y="4"/>
              </a:cxn>
              <a:cxn ang="0">
                <a:pos x="6" y="6"/>
              </a:cxn>
              <a:cxn ang="0">
                <a:pos x="0" y="8"/>
              </a:cxn>
              <a:cxn ang="0">
                <a:pos x="2" y="8"/>
              </a:cxn>
              <a:cxn ang="0">
                <a:pos x="9" y="10"/>
              </a:cxn>
              <a:cxn ang="0">
                <a:pos x="18" y="11"/>
              </a:cxn>
              <a:cxn ang="0">
                <a:pos x="30" y="11"/>
              </a:cxn>
              <a:cxn ang="0">
                <a:pos x="44" y="11"/>
              </a:cxn>
              <a:cxn ang="0">
                <a:pos x="56" y="8"/>
              </a:cxn>
              <a:cxn ang="0">
                <a:pos x="70" y="6"/>
              </a:cxn>
              <a:cxn ang="0">
                <a:pos x="82" y="0"/>
              </a:cxn>
            </a:cxnLst>
            <a:rect l="0" t="0" r="r" b="b"/>
            <a:pathLst>
              <a:path w="82" h="11">
                <a:moveTo>
                  <a:pt x="82" y="0"/>
                </a:moveTo>
                <a:lnTo>
                  <a:pt x="78" y="0"/>
                </a:lnTo>
                <a:lnTo>
                  <a:pt x="70" y="0"/>
                </a:lnTo>
                <a:lnTo>
                  <a:pt x="58" y="0"/>
                </a:lnTo>
                <a:lnTo>
                  <a:pt x="44" y="2"/>
                </a:lnTo>
                <a:lnTo>
                  <a:pt x="29" y="3"/>
                </a:lnTo>
                <a:lnTo>
                  <a:pt x="16" y="4"/>
                </a:lnTo>
                <a:lnTo>
                  <a:pt x="6" y="6"/>
                </a:lnTo>
                <a:lnTo>
                  <a:pt x="0" y="8"/>
                </a:lnTo>
                <a:lnTo>
                  <a:pt x="2" y="8"/>
                </a:lnTo>
                <a:lnTo>
                  <a:pt x="9" y="10"/>
                </a:lnTo>
                <a:lnTo>
                  <a:pt x="18" y="11"/>
                </a:lnTo>
                <a:lnTo>
                  <a:pt x="30" y="11"/>
                </a:lnTo>
                <a:lnTo>
                  <a:pt x="44" y="11"/>
                </a:lnTo>
                <a:lnTo>
                  <a:pt x="56" y="8"/>
                </a:lnTo>
                <a:lnTo>
                  <a:pt x="70" y="6"/>
                </a:lnTo>
                <a:lnTo>
                  <a:pt x="8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96" name="Freeform 94"/>
          <p:cNvSpPr>
            <a:spLocks/>
          </p:cNvSpPr>
          <p:nvPr/>
        </p:nvSpPr>
        <p:spPr bwMode="auto">
          <a:xfrm>
            <a:off x="2544750" y="5234006"/>
            <a:ext cx="23813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11" y="0"/>
              </a:cxn>
              <a:cxn ang="0">
                <a:pos x="22" y="1"/>
              </a:cxn>
              <a:cxn ang="0">
                <a:pos x="29" y="4"/>
              </a:cxn>
              <a:cxn ang="0">
                <a:pos x="30" y="5"/>
              </a:cxn>
              <a:cxn ang="0">
                <a:pos x="29" y="6"/>
              </a:cxn>
              <a:cxn ang="0">
                <a:pos x="26" y="6"/>
              </a:cxn>
              <a:cxn ang="0">
                <a:pos x="22" y="7"/>
              </a:cxn>
              <a:cxn ang="0">
                <a:pos x="16" y="6"/>
              </a:cxn>
              <a:cxn ang="0">
                <a:pos x="10" y="6"/>
              </a:cxn>
              <a:cxn ang="0">
                <a:pos x="5" y="4"/>
              </a:cxn>
              <a:cxn ang="0">
                <a:pos x="0" y="0"/>
              </a:cxn>
            </a:cxnLst>
            <a:rect l="0" t="0" r="r" b="b"/>
            <a:pathLst>
              <a:path w="30" h="7">
                <a:moveTo>
                  <a:pt x="0" y="0"/>
                </a:moveTo>
                <a:lnTo>
                  <a:pt x="3" y="0"/>
                </a:lnTo>
                <a:lnTo>
                  <a:pt x="11" y="0"/>
                </a:lnTo>
                <a:lnTo>
                  <a:pt x="22" y="1"/>
                </a:lnTo>
                <a:lnTo>
                  <a:pt x="29" y="4"/>
                </a:lnTo>
                <a:lnTo>
                  <a:pt x="30" y="5"/>
                </a:lnTo>
                <a:lnTo>
                  <a:pt x="29" y="6"/>
                </a:lnTo>
                <a:lnTo>
                  <a:pt x="26" y="6"/>
                </a:lnTo>
                <a:lnTo>
                  <a:pt x="22" y="7"/>
                </a:lnTo>
                <a:lnTo>
                  <a:pt x="16" y="6"/>
                </a:lnTo>
                <a:lnTo>
                  <a:pt x="10" y="6"/>
                </a:lnTo>
                <a:lnTo>
                  <a:pt x="5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97" name="Freeform 95"/>
          <p:cNvSpPr>
            <a:spLocks/>
          </p:cNvSpPr>
          <p:nvPr/>
        </p:nvSpPr>
        <p:spPr bwMode="auto">
          <a:xfrm>
            <a:off x="2544750" y="5335606"/>
            <a:ext cx="17463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3"/>
              </a:cxn>
              <a:cxn ang="0">
                <a:pos x="8" y="1"/>
              </a:cxn>
              <a:cxn ang="0">
                <a:pos x="15" y="0"/>
              </a:cxn>
              <a:cxn ang="0">
                <a:pos x="21" y="1"/>
              </a:cxn>
              <a:cxn ang="0">
                <a:pos x="22" y="5"/>
              </a:cxn>
              <a:cxn ang="0">
                <a:pos x="18" y="7"/>
              </a:cxn>
              <a:cxn ang="0">
                <a:pos x="10" y="7"/>
              </a:cxn>
              <a:cxn ang="0">
                <a:pos x="0" y="4"/>
              </a:cxn>
            </a:cxnLst>
            <a:rect l="0" t="0" r="r" b="b"/>
            <a:pathLst>
              <a:path w="22" h="7">
                <a:moveTo>
                  <a:pt x="0" y="4"/>
                </a:moveTo>
                <a:lnTo>
                  <a:pt x="2" y="3"/>
                </a:lnTo>
                <a:lnTo>
                  <a:pt x="8" y="1"/>
                </a:lnTo>
                <a:lnTo>
                  <a:pt x="15" y="0"/>
                </a:lnTo>
                <a:lnTo>
                  <a:pt x="21" y="1"/>
                </a:lnTo>
                <a:lnTo>
                  <a:pt x="22" y="5"/>
                </a:lnTo>
                <a:lnTo>
                  <a:pt x="18" y="7"/>
                </a:lnTo>
                <a:lnTo>
                  <a:pt x="10" y="7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98" name="Freeform 96"/>
          <p:cNvSpPr>
            <a:spLocks/>
          </p:cNvSpPr>
          <p:nvPr/>
        </p:nvSpPr>
        <p:spPr bwMode="auto">
          <a:xfrm>
            <a:off x="2555862" y="5224481"/>
            <a:ext cx="4763" cy="1301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24"/>
              </a:cxn>
              <a:cxn ang="0">
                <a:pos x="6" y="79"/>
              </a:cxn>
              <a:cxn ang="0">
                <a:pos x="3" y="135"/>
              </a:cxn>
              <a:cxn ang="0">
                <a:pos x="0" y="163"/>
              </a:cxn>
              <a:cxn ang="0">
                <a:pos x="0" y="140"/>
              </a:cxn>
              <a:cxn ang="0">
                <a:pos x="0" y="88"/>
              </a:cxn>
              <a:cxn ang="0">
                <a:pos x="1" y="33"/>
              </a:cxn>
              <a:cxn ang="0">
                <a:pos x="6" y="0"/>
              </a:cxn>
            </a:cxnLst>
            <a:rect l="0" t="0" r="r" b="b"/>
            <a:pathLst>
              <a:path w="6" h="163">
                <a:moveTo>
                  <a:pt x="6" y="0"/>
                </a:moveTo>
                <a:lnTo>
                  <a:pt x="6" y="24"/>
                </a:lnTo>
                <a:lnTo>
                  <a:pt x="6" y="79"/>
                </a:lnTo>
                <a:lnTo>
                  <a:pt x="3" y="135"/>
                </a:lnTo>
                <a:lnTo>
                  <a:pt x="0" y="163"/>
                </a:lnTo>
                <a:lnTo>
                  <a:pt x="0" y="140"/>
                </a:lnTo>
                <a:lnTo>
                  <a:pt x="0" y="88"/>
                </a:lnTo>
                <a:lnTo>
                  <a:pt x="1" y="33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99" name="Freeform 97"/>
          <p:cNvSpPr>
            <a:spLocks/>
          </p:cNvSpPr>
          <p:nvPr/>
        </p:nvSpPr>
        <p:spPr bwMode="auto">
          <a:xfrm>
            <a:off x="2433625" y="5227656"/>
            <a:ext cx="23813" cy="6350"/>
          </a:xfrm>
          <a:custGeom>
            <a:avLst/>
            <a:gdLst/>
            <a:ahLst/>
            <a:cxnLst>
              <a:cxn ang="0">
                <a:pos x="32" y="4"/>
              </a:cxn>
              <a:cxn ang="0">
                <a:pos x="28" y="3"/>
              </a:cxn>
              <a:cxn ang="0">
                <a:pos x="19" y="1"/>
              </a:cxn>
              <a:cxn ang="0">
                <a:pos x="10" y="0"/>
              </a:cxn>
              <a:cxn ang="0">
                <a:pos x="2" y="1"/>
              </a:cxn>
              <a:cxn ang="0">
                <a:pos x="0" y="3"/>
              </a:cxn>
              <a:cxn ang="0">
                <a:pos x="0" y="4"/>
              </a:cxn>
              <a:cxn ang="0">
                <a:pos x="4" y="6"/>
              </a:cxn>
              <a:cxn ang="0">
                <a:pos x="9" y="7"/>
              </a:cxn>
              <a:cxn ang="0">
                <a:pos x="14" y="8"/>
              </a:cxn>
              <a:cxn ang="0">
                <a:pos x="20" y="8"/>
              </a:cxn>
              <a:cxn ang="0">
                <a:pos x="26" y="7"/>
              </a:cxn>
              <a:cxn ang="0">
                <a:pos x="32" y="4"/>
              </a:cxn>
            </a:cxnLst>
            <a:rect l="0" t="0" r="r" b="b"/>
            <a:pathLst>
              <a:path w="32" h="8">
                <a:moveTo>
                  <a:pt x="32" y="4"/>
                </a:moveTo>
                <a:lnTo>
                  <a:pt x="28" y="3"/>
                </a:lnTo>
                <a:lnTo>
                  <a:pt x="19" y="1"/>
                </a:lnTo>
                <a:lnTo>
                  <a:pt x="10" y="0"/>
                </a:lnTo>
                <a:lnTo>
                  <a:pt x="2" y="1"/>
                </a:lnTo>
                <a:lnTo>
                  <a:pt x="0" y="3"/>
                </a:lnTo>
                <a:lnTo>
                  <a:pt x="0" y="4"/>
                </a:lnTo>
                <a:lnTo>
                  <a:pt x="4" y="6"/>
                </a:lnTo>
                <a:lnTo>
                  <a:pt x="9" y="7"/>
                </a:lnTo>
                <a:lnTo>
                  <a:pt x="14" y="8"/>
                </a:lnTo>
                <a:lnTo>
                  <a:pt x="20" y="8"/>
                </a:lnTo>
                <a:lnTo>
                  <a:pt x="26" y="7"/>
                </a:lnTo>
                <a:lnTo>
                  <a:pt x="32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" name="Freeform 98"/>
          <p:cNvSpPr>
            <a:spLocks/>
          </p:cNvSpPr>
          <p:nvPr/>
        </p:nvSpPr>
        <p:spPr bwMode="auto">
          <a:xfrm>
            <a:off x="2441562" y="5346719"/>
            <a:ext cx="17463" cy="7938"/>
          </a:xfrm>
          <a:custGeom>
            <a:avLst/>
            <a:gdLst/>
            <a:ahLst/>
            <a:cxnLst>
              <a:cxn ang="0">
                <a:pos x="23" y="7"/>
              </a:cxn>
              <a:cxn ang="0">
                <a:pos x="21" y="6"/>
              </a:cxn>
              <a:cxn ang="0">
                <a:pos x="15" y="2"/>
              </a:cxn>
              <a:cxn ang="0">
                <a:pos x="8" y="0"/>
              </a:cxn>
              <a:cxn ang="0">
                <a:pos x="2" y="0"/>
              </a:cxn>
              <a:cxn ang="0">
                <a:pos x="0" y="4"/>
              </a:cxn>
              <a:cxn ang="0">
                <a:pos x="4" y="7"/>
              </a:cxn>
              <a:cxn ang="0">
                <a:pos x="11" y="9"/>
              </a:cxn>
              <a:cxn ang="0">
                <a:pos x="23" y="7"/>
              </a:cxn>
            </a:cxnLst>
            <a:rect l="0" t="0" r="r" b="b"/>
            <a:pathLst>
              <a:path w="23" h="9">
                <a:moveTo>
                  <a:pt x="23" y="7"/>
                </a:moveTo>
                <a:lnTo>
                  <a:pt x="21" y="6"/>
                </a:lnTo>
                <a:lnTo>
                  <a:pt x="15" y="2"/>
                </a:lnTo>
                <a:lnTo>
                  <a:pt x="8" y="0"/>
                </a:lnTo>
                <a:lnTo>
                  <a:pt x="2" y="0"/>
                </a:lnTo>
                <a:lnTo>
                  <a:pt x="0" y="4"/>
                </a:lnTo>
                <a:lnTo>
                  <a:pt x="4" y="7"/>
                </a:lnTo>
                <a:lnTo>
                  <a:pt x="11" y="9"/>
                </a:lnTo>
                <a:lnTo>
                  <a:pt x="23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1" name="Freeform 99"/>
          <p:cNvSpPr>
            <a:spLocks/>
          </p:cNvSpPr>
          <p:nvPr/>
        </p:nvSpPr>
        <p:spPr bwMode="auto">
          <a:xfrm>
            <a:off x="2438387" y="5216544"/>
            <a:ext cx="4763" cy="14922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" y="28"/>
              </a:cxn>
              <a:cxn ang="0">
                <a:pos x="0" y="92"/>
              </a:cxn>
              <a:cxn ang="0">
                <a:pos x="0" y="156"/>
              </a:cxn>
              <a:cxn ang="0">
                <a:pos x="4" y="188"/>
              </a:cxn>
              <a:cxn ang="0">
                <a:pos x="5" y="162"/>
              </a:cxn>
              <a:cxn ang="0">
                <a:pos x="6" y="103"/>
              </a:cxn>
              <a:cxn ang="0">
                <a:pos x="6" y="40"/>
              </a:cxn>
              <a:cxn ang="0">
                <a:pos x="3" y="0"/>
              </a:cxn>
            </a:cxnLst>
            <a:rect l="0" t="0" r="r" b="b"/>
            <a:pathLst>
              <a:path w="6" h="188">
                <a:moveTo>
                  <a:pt x="3" y="0"/>
                </a:moveTo>
                <a:lnTo>
                  <a:pt x="2" y="28"/>
                </a:lnTo>
                <a:lnTo>
                  <a:pt x="0" y="92"/>
                </a:lnTo>
                <a:lnTo>
                  <a:pt x="0" y="156"/>
                </a:lnTo>
                <a:lnTo>
                  <a:pt x="4" y="188"/>
                </a:lnTo>
                <a:lnTo>
                  <a:pt x="5" y="162"/>
                </a:lnTo>
                <a:lnTo>
                  <a:pt x="6" y="103"/>
                </a:lnTo>
                <a:lnTo>
                  <a:pt x="6" y="4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2" name="Freeform 100"/>
          <p:cNvSpPr>
            <a:spLocks/>
          </p:cNvSpPr>
          <p:nvPr/>
        </p:nvSpPr>
        <p:spPr bwMode="auto">
          <a:xfrm>
            <a:off x="2500300" y="5246706"/>
            <a:ext cx="4763" cy="92075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17"/>
              </a:cxn>
              <a:cxn ang="0">
                <a:pos x="0" y="52"/>
              </a:cxn>
              <a:cxn ang="0">
                <a:pos x="0" y="93"/>
              </a:cxn>
              <a:cxn ang="0">
                <a:pos x="2" y="118"/>
              </a:cxn>
              <a:cxn ang="0">
                <a:pos x="3" y="104"/>
              </a:cxn>
              <a:cxn ang="0">
                <a:pos x="5" y="71"/>
              </a:cxn>
              <a:cxn ang="0">
                <a:pos x="5" y="31"/>
              </a:cxn>
              <a:cxn ang="0">
                <a:pos x="1" y="0"/>
              </a:cxn>
            </a:cxnLst>
            <a:rect l="0" t="0" r="r" b="b"/>
            <a:pathLst>
              <a:path w="5" h="118">
                <a:moveTo>
                  <a:pt x="1" y="0"/>
                </a:moveTo>
                <a:lnTo>
                  <a:pt x="1" y="17"/>
                </a:lnTo>
                <a:lnTo>
                  <a:pt x="0" y="52"/>
                </a:lnTo>
                <a:lnTo>
                  <a:pt x="0" y="93"/>
                </a:lnTo>
                <a:lnTo>
                  <a:pt x="2" y="118"/>
                </a:lnTo>
                <a:lnTo>
                  <a:pt x="3" y="104"/>
                </a:lnTo>
                <a:lnTo>
                  <a:pt x="5" y="71"/>
                </a:lnTo>
                <a:lnTo>
                  <a:pt x="5" y="31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3" name="Freeform 101"/>
          <p:cNvSpPr>
            <a:spLocks/>
          </p:cNvSpPr>
          <p:nvPr/>
        </p:nvSpPr>
        <p:spPr bwMode="auto">
          <a:xfrm>
            <a:off x="2462200" y="5286394"/>
            <a:ext cx="68263" cy="9525"/>
          </a:xfrm>
          <a:custGeom>
            <a:avLst/>
            <a:gdLst/>
            <a:ahLst/>
            <a:cxnLst>
              <a:cxn ang="0">
                <a:pos x="86" y="6"/>
              </a:cxn>
              <a:cxn ang="0">
                <a:pos x="82" y="6"/>
              </a:cxn>
              <a:cxn ang="0">
                <a:pos x="74" y="5"/>
              </a:cxn>
              <a:cxn ang="0">
                <a:pos x="61" y="2"/>
              </a:cxn>
              <a:cxn ang="0">
                <a:pos x="46" y="1"/>
              </a:cxn>
              <a:cxn ang="0">
                <a:pos x="31" y="0"/>
              </a:cxn>
              <a:cxn ang="0">
                <a:pos x="18" y="0"/>
              </a:cxn>
              <a:cxn ang="0">
                <a:pos x="6" y="1"/>
              </a:cxn>
              <a:cxn ang="0">
                <a:pos x="0" y="5"/>
              </a:cxn>
              <a:cxn ang="0">
                <a:pos x="1" y="8"/>
              </a:cxn>
              <a:cxn ang="0">
                <a:pos x="8" y="10"/>
              </a:cxn>
              <a:cxn ang="0">
                <a:pos x="21" y="12"/>
              </a:cxn>
              <a:cxn ang="0">
                <a:pos x="36" y="12"/>
              </a:cxn>
              <a:cxn ang="0">
                <a:pos x="52" y="10"/>
              </a:cxn>
              <a:cxn ang="0">
                <a:pos x="67" y="9"/>
              </a:cxn>
              <a:cxn ang="0">
                <a:pos x="79" y="8"/>
              </a:cxn>
              <a:cxn ang="0">
                <a:pos x="86" y="6"/>
              </a:cxn>
            </a:cxnLst>
            <a:rect l="0" t="0" r="r" b="b"/>
            <a:pathLst>
              <a:path w="86" h="12">
                <a:moveTo>
                  <a:pt x="86" y="6"/>
                </a:moveTo>
                <a:lnTo>
                  <a:pt x="82" y="6"/>
                </a:lnTo>
                <a:lnTo>
                  <a:pt x="74" y="5"/>
                </a:lnTo>
                <a:lnTo>
                  <a:pt x="61" y="2"/>
                </a:lnTo>
                <a:lnTo>
                  <a:pt x="46" y="1"/>
                </a:lnTo>
                <a:lnTo>
                  <a:pt x="31" y="0"/>
                </a:lnTo>
                <a:lnTo>
                  <a:pt x="18" y="0"/>
                </a:lnTo>
                <a:lnTo>
                  <a:pt x="6" y="1"/>
                </a:lnTo>
                <a:lnTo>
                  <a:pt x="0" y="5"/>
                </a:lnTo>
                <a:lnTo>
                  <a:pt x="1" y="8"/>
                </a:lnTo>
                <a:lnTo>
                  <a:pt x="8" y="10"/>
                </a:lnTo>
                <a:lnTo>
                  <a:pt x="21" y="12"/>
                </a:lnTo>
                <a:lnTo>
                  <a:pt x="36" y="12"/>
                </a:lnTo>
                <a:lnTo>
                  <a:pt x="52" y="10"/>
                </a:lnTo>
                <a:lnTo>
                  <a:pt x="67" y="9"/>
                </a:lnTo>
                <a:lnTo>
                  <a:pt x="79" y="8"/>
                </a:lnTo>
                <a:lnTo>
                  <a:pt x="86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4" name="Freeform 102"/>
          <p:cNvSpPr>
            <a:spLocks/>
          </p:cNvSpPr>
          <p:nvPr/>
        </p:nvSpPr>
        <p:spPr bwMode="auto">
          <a:xfrm>
            <a:off x="1231887" y="5559444"/>
            <a:ext cx="4763" cy="1158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" y="20"/>
              </a:cxn>
              <a:cxn ang="0">
                <a:pos x="1" y="67"/>
              </a:cxn>
              <a:cxn ang="0">
                <a:pos x="0" y="115"/>
              </a:cxn>
              <a:cxn ang="0">
                <a:pos x="1" y="145"/>
              </a:cxn>
              <a:cxn ang="0">
                <a:pos x="5" y="131"/>
              </a:cxn>
              <a:cxn ang="0">
                <a:pos x="7" y="85"/>
              </a:cxn>
              <a:cxn ang="0">
                <a:pos x="7" y="32"/>
              </a:cxn>
              <a:cxn ang="0">
                <a:pos x="4" y="0"/>
              </a:cxn>
            </a:cxnLst>
            <a:rect l="0" t="0" r="r" b="b"/>
            <a:pathLst>
              <a:path w="7" h="145">
                <a:moveTo>
                  <a:pt x="4" y="0"/>
                </a:moveTo>
                <a:lnTo>
                  <a:pt x="2" y="20"/>
                </a:lnTo>
                <a:lnTo>
                  <a:pt x="1" y="67"/>
                </a:lnTo>
                <a:lnTo>
                  <a:pt x="0" y="115"/>
                </a:lnTo>
                <a:lnTo>
                  <a:pt x="1" y="145"/>
                </a:lnTo>
                <a:lnTo>
                  <a:pt x="5" y="131"/>
                </a:lnTo>
                <a:lnTo>
                  <a:pt x="7" y="85"/>
                </a:lnTo>
                <a:lnTo>
                  <a:pt x="7" y="32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5" name="Freeform 103"/>
          <p:cNvSpPr>
            <a:spLocks/>
          </p:cNvSpPr>
          <p:nvPr/>
        </p:nvSpPr>
        <p:spPr bwMode="auto">
          <a:xfrm>
            <a:off x="1198550" y="5611831"/>
            <a:ext cx="69850" cy="14288"/>
          </a:xfrm>
          <a:custGeom>
            <a:avLst/>
            <a:gdLst/>
            <a:ahLst/>
            <a:cxnLst>
              <a:cxn ang="0">
                <a:pos x="86" y="18"/>
              </a:cxn>
              <a:cxn ang="0">
                <a:pos x="83" y="16"/>
              </a:cxn>
              <a:cxn ang="0">
                <a:pos x="74" y="14"/>
              </a:cxn>
              <a:cxn ang="0">
                <a:pos x="60" y="11"/>
              </a:cxn>
              <a:cxn ang="0">
                <a:pos x="45" y="6"/>
              </a:cxn>
              <a:cxn ang="0">
                <a:pos x="29" y="4"/>
              </a:cxn>
              <a:cxn ang="0">
                <a:pos x="15" y="1"/>
              </a:cxn>
              <a:cxn ang="0">
                <a:pos x="4" y="0"/>
              </a:cxn>
              <a:cxn ang="0">
                <a:pos x="0" y="3"/>
              </a:cxn>
              <a:cxn ang="0">
                <a:pos x="2" y="6"/>
              </a:cxn>
              <a:cxn ang="0">
                <a:pos x="10" y="11"/>
              </a:cxn>
              <a:cxn ang="0">
                <a:pos x="23" y="14"/>
              </a:cxn>
              <a:cxn ang="0">
                <a:pos x="38" y="16"/>
              </a:cxn>
              <a:cxn ang="0">
                <a:pos x="54" y="20"/>
              </a:cxn>
              <a:cxn ang="0">
                <a:pos x="69" y="20"/>
              </a:cxn>
              <a:cxn ang="0">
                <a:pos x="80" y="20"/>
              </a:cxn>
              <a:cxn ang="0">
                <a:pos x="86" y="18"/>
              </a:cxn>
            </a:cxnLst>
            <a:rect l="0" t="0" r="r" b="b"/>
            <a:pathLst>
              <a:path w="86" h="20">
                <a:moveTo>
                  <a:pt x="86" y="18"/>
                </a:moveTo>
                <a:lnTo>
                  <a:pt x="83" y="16"/>
                </a:lnTo>
                <a:lnTo>
                  <a:pt x="74" y="14"/>
                </a:lnTo>
                <a:lnTo>
                  <a:pt x="60" y="11"/>
                </a:lnTo>
                <a:lnTo>
                  <a:pt x="45" y="6"/>
                </a:lnTo>
                <a:lnTo>
                  <a:pt x="29" y="4"/>
                </a:lnTo>
                <a:lnTo>
                  <a:pt x="15" y="1"/>
                </a:lnTo>
                <a:lnTo>
                  <a:pt x="4" y="0"/>
                </a:lnTo>
                <a:lnTo>
                  <a:pt x="0" y="3"/>
                </a:lnTo>
                <a:lnTo>
                  <a:pt x="2" y="6"/>
                </a:lnTo>
                <a:lnTo>
                  <a:pt x="10" y="11"/>
                </a:lnTo>
                <a:lnTo>
                  <a:pt x="23" y="14"/>
                </a:lnTo>
                <a:lnTo>
                  <a:pt x="38" y="16"/>
                </a:lnTo>
                <a:lnTo>
                  <a:pt x="54" y="20"/>
                </a:lnTo>
                <a:lnTo>
                  <a:pt x="69" y="20"/>
                </a:lnTo>
                <a:lnTo>
                  <a:pt x="80" y="20"/>
                </a:lnTo>
                <a:lnTo>
                  <a:pt x="86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6" name="Freeform 104"/>
          <p:cNvSpPr>
            <a:spLocks/>
          </p:cNvSpPr>
          <p:nvPr/>
        </p:nvSpPr>
        <p:spPr bwMode="auto">
          <a:xfrm>
            <a:off x="1298562" y="5564206"/>
            <a:ext cx="7938" cy="17303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6" y="30"/>
              </a:cxn>
              <a:cxn ang="0">
                <a:pos x="3" y="98"/>
              </a:cxn>
              <a:cxn ang="0">
                <a:pos x="0" y="172"/>
              </a:cxn>
              <a:cxn ang="0">
                <a:pos x="3" y="218"/>
              </a:cxn>
              <a:cxn ang="0">
                <a:pos x="8" y="200"/>
              </a:cxn>
              <a:cxn ang="0">
                <a:pos x="11" y="128"/>
              </a:cxn>
              <a:cxn ang="0">
                <a:pos x="11" y="48"/>
              </a:cxn>
              <a:cxn ang="0">
                <a:pos x="8" y="0"/>
              </a:cxn>
            </a:cxnLst>
            <a:rect l="0" t="0" r="r" b="b"/>
            <a:pathLst>
              <a:path w="11" h="218">
                <a:moveTo>
                  <a:pt x="8" y="0"/>
                </a:moveTo>
                <a:lnTo>
                  <a:pt x="6" y="30"/>
                </a:lnTo>
                <a:lnTo>
                  <a:pt x="3" y="98"/>
                </a:lnTo>
                <a:lnTo>
                  <a:pt x="0" y="172"/>
                </a:lnTo>
                <a:lnTo>
                  <a:pt x="3" y="218"/>
                </a:lnTo>
                <a:lnTo>
                  <a:pt x="8" y="200"/>
                </a:lnTo>
                <a:lnTo>
                  <a:pt x="11" y="128"/>
                </a:lnTo>
                <a:lnTo>
                  <a:pt x="11" y="48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7" name="Freeform 105"/>
          <p:cNvSpPr>
            <a:spLocks/>
          </p:cNvSpPr>
          <p:nvPr/>
        </p:nvSpPr>
        <p:spPr bwMode="auto">
          <a:xfrm>
            <a:off x="1160450" y="5522931"/>
            <a:ext cx="7938" cy="173038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6" y="30"/>
              </a:cxn>
              <a:cxn ang="0">
                <a:pos x="3" y="100"/>
              </a:cxn>
              <a:cxn ang="0">
                <a:pos x="0" y="173"/>
              </a:cxn>
              <a:cxn ang="0">
                <a:pos x="3" y="219"/>
              </a:cxn>
              <a:cxn ang="0">
                <a:pos x="7" y="200"/>
              </a:cxn>
              <a:cxn ang="0">
                <a:pos x="11" y="128"/>
              </a:cxn>
              <a:cxn ang="0">
                <a:pos x="11" y="48"/>
              </a:cxn>
              <a:cxn ang="0">
                <a:pos x="9" y="0"/>
              </a:cxn>
            </a:cxnLst>
            <a:rect l="0" t="0" r="r" b="b"/>
            <a:pathLst>
              <a:path w="11" h="219">
                <a:moveTo>
                  <a:pt x="9" y="0"/>
                </a:moveTo>
                <a:lnTo>
                  <a:pt x="6" y="30"/>
                </a:lnTo>
                <a:lnTo>
                  <a:pt x="3" y="100"/>
                </a:lnTo>
                <a:lnTo>
                  <a:pt x="0" y="173"/>
                </a:lnTo>
                <a:lnTo>
                  <a:pt x="3" y="219"/>
                </a:lnTo>
                <a:lnTo>
                  <a:pt x="7" y="200"/>
                </a:lnTo>
                <a:lnTo>
                  <a:pt x="11" y="128"/>
                </a:lnTo>
                <a:lnTo>
                  <a:pt x="11" y="48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8" name="Freeform 106"/>
          <p:cNvSpPr>
            <a:spLocks/>
          </p:cNvSpPr>
          <p:nvPr/>
        </p:nvSpPr>
        <p:spPr bwMode="auto">
          <a:xfrm>
            <a:off x="1158862" y="5676919"/>
            <a:ext cx="38100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8" y="2"/>
              </a:cxn>
              <a:cxn ang="0">
                <a:pos x="15" y="5"/>
              </a:cxn>
              <a:cxn ang="0">
                <a:pos x="24" y="7"/>
              </a:cxn>
              <a:cxn ang="0">
                <a:pos x="33" y="10"/>
              </a:cxn>
              <a:cxn ang="0">
                <a:pos x="40" y="14"/>
              </a:cxn>
              <a:cxn ang="0">
                <a:pos x="46" y="19"/>
              </a:cxn>
              <a:cxn ang="0">
                <a:pos x="48" y="22"/>
              </a:cxn>
              <a:cxn ang="0">
                <a:pos x="47" y="24"/>
              </a:cxn>
              <a:cxn ang="0">
                <a:pos x="43" y="24"/>
              </a:cxn>
              <a:cxn ang="0">
                <a:pos x="37" y="22"/>
              </a:cxn>
              <a:cxn ang="0">
                <a:pos x="29" y="17"/>
              </a:cxn>
              <a:cxn ang="0">
                <a:pos x="21" y="14"/>
              </a:cxn>
              <a:cxn ang="0">
                <a:pos x="13" y="8"/>
              </a:cxn>
              <a:cxn ang="0">
                <a:pos x="6" y="4"/>
              </a:cxn>
              <a:cxn ang="0">
                <a:pos x="0" y="0"/>
              </a:cxn>
            </a:cxnLst>
            <a:rect l="0" t="0" r="r" b="b"/>
            <a:pathLst>
              <a:path w="48" h="24">
                <a:moveTo>
                  <a:pt x="0" y="0"/>
                </a:moveTo>
                <a:lnTo>
                  <a:pt x="2" y="0"/>
                </a:lnTo>
                <a:lnTo>
                  <a:pt x="8" y="2"/>
                </a:lnTo>
                <a:lnTo>
                  <a:pt x="15" y="5"/>
                </a:lnTo>
                <a:lnTo>
                  <a:pt x="24" y="7"/>
                </a:lnTo>
                <a:lnTo>
                  <a:pt x="33" y="10"/>
                </a:lnTo>
                <a:lnTo>
                  <a:pt x="40" y="14"/>
                </a:lnTo>
                <a:lnTo>
                  <a:pt x="46" y="19"/>
                </a:lnTo>
                <a:lnTo>
                  <a:pt x="48" y="22"/>
                </a:lnTo>
                <a:lnTo>
                  <a:pt x="47" y="24"/>
                </a:lnTo>
                <a:lnTo>
                  <a:pt x="43" y="24"/>
                </a:lnTo>
                <a:lnTo>
                  <a:pt x="37" y="22"/>
                </a:lnTo>
                <a:lnTo>
                  <a:pt x="29" y="17"/>
                </a:lnTo>
                <a:lnTo>
                  <a:pt x="21" y="14"/>
                </a:lnTo>
                <a:lnTo>
                  <a:pt x="13" y="8"/>
                </a:lnTo>
                <a:lnTo>
                  <a:pt x="6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9" name="Freeform 107"/>
          <p:cNvSpPr>
            <a:spLocks/>
          </p:cNvSpPr>
          <p:nvPr/>
        </p:nvSpPr>
        <p:spPr bwMode="auto">
          <a:xfrm>
            <a:off x="1277925" y="5561031"/>
            <a:ext cx="38100" cy="15875"/>
          </a:xfrm>
          <a:custGeom>
            <a:avLst/>
            <a:gdLst/>
            <a:ahLst/>
            <a:cxnLst>
              <a:cxn ang="0">
                <a:pos x="48" y="19"/>
              </a:cxn>
              <a:cxn ang="0">
                <a:pos x="47" y="18"/>
              </a:cxn>
              <a:cxn ang="0">
                <a:pos x="43" y="15"/>
              </a:cxn>
              <a:cxn ang="0">
                <a:pos x="37" y="11"/>
              </a:cxn>
              <a:cxn ang="0">
                <a:pos x="29" y="7"/>
              </a:cxn>
              <a:cxn ang="0">
                <a:pos x="21" y="3"/>
              </a:cxn>
              <a:cxn ang="0">
                <a:pos x="14" y="1"/>
              </a:cxn>
              <a:cxn ang="0">
                <a:pos x="7" y="0"/>
              </a:cxn>
              <a:cxn ang="0">
                <a:pos x="1" y="2"/>
              </a:cxn>
              <a:cxn ang="0">
                <a:pos x="0" y="6"/>
              </a:cxn>
              <a:cxn ang="0">
                <a:pos x="3" y="9"/>
              </a:cxn>
              <a:cxn ang="0">
                <a:pos x="11" y="13"/>
              </a:cxn>
              <a:cxn ang="0">
                <a:pos x="21" y="15"/>
              </a:cxn>
              <a:cxn ang="0">
                <a:pos x="30" y="17"/>
              </a:cxn>
              <a:cxn ang="0">
                <a:pos x="39" y="18"/>
              </a:cxn>
              <a:cxn ang="0">
                <a:pos x="46" y="19"/>
              </a:cxn>
              <a:cxn ang="0">
                <a:pos x="48" y="19"/>
              </a:cxn>
            </a:cxnLst>
            <a:rect l="0" t="0" r="r" b="b"/>
            <a:pathLst>
              <a:path w="48" h="19">
                <a:moveTo>
                  <a:pt x="48" y="19"/>
                </a:moveTo>
                <a:lnTo>
                  <a:pt x="47" y="18"/>
                </a:lnTo>
                <a:lnTo>
                  <a:pt x="43" y="15"/>
                </a:lnTo>
                <a:lnTo>
                  <a:pt x="37" y="11"/>
                </a:lnTo>
                <a:lnTo>
                  <a:pt x="29" y="7"/>
                </a:lnTo>
                <a:lnTo>
                  <a:pt x="21" y="3"/>
                </a:lnTo>
                <a:lnTo>
                  <a:pt x="14" y="1"/>
                </a:lnTo>
                <a:lnTo>
                  <a:pt x="7" y="0"/>
                </a:lnTo>
                <a:lnTo>
                  <a:pt x="1" y="2"/>
                </a:lnTo>
                <a:lnTo>
                  <a:pt x="0" y="6"/>
                </a:lnTo>
                <a:lnTo>
                  <a:pt x="3" y="9"/>
                </a:lnTo>
                <a:lnTo>
                  <a:pt x="11" y="13"/>
                </a:lnTo>
                <a:lnTo>
                  <a:pt x="21" y="15"/>
                </a:lnTo>
                <a:lnTo>
                  <a:pt x="30" y="17"/>
                </a:lnTo>
                <a:lnTo>
                  <a:pt x="39" y="18"/>
                </a:lnTo>
                <a:lnTo>
                  <a:pt x="46" y="19"/>
                </a:lnTo>
                <a:lnTo>
                  <a:pt x="48" y="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0" name="Freeform 108"/>
          <p:cNvSpPr>
            <a:spLocks/>
          </p:cNvSpPr>
          <p:nvPr/>
        </p:nvSpPr>
        <p:spPr bwMode="auto">
          <a:xfrm>
            <a:off x="1874825" y="5278456"/>
            <a:ext cx="46038" cy="952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" y="8"/>
              </a:cxn>
              <a:cxn ang="0">
                <a:pos x="6" y="7"/>
              </a:cxn>
              <a:cxn ang="0">
                <a:pos x="11" y="4"/>
              </a:cxn>
              <a:cxn ang="0">
                <a:pos x="19" y="2"/>
              </a:cxn>
              <a:cxn ang="0">
                <a:pos x="28" y="0"/>
              </a:cxn>
              <a:cxn ang="0">
                <a:pos x="38" y="0"/>
              </a:cxn>
              <a:cxn ang="0">
                <a:pos x="48" y="1"/>
              </a:cxn>
              <a:cxn ang="0">
                <a:pos x="59" y="6"/>
              </a:cxn>
              <a:cxn ang="0">
                <a:pos x="56" y="6"/>
              </a:cxn>
              <a:cxn ang="0">
                <a:pos x="52" y="7"/>
              </a:cxn>
              <a:cxn ang="0">
                <a:pos x="45" y="8"/>
              </a:cxn>
              <a:cxn ang="0">
                <a:pos x="37" y="9"/>
              </a:cxn>
              <a:cxn ang="0">
                <a:pos x="26" y="10"/>
              </a:cxn>
              <a:cxn ang="0">
                <a:pos x="17" y="11"/>
              </a:cxn>
              <a:cxn ang="0">
                <a:pos x="8" y="10"/>
              </a:cxn>
              <a:cxn ang="0">
                <a:pos x="0" y="9"/>
              </a:cxn>
            </a:cxnLst>
            <a:rect l="0" t="0" r="r" b="b"/>
            <a:pathLst>
              <a:path w="59" h="11">
                <a:moveTo>
                  <a:pt x="0" y="9"/>
                </a:moveTo>
                <a:lnTo>
                  <a:pt x="1" y="8"/>
                </a:lnTo>
                <a:lnTo>
                  <a:pt x="6" y="7"/>
                </a:lnTo>
                <a:lnTo>
                  <a:pt x="11" y="4"/>
                </a:lnTo>
                <a:lnTo>
                  <a:pt x="19" y="2"/>
                </a:lnTo>
                <a:lnTo>
                  <a:pt x="28" y="0"/>
                </a:lnTo>
                <a:lnTo>
                  <a:pt x="38" y="0"/>
                </a:lnTo>
                <a:lnTo>
                  <a:pt x="48" y="1"/>
                </a:lnTo>
                <a:lnTo>
                  <a:pt x="59" y="6"/>
                </a:lnTo>
                <a:lnTo>
                  <a:pt x="56" y="6"/>
                </a:lnTo>
                <a:lnTo>
                  <a:pt x="52" y="7"/>
                </a:lnTo>
                <a:lnTo>
                  <a:pt x="45" y="8"/>
                </a:lnTo>
                <a:lnTo>
                  <a:pt x="37" y="9"/>
                </a:lnTo>
                <a:lnTo>
                  <a:pt x="26" y="10"/>
                </a:lnTo>
                <a:lnTo>
                  <a:pt x="17" y="11"/>
                </a:lnTo>
                <a:lnTo>
                  <a:pt x="8" y="1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1" name="Freeform 109"/>
          <p:cNvSpPr>
            <a:spLocks/>
          </p:cNvSpPr>
          <p:nvPr/>
        </p:nvSpPr>
        <p:spPr bwMode="auto">
          <a:xfrm>
            <a:off x="1908162" y="5308619"/>
            <a:ext cx="47625" cy="952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" y="8"/>
              </a:cxn>
              <a:cxn ang="0">
                <a:pos x="6" y="7"/>
              </a:cxn>
              <a:cxn ang="0">
                <a:pos x="12" y="4"/>
              </a:cxn>
              <a:cxn ang="0">
                <a:pos x="20" y="2"/>
              </a:cxn>
              <a:cxn ang="0">
                <a:pos x="28" y="0"/>
              </a:cxn>
              <a:cxn ang="0">
                <a:pos x="38" y="0"/>
              </a:cxn>
              <a:cxn ang="0">
                <a:pos x="49" y="1"/>
              </a:cxn>
              <a:cxn ang="0">
                <a:pos x="59" y="6"/>
              </a:cxn>
              <a:cxn ang="0">
                <a:pos x="57" y="6"/>
              </a:cxn>
              <a:cxn ang="0">
                <a:pos x="52" y="7"/>
              </a:cxn>
              <a:cxn ang="0">
                <a:pos x="45" y="8"/>
              </a:cxn>
              <a:cxn ang="0">
                <a:pos x="37" y="9"/>
              </a:cxn>
              <a:cxn ang="0">
                <a:pos x="27" y="10"/>
              </a:cxn>
              <a:cxn ang="0">
                <a:pos x="18" y="11"/>
              </a:cxn>
              <a:cxn ang="0">
                <a:pos x="9" y="10"/>
              </a:cxn>
              <a:cxn ang="0">
                <a:pos x="0" y="9"/>
              </a:cxn>
            </a:cxnLst>
            <a:rect l="0" t="0" r="r" b="b"/>
            <a:pathLst>
              <a:path w="59" h="11">
                <a:moveTo>
                  <a:pt x="0" y="9"/>
                </a:moveTo>
                <a:lnTo>
                  <a:pt x="2" y="8"/>
                </a:lnTo>
                <a:lnTo>
                  <a:pt x="6" y="7"/>
                </a:lnTo>
                <a:lnTo>
                  <a:pt x="12" y="4"/>
                </a:lnTo>
                <a:lnTo>
                  <a:pt x="20" y="2"/>
                </a:lnTo>
                <a:lnTo>
                  <a:pt x="28" y="0"/>
                </a:lnTo>
                <a:lnTo>
                  <a:pt x="38" y="0"/>
                </a:lnTo>
                <a:lnTo>
                  <a:pt x="49" y="1"/>
                </a:lnTo>
                <a:lnTo>
                  <a:pt x="59" y="6"/>
                </a:lnTo>
                <a:lnTo>
                  <a:pt x="57" y="6"/>
                </a:lnTo>
                <a:lnTo>
                  <a:pt x="52" y="7"/>
                </a:lnTo>
                <a:lnTo>
                  <a:pt x="45" y="8"/>
                </a:lnTo>
                <a:lnTo>
                  <a:pt x="37" y="9"/>
                </a:lnTo>
                <a:lnTo>
                  <a:pt x="27" y="10"/>
                </a:lnTo>
                <a:lnTo>
                  <a:pt x="18" y="11"/>
                </a:lnTo>
                <a:lnTo>
                  <a:pt x="9" y="1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2" name="Freeform 110"/>
          <p:cNvSpPr>
            <a:spLocks/>
          </p:cNvSpPr>
          <p:nvPr/>
        </p:nvSpPr>
        <p:spPr bwMode="auto">
          <a:xfrm>
            <a:off x="1589075" y="5248294"/>
            <a:ext cx="47625" cy="952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" y="8"/>
              </a:cxn>
              <a:cxn ang="0">
                <a:pos x="5" y="7"/>
              </a:cxn>
              <a:cxn ang="0">
                <a:pos x="11" y="4"/>
              </a:cxn>
              <a:cxn ang="0">
                <a:pos x="19" y="2"/>
              </a:cxn>
              <a:cxn ang="0">
                <a:pos x="27" y="0"/>
              </a:cxn>
              <a:cxn ang="0">
                <a:pos x="38" y="0"/>
              </a:cxn>
              <a:cxn ang="0">
                <a:pos x="48" y="2"/>
              </a:cxn>
              <a:cxn ang="0">
                <a:pos x="58" y="7"/>
              </a:cxn>
              <a:cxn ang="0">
                <a:pos x="56" y="7"/>
              </a:cxn>
              <a:cxn ang="0">
                <a:pos x="51" y="8"/>
              </a:cxn>
              <a:cxn ang="0">
                <a:pos x="44" y="9"/>
              </a:cxn>
              <a:cxn ang="0">
                <a:pos x="36" y="10"/>
              </a:cxn>
              <a:cxn ang="0">
                <a:pos x="26" y="11"/>
              </a:cxn>
              <a:cxn ang="0">
                <a:pos x="17" y="11"/>
              </a:cxn>
              <a:cxn ang="0">
                <a:pos x="8" y="11"/>
              </a:cxn>
              <a:cxn ang="0">
                <a:pos x="0" y="9"/>
              </a:cxn>
            </a:cxnLst>
            <a:rect l="0" t="0" r="r" b="b"/>
            <a:pathLst>
              <a:path w="58" h="11">
                <a:moveTo>
                  <a:pt x="0" y="9"/>
                </a:moveTo>
                <a:lnTo>
                  <a:pt x="1" y="8"/>
                </a:lnTo>
                <a:lnTo>
                  <a:pt x="5" y="7"/>
                </a:lnTo>
                <a:lnTo>
                  <a:pt x="11" y="4"/>
                </a:lnTo>
                <a:lnTo>
                  <a:pt x="19" y="2"/>
                </a:lnTo>
                <a:lnTo>
                  <a:pt x="27" y="0"/>
                </a:lnTo>
                <a:lnTo>
                  <a:pt x="38" y="0"/>
                </a:lnTo>
                <a:lnTo>
                  <a:pt x="48" y="2"/>
                </a:lnTo>
                <a:lnTo>
                  <a:pt x="58" y="7"/>
                </a:lnTo>
                <a:lnTo>
                  <a:pt x="56" y="7"/>
                </a:lnTo>
                <a:lnTo>
                  <a:pt x="51" y="8"/>
                </a:lnTo>
                <a:lnTo>
                  <a:pt x="44" y="9"/>
                </a:lnTo>
                <a:lnTo>
                  <a:pt x="36" y="10"/>
                </a:lnTo>
                <a:lnTo>
                  <a:pt x="26" y="11"/>
                </a:lnTo>
                <a:lnTo>
                  <a:pt x="17" y="11"/>
                </a:lnTo>
                <a:lnTo>
                  <a:pt x="8" y="11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3" name="Freeform 111"/>
          <p:cNvSpPr>
            <a:spLocks/>
          </p:cNvSpPr>
          <p:nvPr/>
        </p:nvSpPr>
        <p:spPr bwMode="auto">
          <a:xfrm>
            <a:off x="1624000" y="5278456"/>
            <a:ext cx="46038" cy="952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" y="8"/>
              </a:cxn>
              <a:cxn ang="0">
                <a:pos x="6" y="7"/>
              </a:cxn>
              <a:cxn ang="0">
                <a:pos x="12" y="4"/>
              </a:cxn>
              <a:cxn ang="0">
                <a:pos x="20" y="2"/>
              </a:cxn>
              <a:cxn ang="0">
                <a:pos x="28" y="0"/>
              </a:cxn>
              <a:cxn ang="0">
                <a:pos x="38" y="0"/>
              </a:cxn>
              <a:cxn ang="0">
                <a:pos x="49" y="1"/>
              </a:cxn>
              <a:cxn ang="0">
                <a:pos x="59" y="6"/>
              </a:cxn>
              <a:cxn ang="0">
                <a:pos x="57" y="6"/>
              </a:cxn>
              <a:cxn ang="0">
                <a:pos x="52" y="7"/>
              </a:cxn>
              <a:cxn ang="0">
                <a:pos x="45" y="8"/>
              </a:cxn>
              <a:cxn ang="0">
                <a:pos x="37" y="9"/>
              </a:cxn>
              <a:cxn ang="0">
                <a:pos x="27" y="10"/>
              </a:cxn>
              <a:cxn ang="0">
                <a:pos x="17" y="11"/>
              </a:cxn>
              <a:cxn ang="0">
                <a:pos x="8" y="10"/>
              </a:cxn>
              <a:cxn ang="0">
                <a:pos x="0" y="9"/>
              </a:cxn>
            </a:cxnLst>
            <a:rect l="0" t="0" r="r" b="b"/>
            <a:pathLst>
              <a:path w="59" h="11">
                <a:moveTo>
                  <a:pt x="0" y="9"/>
                </a:moveTo>
                <a:lnTo>
                  <a:pt x="1" y="8"/>
                </a:lnTo>
                <a:lnTo>
                  <a:pt x="6" y="7"/>
                </a:lnTo>
                <a:lnTo>
                  <a:pt x="12" y="4"/>
                </a:lnTo>
                <a:lnTo>
                  <a:pt x="20" y="2"/>
                </a:lnTo>
                <a:lnTo>
                  <a:pt x="28" y="0"/>
                </a:lnTo>
                <a:lnTo>
                  <a:pt x="38" y="0"/>
                </a:lnTo>
                <a:lnTo>
                  <a:pt x="49" y="1"/>
                </a:lnTo>
                <a:lnTo>
                  <a:pt x="59" y="6"/>
                </a:lnTo>
                <a:lnTo>
                  <a:pt x="57" y="6"/>
                </a:lnTo>
                <a:lnTo>
                  <a:pt x="52" y="7"/>
                </a:lnTo>
                <a:lnTo>
                  <a:pt x="45" y="8"/>
                </a:lnTo>
                <a:lnTo>
                  <a:pt x="37" y="9"/>
                </a:lnTo>
                <a:lnTo>
                  <a:pt x="27" y="10"/>
                </a:lnTo>
                <a:lnTo>
                  <a:pt x="17" y="11"/>
                </a:lnTo>
                <a:lnTo>
                  <a:pt x="8" y="1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4" name="Freeform 112"/>
          <p:cNvSpPr>
            <a:spLocks/>
          </p:cNvSpPr>
          <p:nvPr/>
        </p:nvSpPr>
        <p:spPr bwMode="auto">
          <a:xfrm>
            <a:off x="1592250" y="5308619"/>
            <a:ext cx="46038" cy="952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" y="8"/>
              </a:cxn>
              <a:cxn ang="0">
                <a:pos x="5" y="7"/>
              </a:cxn>
              <a:cxn ang="0">
                <a:pos x="10" y="4"/>
              </a:cxn>
              <a:cxn ang="0">
                <a:pos x="18" y="2"/>
              </a:cxn>
              <a:cxn ang="0">
                <a:pos x="28" y="0"/>
              </a:cxn>
              <a:cxn ang="0">
                <a:pos x="37" y="0"/>
              </a:cxn>
              <a:cxn ang="0">
                <a:pos x="47" y="1"/>
              </a:cxn>
              <a:cxn ang="0">
                <a:pos x="58" y="6"/>
              </a:cxn>
              <a:cxn ang="0">
                <a:pos x="56" y="6"/>
              </a:cxn>
              <a:cxn ang="0">
                <a:pos x="51" y="7"/>
              </a:cxn>
              <a:cxn ang="0">
                <a:pos x="44" y="8"/>
              </a:cxn>
              <a:cxn ang="0">
                <a:pos x="36" y="9"/>
              </a:cxn>
              <a:cxn ang="0">
                <a:pos x="27" y="10"/>
              </a:cxn>
              <a:cxn ang="0">
                <a:pos x="17" y="11"/>
              </a:cxn>
              <a:cxn ang="0">
                <a:pos x="8" y="10"/>
              </a:cxn>
              <a:cxn ang="0">
                <a:pos x="0" y="9"/>
              </a:cxn>
            </a:cxnLst>
            <a:rect l="0" t="0" r="r" b="b"/>
            <a:pathLst>
              <a:path w="58" h="11">
                <a:moveTo>
                  <a:pt x="0" y="9"/>
                </a:moveTo>
                <a:lnTo>
                  <a:pt x="1" y="8"/>
                </a:lnTo>
                <a:lnTo>
                  <a:pt x="5" y="7"/>
                </a:lnTo>
                <a:lnTo>
                  <a:pt x="10" y="4"/>
                </a:lnTo>
                <a:lnTo>
                  <a:pt x="18" y="2"/>
                </a:lnTo>
                <a:lnTo>
                  <a:pt x="28" y="0"/>
                </a:lnTo>
                <a:lnTo>
                  <a:pt x="37" y="0"/>
                </a:lnTo>
                <a:lnTo>
                  <a:pt x="47" y="1"/>
                </a:lnTo>
                <a:lnTo>
                  <a:pt x="58" y="6"/>
                </a:lnTo>
                <a:lnTo>
                  <a:pt x="56" y="6"/>
                </a:lnTo>
                <a:lnTo>
                  <a:pt x="51" y="7"/>
                </a:lnTo>
                <a:lnTo>
                  <a:pt x="44" y="8"/>
                </a:lnTo>
                <a:lnTo>
                  <a:pt x="36" y="9"/>
                </a:lnTo>
                <a:lnTo>
                  <a:pt x="27" y="10"/>
                </a:lnTo>
                <a:lnTo>
                  <a:pt x="17" y="11"/>
                </a:lnTo>
                <a:lnTo>
                  <a:pt x="8" y="1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5" name="Freeform 113"/>
          <p:cNvSpPr>
            <a:spLocks/>
          </p:cNvSpPr>
          <p:nvPr/>
        </p:nvSpPr>
        <p:spPr bwMode="auto">
          <a:xfrm>
            <a:off x="1625587" y="5337194"/>
            <a:ext cx="47625" cy="952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" y="8"/>
              </a:cxn>
              <a:cxn ang="0">
                <a:pos x="5" y="7"/>
              </a:cxn>
              <a:cxn ang="0">
                <a:pos x="11" y="4"/>
              </a:cxn>
              <a:cxn ang="0">
                <a:pos x="19" y="2"/>
              </a:cxn>
              <a:cxn ang="0">
                <a:pos x="27" y="0"/>
              </a:cxn>
              <a:cxn ang="0">
                <a:pos x="38" y="0"/>
              </a:cxn>
              <a:cxn ang="0">
                <a:pos x="48" y="1"/>
              </a:cxn>
              <a:cxn ang="0">
                <a:pos x="58" y="5"/>
              </a:cxn>
              <a:cxn ang="0">
                <a:pos x="56" y="5"/>
              </a:cxn>
              <a:cxn ang="0">
                <a:pos x="51" y="7"/>
              </a:cxn>
              <a:cxn ang="0">
                <a:pos x="45" y="8"/>
              </a:cxn>
              <a:cxn ang="0">
                <a:pos x="37" y="9"/>
              </a:cxn>
              <a:cxn ang="0">
                <a:pos x="26" y="10"/>
              </a:cxn>
              <a:cxn ang="0">
                <a:pos x="17" y="11"/>
              </a:cxn>
              <a:cxn ang="0">
                <a:pos x="8" y="10"/>
              </a:cxn>
              <a:cxn ang="0">
                <a:pos x="0" y="9"/>
              </a:cxn>
            </a:cxnLst>
            <a:rect l="0" t="0" r="r" b="b"/>
            <a:pathLst>
              <a:path w="58" h="11">
                <a:moveTo>
                  <a:pt x="0" y="9"/>
                </a:moveTo>
                <a:lnTo>
                  <a:pt x="1" y="8"/>
                </a:lnTo>
                <a:lnTo>
                  <a:pt x="5" y="7"/>
                </a:lnTo>
                <a:lnTo>
                  <a:pt x="11" y="4"/>
                </a:lnTo>
                <a:lnTo>
                  <a:pt x="19" y="2"/>
                </a:lnTo>
                <a:lnTo>
                  <a:pt x="27" y="0"/>
                </a:lnTo>
                <a:lnTo>
                  <a:pt x="38" y="0"/>
                </a:lnTo>
                <a:lnTo>
                  <a:pt x="48" y="1"/>
                </a:lnTo>
                <a:lnTo>
                  <a:pt x="58" y="5"/>
                </a:lnTo>
                <a:lnTo>
                  <a:pt x="56" y="5"/>
                </a:lnTo>
                <a:lnTo>
                  <a:pt x="51" y="7"/>
                </a:lnTo>
                <a:lnTo>
                  <a:pt x="45" y="8"/>
                </a:lnTo>
                <a:lnTo>
                  <a:pt x="37" y="9"/>
                </a:lnTo>
                <a:lnTo>
                  <a:pt x="26" y="10"/>
                </a:lnTo>
                <a:lnTo>
                  <a:pt x="17" y="11"/>
                </a:lnTo>
                <a:lnTo>
                  <a:pt x="8" y="1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6" name="Freeform 114"/>
          <p:cNvSpPr>
            <a:spLocks/>
          </p:cNvSpPr>
          <p:nvPr/>
        </p:nvSpPr>
        <p:spPr bwMode="auto">
          <a:xfrm>
            <a:off x="1741475" y="5095894"/>
            <a:ext cx="46038" cy="793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" y="8"/>
              </a:cxn>
              <a:cxn ang="0">
                <a:pos x="6" y="7"/>
              </a:cxn>
              <a:cxn ang="0">
                <a:pos x="11" y="5"/>
              </a:cxn>
              <a:cxn ang="0">
                <a:pos x="19" y="3"/>
              </a:cxn>
              <a:cxn ang="0">
                <a:pos x="27" y="0"/>
              </a:cxn>
              <a:cxn ang="0">
                <a:pos x="38" y="0"/>
              </a:cxn>
              <a:cxn ang="0">
                <a:pos x="48" y="1"/>
              </a:cxn>
              <a:cxn ang="0">
                <a:pos x="58" y="6"/>
              </a:cxn>
              <a:cxn ang="0">
                <a:pos x="56" y="6"/>
              </a:cxn>
              <a:cxn ang="0">
                <a:pos x="52" y="7"/>
              </a:cxn>
              <a:cxn ang="0">
                <a:pos x="45" y="8"/>
              </a:cxn>
              <a:cxn ang="0">
                <a:pos x="37" y="9"/>
              </a:cxn>
              <a:cxn ang="0">
                <a:pos x="26" y="11"/>
              </a:cxn>
              <a:cxn ang="0">
                <a:pos x="17" y="12"/>
              </a:cxn>
              <a:cxn ang="0">
                <a:pos x="8" y="11"/>
              </a:cxn>
              <a:cxn ang="0">
                <a:pos x="0" y="9"/>
              </a:cxn>
            </a:cxnLst>
            <a:rect l="0" t="0" r="r" b="b"/>
            <a:pathLst>
              <a:path w="58" h="12">
                <a:moveTo>
                  <a:pt x="0" y="9"/>
                </a:moveTo>
                <a:lnTo>
                  <a:pt x="1" y="8"/>
                </a:lnTo>
                <a:lnTo>
                  <a:pt x="6" y="7"/>
                </a:lnTo>
                <a:lnTo>
                  <a:pt x="11" y="5"/>
                </a:lnTo>
                <a:lnTo>
                  <a:pt x="19" y="3"/>
                </a:lnTo>
                <a:lnTo>
                  <a:pt x="27" y="0"/>
                </a:lnTo>
                <a:lnTo>
                  <a:pt x="38" y="0"/>
                </a:lnTo>
                <a:lnTo>
                  <a:pt x="48" y="1"/>
                </a:lnTo>
                <a:lnTo>
                  <a:pt x="58" y="6"/>
                </a:lnTo>
                <a:lnTo>
                  <a:pt x="56" y="6"/>
                </a:lnTo>
                <a:lnTo>
                  <a:pt x="52" y="7"/>
                </a:lnTo>
                <a:lnTo>
                  <a:pt x="45" y="8"/>
                </a:lnTo>
                <a:lnTo>
                  <a:pt x="37" y="9"/>
                </a:lnTo>
                <a:lnTo>
                  <a:pt x="26" y="11"/>
                </a:lnTo>
                <a:lnTo>
                  <a:pt x="17" y="12"/>
                </a:lnTo>
                <a:lnTo>
                  <a:pt x="8" y="11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7" name="Freeform 115"/>
          <p:cNvSpPr>
            <a:spLocks/>
          </p:cNvSpPr>
          <p:nvPr/>
        </p:nvSpPr>
        <p:spPr bwMode="auto">
          <a:xfrm>
            <a:off x="1774812" y="5124469"/>
            <a:ext cx="47625" cy="952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" y="8"/>
              </a:cxn>
              <a:cxn ang="0">
                <a:pos x="6" y="7"/>
              </a:cxn>
              <a:cxn ang="0">
                <a:pos x="12" y="5"/>
              </a:cxn>
              <a:cxn ang="0">
                <a:pos x="20" y="2"/>
              </a:cxn>
              <a:cxn ang="0">
                <a:pos x="28" y="0"/>
              </a:cxn>
              <a:cxn ang="0">
                <a:pos x="38" y="0"/>
              </a:cxn>
              <a:cxn ang="0">
                <a:pos x="49" y="1"/>
              </a:cxn>
              <a:cxn ang="0">
                <a:pos x="59" y="6"/>
              </a:cxn>
              <a:cxn ang="0">
                <a:pos x="57" y="6"/>
              </a:cxn>
              <a:cxn ang="0">
                <a:pos x="52" y="7"/>
              </a:cxn>
              <a:cxn ang="0">
                <a:pos x="45" y="8"/>
              </a:cxn>
              <a:cxn ang="0">
                <a:pos x="37" y="9"/>
              </a:cxn>
              <a:cxn ang="0">
                <a:pos x="27" y="10"/>
              </a:cxn>
              <a:cxn ang="0">
                <a:pos x="18" y="12"/>
              </a:cxn>
              <a:cxn ang="0">
                <a:pos x="8" y="10"/>
              </a:cxn>
              <a:cxn ang="0">
                <a:pos x="0" y="9"/>
              </a:cxn>
            </a:cxnLst>
            <a:rect l="0" t="0" r="r" b="b"/>
            <a:pathLst>
              <a:path w="59" h="12">
                <a:moveTo>
                  <a:pt x="0" y="9"/>
                </a:moveTo>
                <a:lnTo>
                  <a:pt x="2" y="8"/>
                </a:lnTo>
                <a:lnTo>
                  <a:pt x="6" y="7"/>
                </a:lnTo>
                <a:lnTo>
                  <a:pt x="12" y="5"/>
                </a:lnTo>
                <a:lnTo>
                  <a:pt x="20" y="2"/>
                </a:lnTo>
                <a:lnTo>
                  <a:pt x="28" y="0"/>
                </a:lnTo>
                <a:lnTo>
                  <a:pt x="38" y="0"/>
                </a:lnTo>
                <a:lnTo>
                  <a:pt x="49" y="1"/>
                </a:lnTo>
                <a:lnTo>
                  <a:pt x="59" y="6"/>
                </a:lnTo>
                <a:lnTo>
                  <a:pt x="57" y="6"/>
                </a:lnTo>
                <a:lnTo>
                  <a:pt x="52" y="7"/>
                </a:lnTo>
                <a:lnTo>
                  <a:pt x="45" y="8"/>
                </a:lnTo>
                <a:lnTo>
                  <a:pt x="37" y="9"/>
                </a:lnTo>
                <a:lnTo>
                  <a:pt x="27" y="10"/>
                </a:lnTo>
                <a:lnTo>
                  <a:pt x="18" y="12"/>
                </a:lnTo>
                <a:lnTo>
                  <a:pt x="8" y="1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8" name="Freeform 116"/>
          <p:cNvSpPr>
            <a:spLocks/>
          </p:cNvSpPr>
          <p:nvPr/>
        </p:nvSpPr>
        <p:spPr bwMode="auto">
          <a:xfrm>
            <a:off x="1698612" y="5116531"/>
            <a:ext cx="47625" cy="952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" y="8"/>
              </a:cxn>
              <a:cxn ang="0">
                <a:pos x="6" y="7"/>
              </a:cxn>
              <a:cxn ang="0">
                <a:pos x="11" y="4"/>
              </a:cxn>
              <a:cxn ang="0">
                <a:pos x="19" y="2"/>
              </a:cxn>
              <a:cxn ang="0">
                <a:pos x="27" y="0"/>
              </a:cxn>
              <a:cxn ang="0">
                <a:pos x="38" y="0"/>
              </a:cxn>
              <a:cxn ang="0">
                <a:pos x="48" y="1"/>
              </a:cxn>
              <a:cxn ang="0">
                <a:pos x="59" y="6"/>
              </a:cxn>
              <a:cxn ang="0">
                <a:pos x="56" y="6"/>
              </a:cxn>
              <a:cxn ang="0">
                <a:pos x="52" y="7"/>
              </a:cxn>
              <a:cxn ang="0">
                <a:pos x="45" y="8"/>
              </a:cxn>
              <a:cxn ang="0">
                <a:pos x="37" y="9"/>
              </a:cxn>
              <a:cxn ang="0">
                <a:pos x="26" y="10"/>
              </a:cxn>
              <a:cxn ang="0">
                <a:pos x="17" y="11"/>
              </a:cxn>
              <a:cxn ang="0">
                <a:pos x="8" y="10"/>
              </a:cxn>
              <a:cxn ang="0">
                <a:pos x="0" y="9"/>
              </a:cxn>
            </a:cxnLst>
            <a:rect l="0" t="0" r="r" b="b"/>
            <a:pathLst>
              <a:path w="59" h="11">
                <a:moveTo>
                  <a:pt x="0" y="9"/>
                </a:moveTo>
                <a:lnTo>
                  <a:pt x="1" y="8"/>
                </a:lnTo>
                <a:lnTo>
                  <a:pt x="6" y="7"/>
                </a:lnTo>
                <a:lnTo>
                  <a:pt x="11" y="4"/>
                </a:lnTo>
                <a:lnTo>
                  <a:pt x="19" y="2"/>
                </a:lnTo>
                <a:lnTo>
                  <a:pt x="27" y="0"/>
                </a:lnTo>
                <a:lnTo>
                  <a:pt x="38" y="0"/>
                </a:lnTo>
                <a:lnTo>
                  <a:pt x="48" y="1"/>
                </a:lnTo>
                <a:lnTo>
                  <a:pt x="59" y="6"/>
                </a:lnTo>
                <a:lnTo>
                  <a:pt x="56" y="6"/>
                </a:lnTo>
                <a:lnTo>
                  <a:pt x="52" y="7"/>
                </a:lnTo>
                <a:lnTo>
                  <a:pt x="45" y="8"/>
                </a:lnTo>
                <a:lnTo>
                  <a:pt x="37" y="9"/>
                </a:lnTo>
                <a:lnTo>
                  <a:pt x="26" y="10"/>
                </a:lnTo>
                <a:lnTo>
                  <a:pt x="17" y="11"/>
                </a:lnTo>
                <a:lnTo>
                  <a:pt x="8" y="1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9" name="Freeform 117"/>
          <p:cNvSpPr>
            <a:spLocks/>
          </p:cNvSpPr>
          <p:nvPr/>
        </p:nvSpPr>
        <p:spPr bwMode="auto">
          <a:xfrm>
            <a:off x="1733537" y="5146694"/>
            <a:ext cx="47625" cy="9525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" y="8"/>
              </a:cxn>
              <a:cxn ang="0">
                <a:pos x="4" y="7"/>
              </a:cxn>
              <a:cxn ang="0">
                <a:pos x="11" y="4"/>
              </a:cxn>
              <a:cxn ang="0">
                <a:pos x="18" y="2"/>
              </a:cxn>
              <a:cxn ang="0">
                <a:pos x="27" y="0"/>
              </a:cxn>
              <a:cxn ang="0">
                <a:pos x="36" y="0"/>
              </a:cxn>
              <a:cxn ang="0">
                <a:pos x="48" y="1"/>
              </a:cxn>
              <a:cxn ang="0">
                <a:pos x="58" y="6"/>
              </a:cxn>
              <a:cxn ang="0">
                <a:pos x="56" y="6"/>
              </a:cxn>
              <a:cxn ang="0">
                <a:pos x="51" y="7"/>
              </a:cxn>
              <a:cxn ang="0">
                <a:pos x="44" y="9"/>
              </a:cxn>
              <a:cxn ang="0">
                <a:pos x="36" y="10"/>
              </a:cxn>
              <a:cxn ang="0">
                <a:pos x="26" y="11"/>
              </a:cxn>
              <a:cxn ang="0">
                <a:pos x="17" y="11"/>
              </a:cxn>
              <a:cxn ang="0">
                <a:pos x="8" y="11"/>
              </a:cxn>
              <a:cxn ang="0">
                <a:pos x="0" y="9"/>
              </a:cxn>
            </a:cxnLst>
            <a:rect l="0" t="0" r="r" b="b"/>
            <a:pathLst>
              <a:path w="58" h="11">
                <a:moveTo>
                  <a:pt x="0" y="9"/>
                </a:moveTo>
                <a:lnTo>
                  <a:pt x="1" y="8"/>
                </a:lnTo>
                <a:lnTo>
                  <a:pt x="4" y="7"/>
                </a:lnTo>
                <a:lnTo>
                  <a:pt x="11" y="4"/>
                </a:lnTo>
                <a:lnTo>
                  <a:pt x="18" y="2"/>
                </a:lnTo>
                <a:lnTo>
                  <a:pt x="27" y="0"/>
                </a:lnTo>
                <a:lnTo>
                  <a:pt x="36" y="0"/>
                </a:lnTo>
                <a:lnTo>
                  <a:pt x="48" y="1"/>
                </a:lnTo>
                <a:lnTo>
                  <a:pt x="58" y="6"/>
                </a:lnTo>
                <a:lnTo>
                  <a:pt x="56" y="6"/>
                </a:lnTo>
                <a:lnTo>
                  <a:pt x="51" y="7"/>
                </a:lnTo>
                <a:lnTo>
                  <a:pt x="44" y="9"/>
                </a:lnTo>
                <a:lnTo>
                  <a:pt x="36" y="10"/>
                </a:lnTo>
                <a:lnTo>
                  <a:pt x="26" y="11"/>
                </a:lnTo>
                <a:lnTo>
                  <a:pt x="17" y="11"/>
                </a:lnTo>
                <a:lnTo>
                  <a:pt x="8" y="11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20" name="Freeform 118"/>
          <p:cNvSpPr>
            <a:spLocks/>
          </p:cNvSpPr>
          <p:nvPr/>
        </p:nvSpPr>
        <p:spPr bwMode="auto">
          <a:xfrm>
            <a:off x="1312850" y="5114944"/>
            <a:ext cx="47625" cy="7938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" y="8"/>
              </a:cxn>
              <a:cxn ang="0">
                <a:pos x="6" y="7"/>
              </a:cxn>
              <a:cxn ang="0">
                <a:pos x="11" y="5"/>
              </a:cxn>
              <a:cxn ang="0">
                <a:pos x="19" y="3"/>
              </a:cxn>
              <a:cxn ang="0">
                <a:pos x="27" y="0"/>
              </a:cxn>
              <a:cxn ang="0">
                <a:pos x="38" y="0"/>
              </a:cxn>
              <a:cxn ang="0">
                <a:pos x="48" y="3"/>
              </a:cxn>
              <a:cxn ang="0">
                <a:pos x="59" y="7"/>
              </a:cxn>
              <a:cxn ang="0">
                <a:pos x="56" y="7"/>
              </a:cxn>
              <a:cxn ang="0">
                <a:pos x="52" y="8"/>
              </a:cxn>
              <a:cxn ang="0">
                <a:pos x="45" y="10"/>
              </a:cxn>
              <a:cxn ang="0">
                <a:pos x="37" y="11"/>
              </a:cxn>
              <a:cxn ang="0">
                <a:pos x="26" y="12"/>
              </a:cxn>
              <a:cxn ang="0">
                <a:pos x="17" y="12"/>
              </a:cxn>
              <a:cxn ang="0">
                <a:pos x="8" y="12"/>
              </a:cxn>
              <a:cxn ang="0">
                <a:pos x="0" y="10"/>
              </a:cxn>
            </a:cxnLst>
            <a:rect l="0" t="0" r="r" b="b"/>
            <a:pathLst>
              <a:path w="59" h="12">
                <a:moveTo>
                  <a:pt x="0" y="10"/>
                </a:moveTo>
                <a:lnTo>
                  <a:pt x="1" y="8"/>
                </a:lnTo>
                <a:lnTo>
                  <a:pt x="6" y="7"/>
                </a:lnTo>
                <a:lnTo>
                  <a:pt x="11" y="5"/>
                </a:lnTo>
                <a:lnTo>
                  <a:pt x="19" y="3"/>
                </a:lnTo>
                <a:lnTo>
                  <a:pt x="27" y="0"/>
                </a:lnTo>
                <a:lnTo>
                  <a:pt x="38" y="0"/>
                </a:lnTo>
                <a:lnTo>
                  <a:pt x="48" y="3"/>
                </a:lnTo>
                <a:lnTo>
                  <a:pt x="59" y="7"/>
                </a:lnTo>
                <a:lnTo>
                  <a:pt x="56" y="7"/>
                </a:lnTo>
                <a:lnTo>
                  <a:pt x="52" y="8"/>
                </a:lnTo>
                <a:lnTo>
                  <a:pt x="45" y="10"/>
                </a:lnTo>
                <a:lnTo>
                  <a:pt x="37" y="11"/>
                </a:lnTo>
                <a:lnTo>
                  <a:pt x="26" y="12"/>
                </a:lnTo>
                <a:lnTo>
                  <a:pt x="17" y="12"/>
                </a:lnTo>
                <a:lnTo>
                  <a:pt x="8" y="12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21" name="Freeform 119"/>
          <p:cNvSpPr>
            <a:spLocks/>
          </p:cNvSpPr>
          <p:nvPr/>
        </p:nvSpPr>
        <p:spPr bwMode="auto">
          <a:xfrm>
            <a:off x="1347775" y="5143519"/>
            <a:ext cx="46038" cy="952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" y="8"/>
              </a:cxn>
              <a:cxn ang="0">
                <a:pos x="6" y="7"/>
              </a:cxn>
              <a:cxn ang="0">
                <a:pos x="12" y="5"/>
              </a:cxn>
              <a:cxn ang="0">
                <a:pos x="20" y="3"/>
              </a:cxn>
              <a:cxn ang="0">
                <a:pos x="28" y="0"/>
              </a:cxn>
              <a:cxn ang="0">
                <a:pos x="38" y="0"/>
              </a:cxn>
              <a:cxn ang="0">
                <a:pos x="49" y="3"/>
              </a:cxn>
              <a:cxn ang="0">
                <a:pos x="59" y="7"/>
              </a:cxn>
              <a:cxn ang="0">
                <a:pos x="57" y="7"/>
              </a:cxn>
              <a:cxn ang="0">
                <a:pos x="52" y="8"/>
              </a:cxn>
              <a:cxn ang="0">
                <a:pos x="45" y="10"/>
              </a:cxn>
              <a:cxn ang="0">
                <a:pos x="37" y="11"/>
              </a:cxn>
              <a:cxn ang="0">
                <a:pos x="27" y="12"/>
              </a:cxn>
              <a:cxn ang="0">
                <a:pos x="18" y="12"/>
              </a:cxn>
              <a:cxn ang="0">
                <a:pos x="8" y="12"/>
              </a:cxn>
              <a:cxn ang="0">
                <a:pos x="0" y="10"/>
              </a:cxn>
            </a:cxnLst>
            <a:rect l="0" t="0" r="r" b="b"/>
            <a:pathLst>
              <a:path w="59" h="12">
                <a:moveTo>
                  <a:pt x="0" y="10"/>
                </a:moveTo>
                <a:lnTo>
                  <a:pt x="2" y="8"/>
                </a:lnTo>
                <a:lnTo>
                  <a:pt x="6" y="7"/>
                </a:lnTo>
                <a:lnTo>
                  <a:pt x="12" y="5"/>
                </a:lnTo>
                <a:lnTo>
                  <a:pt x="20" y="3"/>
                </a:lnTo>
                <a:lnTo>
                  <a:pt x="28" y="0"/>
                </a:lnTo>
                <a:lnTo>
                  <a:pt x="38" y="0"/>
                </a:lnTo>
                <a:lnTo>
                  <a:pt x="49" y="3"/>
                </a:lnTo>
                <a:lnTo>
                  <a:pt x="59" y="7"/>
                </a:lnTo>
                <a:lnTo>
                  <a:pt x="57" y="7"/>
                </a:lnTo>
                <a:lnTo>
                  <a:pt x="52" y="8"/>
                </a:lnTo>
                <a:lnTo>
                  <a:pt x="45" y="10"/>
                </a:lnTo>
                <a:lnTo>
                  <a:pt x="37" y="11"/>
                </a:lnTo>
                <a:lnTo>
                  <a:pt x="27" y="12"/>
                </a:lnTo>
                <a:lnTo>
                  <a:pt x="18" y="12"/>
                </a:lnTo>
                <a:lnTo>
                  <a:pt x="8" y="12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22" name="Freeform 120"/>
          <p:cNvSpPr>
            <a:spLocks/>
          </p:cNvSpPr>
          <p:nvPr/>
        </p:nvSpPr>
        <p:spPr bwMode="auto">
          <a:xfrm>
            <a:off x="2354250" y="4989531"/>
            <a:ext cx="58738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4" y="5"/>
              </a:cxn>
              <a:cxn ang="0">
                <a:pos x="73" y="7"/>
              </a:cxn>
              <a:cxn ang="0">
                <a:pos x="68" y="8"/>
              </a:cxn>
              <a:cxn ang="0">
                <a:pos x="61" y="9"/>
              </a:cxn>
              <a:cxn ang="0">
                <a:pos x="53" y="11"/>
              </a:cxn>
              <a:cxn ang="0">
                <a:pos x="42" y="11"/>
              </a:cxn>
              <a:cxn ang="0">
                <a:pos x="29" y="10"/>
              </a:cxn>
              <a:cxn ang="0">
                <a:pos x="15" y="7"/>
              </a:cxn>
              <a:cxn ang="0">
                <a:pos x="0" y="0"/>
              </a:cxn>
            </a:cxnLst>
            <a:rect l="0" t="0" r="r" b="b"/>
            <a:pathLst>
              <a:path w="74" h="11">
                <a:moveTo>
                  <a:pt x="0" y="0"/>
                </a:moveTo>
                <a:lnTo>
                  <a:pt x="74" y="5"/>
                </a:lnTo>
                <a:lnTo>
                  <a:pt x="73" y="7"/>
                </a:lnTo>
                <a:lnTo>
                  <a:pt x="68" y="8"/>
                </a:lnTo>
                <a:lnTo>
                  <a:pt x="61" y="9"/>
                </a:lnTo>
                <a:lnTo>
                  <a:pt x="53" y="11"/>
                </a:lnTo>
                <a:lnTo>
                  <a:pt x="42" y="11"/>
                </a:lnTo>
                <a:lnTo>
                  <a:pt x="29" y="10"/>
                </a:lnTo>
                <a:lnTo>
                  <a:pt x="15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23" name="Freeform 121"/>
          <p:cNvSpPr>
            <a:spLocks/>
          </p:cNvSpPr>
          <p:nvPr/>
        </p:nvSpPr>
        <p:spPr bwMode="auto">
          <a:xfrm>
            <a:off x="2295512" y="5032394"/>
            <a:ext cx="158750" cy="11113"/>
          </a:xfrm>
          <a:custGeom>
            <a:avLst/>
            <a:gdLst/>
            <a:ahLst/>
            <a:cxnLst>
              <a:cxn ang="0">
                <a:pos x="200" y="11"/>
              </a:cxn>
              <a:cxn ang="0">
                <a:pos x="198" y="11"/>
              </a:cxn>
              <a:cxn ang="0">
                <a:pos x="192" y="10"/>
              </a:cxn>
              <a:cxn ang="0">
                <a:pos x="183" y="10"/>
              </a:cxn>
              <a:cxn ang="0">
                <a:pos x="170" y="9"/>
              </a:cxn>
              <a:cxn ang="0">
                <a:pos x="155" y="8"/>
              </a:cxn>
              <a:cxn ang="0">
                <a:pos x="139" y="7"/>
              </a:cxn>
              <a:cxn ang="0">
                <a:pos x="122" y="6"/>
              </a:cxn>
              <a:cxn ang="0">
                <a:pos x="103" y="4"/>
              </a:cxn>
              <a:cxn ang="0">
                <a:pos x="85" y="3"/>
              </a:cxn>
              <a:cxn ang="0">
                <a:pos x="68" y="2"/>
              </a:cxn>
              <a:cxn ang="0">
                <a:pos x="50" y="1"/>
              </a:cxn>
              <a:cxn ang="0">
                <a:pos x="35" y="0"/>
              </a:cxn>
              <a:cxn ang="0">
                <a:pos x="21" y="0"/>
              </a:cxn>
              <a:cxn ang="0">
                <a:pos x="11" y="0"/>
              </a:cxn>
              <a:cxn ang="0">
                <a:pos x="3" y="0"/>
              </a:cxn>
              <a:cxn ang="0">
                <a:pos x="0" y="1"/>
              </a:cxn>
              <a:cxn ang="0">
                <a:pos x="0" y="2"/>
              </a:cxn>
              <a:cxn ang="0">
                <a:pos x="5" y="3"/>
              </a:cxn>
              <a:cxn ang="0">
                <a:pos x="13" y="4"/>
              </a:cxn>
              <a:cxn ang="0">
                <a:pos x="25" y="6"/>
              </a:cxn>
              <a:cxn ang="0">
                <a:pos x="40" y="7"/>
              </a:cxn>
              <a:cxn ang="0">
                <a:pos x="56" y="8"/>
              </a:cxn>
              <a:cxn ang="0">
                <a:pos x="73" y="10"/>
              </a:cxn>
              <a:cxn ang="0">
                <a:pos x="92" y="11"/>
              </a:cxn>
              <a:cxn ang="0">
                <a:pos x="111" y="13"/>
              </a:cxn>
              <a:cxn ang="0">
                <a:pos x="130" y="13"/>
              </a:cxn>
              <a:cxn ang="0">
                <a:pos x="147" y="14"/>
              </a:cxn>
              <a:cxn ang="0">
                <a:pos x="163" y="14"/>
              </a:cxn>
              <a:cxn ang="0">
                <a:pos x="177" y="14"/>
              </a:cxn>
              <a:cxn ang="0">
                <a:pos x="188" y="14"/>
              </a:cxn>
              <a:cxn ang="0">
                <a:pos x="195" y="13"/>
              </a:cxn>
              <a:cxn ang="0">
                <a:pos x="200" y="11"/>
              </a:cxn>
            </a:cxnLst>
            <a:rect l="0" t="0" r="r" b="b"/>
            <a:pathLst>
              <a:path w="200" h="14">
                <a:moveTo>
                  <a:pt x="200" y="11"/>
                </a:moveTo>
                <a:lnTo>
                  <a:pt x="198" y="11"/>
                </a:lnTo>
                <a:lnTo>
                  <a:pt x="192" y="10"/>
                </a:lnTo>
                <a:lnTo>
                  <a:pt x="183" y="10"/>
                </a:lnTo>
                <a:lnTo>
                  <a:pt x="170" y="9"/>
                </a:lnTo>
                <a:lnTo>
                  <a:pt x="155" y="8"/>
                </a:lnTo>
                <a:lnTo>
                  <a:pt x="139" y="7"/>
                </a:lnTo>
                <a:lnTo>
                  <a:pt x="122" y="6"/>
                </a:lnTo>
                <a:lnTo>
                  <a:pt x="103" y="4"/>
                </a:lnTo>
                <a:lnTo>
                  <a:pt x="85" y="3"/>
                </a:lnTo>
                <a:lnTo>
                  <a:pt x="68" y="2"/>
                </a:lnTo>
                <a:lnTo>
                  <a:pt x="50" y="1"/>
                </a:lnTo>
                <a:lnTo>
                  <a:pt x="35" y="0"/>
                </a:lnTo>
                <a:lnTo>
                  <a:pt x="21" y="0"/>
                </a:lnTo>
                <a:lnTo>
                  <a:pt x="11" y="0"/>
                </a:lnTo>
                <a:lnTo>
                  <a:pt x="3" y="0"/>
                </a:lnTo>
                <a:lnTo>
                  <a:pt x="0" y="1"/>
                </a:lnTo>
                <a:lnTo>
                  <a:pt x="0" y="2"/>
                </a:lnTo>
                <a:lnTo>
                  <a:pt x="5" y="3"/>
                </a:lnTo>
                <a:lnTo>
                  <a:pt x="13" y="4"/>
                </a:lnTo>
                <a:lnTo>
                  <a:pt x="25" y="6"/>
                </a:lnTo>
                <a:lnTo>
                  <a:pt x="40" y="7"/>
                </a:lnTo>
                <a:lnTo>
                  <a:pt x="56" y="8"/>
                </a:lnTo>
                <a:lnTo>
                  <a:pt x="73" y="10"/>
                </a:lnTo>
                <a:lnTo>
                  <a:pt x="92" y="11"/>
                </a:lnTo>
                <a:lnTo>
                  <a:pt x="111" y="13"/>
                </a:lnTo>
                <a:lnTo>
                  <a:pt x="130" y="13"/>
                </a:lnTo>
                <a:lnTo>
                  <a:pt x="147" y="14"/>
                </a:lnTo>
                <a:lnTo>
                  <a:pt x="163" y="14"/>
                </a:lnTo>
                <a:lnTo>
                  <a:pt x="177" y="14"/>
                </a:lnTo>
                <a:lnTo>
                  <a:pt x="188" y="14"/>
                </a:lnTo>
                <a:lnTo>
                  <a:pt x="195" y="13"/>
                </a:lnTo>
                <a:lnTo>
                  <a:pt x="200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24" name="Freeform 122"/>
          <p:cNvSpPr>
            <a:spLocks/>
          </p:cNvSpPr>
          <p:nvPr/>
        </p:nvSpPr>
        <p:spPr bwMode="auto">
          <a:xfrm>
            <a:off x="2371712" y="5100656"/>
            <a:ext cx="169863" cy="12700"/>
          </a:xfrm>
          <a:custGeom>
            <a:avLst/>
            <a:gdLst/>
            <a:ahLst/>
            <a:cxnLst>
              <a:cxn ang="0">
                <a:pos x="216" y="12"/>
              </a:cxn>
              <a:cxn ang="0">
                <a:pos x="213" y="12"/>
              </a:cxn>
              <a:cxn ang="0">
                <a:pos x="206" y="11"/>
              </a:cxn>
              <a:cxn ang="0">
                <a:pos x="197" y="11"/>
              </a:cxn>
              <a:cxn ang="0">
                <a:pos x="183" y="9"/>
              </a:cxn>
              <a:cxn ang="0">
                <a:pos x="168" y="8"/>
              </a:cxn>
              <a:cxn ang="0">
                <a:pos x="151" y="7"/>
              </a:cxn>
              <a:cxn ang="0">
                <a:pos x="131" y="5"/>
              </a:cxn>
              <a:cxn ang="0">
                <a:pos x="113" y="4"/>
              </a:cxn>
              <a:cxn ang="0">
                <a:pos x="93" y="2"/>
              </a:cxn>
              <a:cxn ang="0">
                <a:pos x="74" y="1"/>
              </a:cxn>
              <a:cxn ang="0">
                <a:pos x="55" y="1"/>
              </a:cxn>
              <a:cxn ang="0">
                <a:pos x="39" y="0"/>
              </a:cxn>
              <a:cxn ang="0">
                <a:pos x="24" y="0"/>
              </a:cxn>
              <a:cxn ang="0">
                <a:pos x="13" y="0"/>
              </a:cxn>
              <a:cxn ang="0">
                <a:pos x="5" y="1"/>
              </a:cxn>
              <a:cxn ang="0">
                <a:pos x="0" y="2"/>
              </a:cxn>
              <a:cxn ang="0">
                <a:pos x="2" y="2"/>
              </a:cxn>
              <a:cxn ang="0">
                <a:pos x="8" y="4"/>
              </a:cxn>
              <a:cxn ang="0">
                <a:pos x="19" y="5"/>
              </a:cxn>
              <a:cxn ang="0">
                <a:pos x="31" y="6"/>
              </a:cxn>
              <a:cxn ang="0">
                <a:pos x="46" y="7"/>
              </a:cxn>
              <a:cxn ang="0">
                <a:pos x="64" y="9"/>
              </a:cxn>
              <a:cxn ang="0">
                <a:pos x="82" y="11"/>
              </a:cxn>
              <a:cxn ang="0">
                <a:pos x="100" y="12"/>
              </a:cxn>
              <a:cxn ang="0">
                <a:pos x="120" y="14"/>
              </a:cxn>
              <a:cxn ang="0">
                <a:pos x="138" y="15"/>
              </a:cxn>
              <a:cxn ang="0">
                <a:pos x="157" y="15"/>
              </a:cxn>
              <a:cxn ang="0">
                <a:pos x="174" y="16"/>
              </a:cxn>
              <a:cxn ang="0">
                <a:pos x="188" y="16"/>
              </a:cxn>
              <a:cxn ang="0">
                <a:pos x="201" y="15"/>
              </a:cxn>
              <a:cxn ang="0">
                <a:pos x="210" y="14"/>
              </a:cxn>
              <a:cxn ang="0">
                <a:pos x="216" y="12"/>
              </a:cxn>
            </a:cxnLst>
            <a:rect l="0" t="0" r="r" b="b"/>
            <a:pathLst>
              <a:path w="216" h="16">
                <a:moveTo>
                  <a:pt x="216" y="12"/>
                </a:moveTo>
                <a:lnTo>
                  <a:pt x="213" y="12"/>
                </a:lnTo>
                <a:lnTo>
                  <a:pt x="206" y="11"/>
                </a:lnTo>
                <a:lnTo>
                  <a:pt x="197" y="11"/>
                </a:lnTo>
                <a:lnTo>
                  <a:pt x="183" y="9"/>
                </a:lnTo>
                <a:lnTo>
                  <a:pt x="168" y="8"/>
                </a:lnTo>
                <a:lnTo>
                  <a:pt x="151" y="7"/>
                </a:lnTo>
                <a:lnTo>
                  <a:pt x="131" y="5"/>
                </a:lnTo>
                <a:lnTo>
                  <a:pt x="113" y="4"/>
                </a:lnTo>
                <a:lnTo>
                  <a:pt x="93" y="2"/>
                </a:lnTo>
                <a:lnTo>
                  <a:pt x="74" y="1"/>
                </a:lnTo>
                <a:lnTo>
                  <a:pt x="55" y="1"/>
                </a:lnTo>
                <a:lnTo>
                  <a:pt x="39" y="0"/>
                </a:lnTo>
                <a:lnTo>
                  <a:pt x="24" y="0"/>
                </a:lnTo>
                <a:lnTo>
                  <a:pt x="13" y="0"/>
                </a:lnTo>
                <a:lnTo>
                  <a:pt x="5" y="1"/>
                </a:lnTo>
                <a:lnTo>
                  <a:pt x="0" y="2"/>
                </a:lnTo>
                <a:lnTo>
                  <a:pt x="2" y="2"/>
                </a:lnTo>
                <a:lnTo>
                  <a:pt x="8" y="4"/>
                </a:lnTo>
                <a:lnTo>
                  <a:pt x="19" y="5"/>
                </a:lnTo>
                <a:lnTo>
                  <a:pt x="31" y="6"/>
                </a:lnTo>
                <a:lnTo>
                  <a:pt x="46" y="7"/>
                </a:lnTo>
                <a:lnTo>
                  <a:pt x="64" y="9"/>
                </a:lnTo>
                <a:lnTo>
                  <a:pt x="82" y="11"/>
                </a:lnTo>
                <a:lnTo>
                  <a:pt x="100" y="12"/>
                </a:lnTo>
                <a:lnTo>
                  <a:pt x="120" y="14"/>
                </a:lnTo>
                <a:lnTo>
                  <a:pt x="138" y="15"/>
                </a:lnTo>
                <a:lnTo>
                  <a:pt x="157" y="15"/>
                </a:lnTo>
                <a:lnTo>
                  <a:pt x="174" y="16"/>
                </a:lnTo>
                <a:lnTo>
                  <a:pt x="188" y="16"/>
                </a:lnTo>
                <a:lnTo>
                  <a:pt x="201" y="15"/>
                </a:lnTo>
                <a:lnTo>
                  <a:pt x="210" y="14"/>
                </a:lnTo>
                <a:lnTo>
                  <a:pt x="216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25" name="Freeform 123"/>
          <p:cNvSpPr>
            <a:spLocks/>
          </p:cNvSpPr>
          <p:nvPr/>
        </p:nvSpPr>
        <p:spPr bwMode="auto">
          <a:xfrm>
            <a:off x="2251062" y="5419744"/>
            <a:ext cx="279400" cy="28575"/>
          </a:xfrm>
          <a:custGeom>
            <a:avLst/>
            <a:gdLst/>
            <a:ahLst/>
            <a:cxnLst>
              <a:cxn ang="0">
                <a:pos x="353" y="0"/>
              </a:cxn>
              <a:cxn ang="0">
                <a:pos x="349" y="0"/>
              </a:cxn>
              <a:cxn ang="0">
                <a:pos x="338" y="2"/>
              </a:cxn>
              <a:cxn ang="0">
                <a:pos x="320" y="3"/>
              </a:cxn>
              <a:cxn ang="0">
                <a:pos x="299" y="5"/>
              </a:cxn>
              <a:cxn ang="0">
                <a:pos x="273" y="6"/>
              </a:cxn>
              <a:cxn ang="0">
                <a:pos x="243" y="8"/>
              </a:cxn>
              <a:cxn ang="0">
                <a:pos x="212" y="12"/>
              </a:cxn>
              <a:cxn ang="0">
                <a:pos x="180" y="14"/>
              </a:cxn>
              <a:cxn ang="0">
                <a:pos x="148" y="16"/>
              </a:cxn>
              <a:cxn ang="0">
                <a:pos x="115" y="20"/>
              </a:cxn>
              <a:cxn ang="0">
                <a:pos x="87" y="22"/>
              </a:cxn>
              <a:cxn ang="0">
                <a:pos x="59" y="26"/>
              </a:cxn>
              <a:cxn ang="0">
                <a:pos x="36" y="28"/>
              </a:cxn>
              <a:cxn ang="0">
                <a:pos x="18" y="30"/>
              </a:cxn>
              <a:cxn ang="0">
                <a:pos x="6" y="33"/>
              </a:cxn>
              <a:cxn ang="0">
                <a:pos x="0" y="35"/>
              </a:cxn>
              <a:cxn ang="0">
                <a:pos x="3" y="36"/>
              </a:cxn>
              <a:cxn ang="0">
                <a:pos x="12" y="36"/>
              </a:cxn>
              <a:cxn ang="0">
                <a:pos x="28" y="35"/>
              </a:cxn>
              <a:cxn ang="0">
                <a:pos x="50" y="34"/>
              </a:cxn>
              <a:cxn ang="0">
                <a:pos x="75" y="31"/>
              </a:cxn>
              <a:cxn ang="0">
                <a:pos x="105" y="28"/>
              </a:cxn>
              <a:cxn ang="0">
                <a:pos x="136" y="26"/>
              </a:cxn>
              <a:cxn ang="0">
                <a:pos x="168" y="22"/>
              </a:cxn>
              <a:cxn ang="0">
                <a:pos x="202" y="19"/>
              </a:cxn>
              <a:cxn ang="0">
                <a:pos x="234" y="15"/>
              </a:cxn>
              <a:cxn ang="0">
                <a:pos x="264" y="12"/>
              </a:cxn>
              <a:cxn ang="0">
                <a:pos x="292" y="8"/>
              </a:cxn>
              <a:cxn ang="0">
                <a:pos x="315" y="5"/>
              </a:cxn>
              <a:cxn ang="0">
                <a:pos x="334" y="3"/>
              </a:cxn>
              <a:cxn ang="0">
                <a:pos x="347" y="2"/>
              </a:cxn>
              <a:cxn ang="0">
                <a:pos x="353" y="0"/>
              </a:cxn>
            </a:cxnLst>
            <a:rect l="0" t="0" r="r" b="b"/>
            <a:pathLst>
              <a:path w="353" h="36">
                <a:moveTo>
                  <a:pt x="353" y="0"/>
                </a:moveTo>
                <a:lnTo>
                  <a:pt x="349" y="0"/>
                </a:lnTo>
                <a:lnTo>
                  <a:pt x="338" y="2"/>
                </a:lnTo>
                <a:lnTo>
                  <a:pt x="320" y="3"/>
                </a:lnTo>
                <a:lnTo>
                  <a:pt x="299" y="5"/>
                </a:lnTo>
                <a:lnTo>
                  <a:pt x="273" y="6"/>
                </a:lnTo>
                <a:lnTo>
                  <a:pt x="243" y="8"/>
                </a:lnTo>
                <a:lnTo>
                  <a:pt x="212" y="12"/>
                </a:lnTo>
                <a:lnTo>
                  <a:pt x="180" y="14"/>
                </a:lnTo>
                <a:lnTo>
                  <a:pt x="148" y="16"/>
                </a:lnTo>
                <a:lnTo>
                  <a:pt x="115" y="20"/>
                </a:lnTo>
                <a:lnTo>
                  <a:pt x="87" y="22"/>
                </a:lnTo>
                <a:lnTo>
                  <a:pt x="59" y="26"/>
                </a:lnTo>
                <a:lnTo>
                  <a:pt x="36" y="28"/>
                </a:lnTo>
                <a:lnTo>
                  <a:pt x="18" y="30"/>
                </a:lnTo>
                <a:lnTo>
                  <a:pt x="6" y="33"/>
                </a:lnTo>
                <a:lnTo>
                  <a:pt x="0" y="35"/>
                </a:lnTo>
                <a:lnTo>
                  <a:pt x="3" y="36"/>
                </a:lnTo>
                <a:lnTo>
                  <a:pt x="12" y="36"/>
                </a:lnTo>
                <a:lnTo>
                  <a:pt x="28" y="35"/>
                </a:lnTo>
                <a:lnTo>
                  <a:pt x="50" y="34"/>
                </a:lnTo>
                <a:lnTo>
                  <a:pt x="75" y="31"/>
                </a:lnTo>
                <a:lnTo>
                  <a:pt x="105" y="28"/>
                </a:lnTo>
                <a:lnTo>
                  <a:pt x="136" y="26"/>
                </a:lnTo>
                <a:lnTo>
                  <a:pt x="168" y="22"/>
                </a:lnTo>
                <a:lnTo>
                  <a:pt x="202" y="19"/>
                </a:lnTo>
                <a:lnTo>
                  <a:pt x="234" y="15"/>
                </a:lnTo>
                <a:lnTo>
                  <a:pt x="264" y="12"/>
                </a:lnTo>
                <a:lnTo>
                  <a:pt x="292" y="8"/>
                </a:lnTo>
                <a:lnTo>
                  <a:pt x="315" y="5"/>
                </a:lnTo>
                <a:lnTo>
                  <a:pt x="334" y="3"/>
                </a:lnTo>
                <a:lnTo>
                  <a:pt x="347" y="2"/>
                </a:lnTo>
                <a:lnTo>
                  <a:pt x="35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26" name="Freeform 124"/>
          <p:cNvSpPr>
            <a:spLocks/>
          </p:cNvSpPr>
          <p:nvPr/>
        </p:nvSpPr>
        <p:spPr bwMode="auto">
          <a:xfrm>
            <a:off x="2378062" y="5464194"/>
            <a:ext cx="165100" cy="20638"/>
          </a:xfrm>
          <a:custGeom>
            <a:avLst/>
            <a:gdLst/>
            <a:ahLst/>
            <a:cxnLst>
              <a:cxn ang="0">
                <a:pos x="9" y="19"/>
              </a:cxn>
              <a:cxn ang="0">
                <a:pos x="12" y="19"/>
              </a:cxn>
              <a:cxn ang="0">
                <a:pos x="18" y="18"/>
              </a:cxn>
              <a:cxn ang="0">
                <a:pos x="27" y="17"/>
              </a:cxn>
              <a:cxn ang="0">
                <a:pos x="39" y="16"/>
              </a:cxn>
              <a:cxn ang="0">
                <a:pos x="54" y="14"/>
              </a:cxn>
              <a:cxn ang="0">
                <a:pos x="70" y="13"/>
              </a:cxn>
              <a:cxn ang="0">
                <a:pos x="88" y="10"/>
              </a:cxn>
              <a:cxn ang="0">
                <a:pos x="106" y="8"/>
              </a:cxn>
              <a:cxn ang="0">
                <a:pos x="125" y="7"/>
              </a:cxn>
              <a:cxn ang="0">
                <a:pos x="142" y="4"/>
              </a:cxn>
              <a:cxn ang="0">
                <a:pos x="159" y="3"/>
              </a:cxn>
              <a:cxn ang="0">
                <a:pos x="174" y="1"/>
              </a:cxn>
              <a:cxn ang="0">
                <a:pos x="188" y="0"/>
              </a:cxn>
              <a:cxn ang="0">
                <a:pos x="198" y="0"/>
              </a:cxn>
              <a:cxn ang="0">
                <a:pos x="206" y="0"/>
              </a:cxn>
              <a:cxn ang="0">
                <a:pos x="210" y="0"/>
              </a:cxn>
              <a:cxn ang="0">
                <a:pos x="209" y="1"/>
              </a:cxn>
              <a:cxn ang="0">
                <a:pos x="204" y="2"/>
              </a:cxn>
              <a:cxn ang="0">
                <a:pos x="195" y="4"/>
              </a:cxn>
              <a:cxn ang="0">
                <a:pos x="183" y="7"/>
              </a:cxn>
              <a:cxn ang="0">
                <a:pos x="168" y="9"/>
              </a:cxn>
              <a:cxn ang="0">
                <a:pos x="151" y="11"/>
              </a:cxn>
              <a:cxn ang="0">
                <a:pos x="133" y="14"/>
              </a:cxn>
              <a:cxn ang="0">
                <a:pos x="114" y="16"/>
              </a:cxn>
              <a:cxn ang="0">
                <a:pos x="95" y="18"/>
              </a:cxn>
              <a:cxn ang="0">
                <a:pos x="75" y="21"/>
              </a:cxn>
              <a:cxn ang="0">
                <a:pos x="58" y="23"/>
              </a:cxn>
              <a:cxn ang="0">
                <a:pos x="41" y="24"/>
              </a:cxn>
              <a:cxn ang="0">
                <a:pos x="26" y="24"/>
              </a:cxn>
              <a:cxn ang="0">
                <a:pos x="14" y="25"/>
              </a:cxn>
              <a:cxn ang="0">
                <a:pos x="5" y="24"/>
              </a:cxn>
              <a:cxn ang="0">
                <a:pos x="0" y="23"/>
              </a:cxn>
              <a:cxn ang="0">
                <a:pos x="9" y="19"/>
              </a:cxn>
            </a:cxnLst>
            <a:rect l="0" t="0" r="r" b="b"/>
            <a:pathLst>
              <a:path w="210" h="25">
                <a:moveTo>
                  <a:pt x="9" y="19"/>
                </a:moveTo>
                <a:lnTo>
                  <a:pt x="12" y="19"/>
                </a:lnTo>
                <a:lnTo>
                  <a:pt x="18" y="18"/>
                </a:lnTo>
                <a:lnTo>
                  <a:pt x="27" y="17"/>
                </a:lnTo>
                <a:lnTo>
                  <a:pt x="39" y="16"/>
                </a:lnTo>
                <a:lnTo>
                  <a:pt x="54" y="14"/>
                </a:lnTo>
                <a:lnTo>
                  <a:pt x="70" y="13"/>
                </a:lnTo>
                <a:lnTo>
                  <a:pt x="88" y="10"/>
                </a:lnTo>
                <a:lnTo>
                  <a:pt x="106" y="8"/>
                </a:lnTo>
                <a:lnTo>
                  <a:pt x="125" y="7"/>
                </a:lnTo>
                <a:lnTo>
                  <a:pt x="142" y="4"/>
                </a:lnTo>
                <a:lnTo>
                  <a:pt x="159" y="3"/>
                </a:lnTo>
                <a:lnTo>
                  <a:pt x="174" y="1"/>
                </a:lnTo>
                <a:lnTo>
                  <a:pt x="188" y="0"/>
                </a:lnTo>
                <a:lnTo>
                  <a:pt x="198" y="0"/>
                </a:lnTo>
                <a:lnTo>
                  <a:pt x="206" y="0"/>
                </a:lnTo>
                <a:lnTo>
                  <a:pt x="210" y="0"/>
                </a:lnTo>
                <a:lnTo>
                  <a:pt x="209" y="1"/>
                </a:lnTo>
                <a:lnTo>
                  <a:pt x="204" y="2"/>
                </a:lnTo>
                <a:lnTo>
                  <a:pt x="195" y="4"/>
                </a:lnTo>
                <a:lnTo>
                  <a:pt x="183" y="7"/>
                </a:lnTo>
                <a:lnTo>
                  <a:pt x="168" y="9"/>
                </a:lnTo>
                <a:lnTo>
                  <a:pt x="151" y="11"/>
                </a:lnTo>
                <a:lnTo>
                  <a:pt x="133" y="14"/>
                </a:lnTo>
                <a:lnTo>
                  <a:pt x="114" y="16"/>
                </a:lnTo>
                <a:lnTo>
                  <a:pt x="95" y="18"/>
                </a:lnTo>
                <a:lnTo>
                  <a:pt x="75" y="21"/>
                </a:lnTo>
                <a:lnTo>
                  <a:pt x="58" y="23"/>
                </a:lnTo>
                <a:lnTo>
                  <a:pt x="41" y="24"/>
                </a:lnTo>
                <a:lnTo>
                  <a:pt x="26" y="24"/>
                </a:lnTo>
                <a:lnTo>
                  <a:pt x="14" y="25"/>
                </a:lnTo>
                <a:lnTo>
                  <a:pt x="5" y="24"/>
                </a:lnTo>
                <a:lnTo>
                  <a:pt x="0" y="23"/>
                </a:lnTo>
                <a:lnTo>
                  <a:pt x="9" y="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27" name="Freeform 125"/>
          <p:cNvSpPr>
            <a:spLocks/>
          </p:cNvSpPr>
          <p:nvPr/>
        </p:nvSpPr>
        <p:spPr bwMode="auto">
          <a:xfrm>
            <a:off x="1525575" y="5448319"/>
            <a:ext cx="492125" cy="53975"/>
          </a:xfrm>
          <a:custGeom>
            <a:avLst/>
            <a:gdLst/>
            <a:ahLst/>
            <a:cxnLst>
              <a:cxn ang="0">
                <a:pos x="621" y="0"/>
              </a:cxn>
              <a:cxn ang="0">
                <a:pos x="614" y="0"/>
              </a:cxn>
              <a:cxn ang="0">
                <a:pos x="595" y="2"/>
              </a:cxn>
              <a:cxn ang="0">
                <a:pos x="567" y="5"/>
              </a:cxn>
              <a:cxn ang="0">
                <a:pos x="529" y="8"/>
              </a:cxn>
              <a:cxn ang="0">
                <a:pos x="484" y="13"/>
              </a:cxn>
              <a:cxn ang="0">
                <a:pos x="433" y="17"/>
              </a:cxn>
              <a:cxn ang="0">
                <a:pos x="379" y="22"/>
              </a:cxn>
              <a:cxn ang="0">
                <a:pos x="324" y="28"/>
              </a:cxn>
              <a:cxn ang="0">
                <a:pos x="267" y="32"/>
              </a:cxn>
              <a:cxn ang="0">
                <a:pos x="212" y="38"/>
              </a:cxn>
              <a:cxn ang="0">
                <a:pos x="159" y="44"/>
              </a:cxn>
              <a:cxn ang="0">
                <a:pos x="112" y="50"/>
              </a:cxn>
              <a:cxn ang="0">
                <a:pos x="70" y="54"/>
              </a:cxn>
              <a:cxn ang="0">
                <a:pos x="37" y="59"/>
              </a:cxn>
              <a:cxn ang="0">
                <a:pos x="13" y="62"/>
              </a:cxn>
              <a:cxn ang="0">
                <a:pos x="0" y="66"/>
              </a:cxn>
              <a:cxn ang="0">
                <a:pos x="1" y="68"/>
              </a:cxn>
              <a:cxn ang="0">
                <a:pos x="16" y="67"/>
              </a:cxn>
              <a:cxn ang="0">
                <a:pos x="44" y="66"/>
              </a:cxn>
              <a:cxn ang="0">
                <a:pos x="81" y="62"/>
              </a:cxn>
              <a:cxn ang="0">
                <a:pos x="127" y="58"/>
              </a:cxn>
              <a:cxn ang="0">
                <a:pos x="178" y="52"/>
              </a:cxn>
              <a:cxn ang="0">
                <a:pos x="235" y="46"/>
              </a:cxn>
              <a:cxn ang="0">
                <a:pos x="294" y="39"/>
              </a:cxn>
              <a:cxn ang="0">
                <a:pos x="352" y="34"/>
              </a:cxn>
              <a:cxn ang="0">
                <a:pos x="410" y="27"/>
              </a:cxn>
              <a:cxn ang="0">
                <a:pos x="464" y="20"/>
              </a:cxn>
              <a:cxn ang="0">
                <a:pos x="514" y="14"/>
              </a:cxn>
              <a:cxn ang="0">
                <a:pos x="556" y="8"/>
              </a:cxn>
              <a:cxn ang="0">
                <a:pos x="588" y="5"/>
              </a:cxn>
              <a:cxn ang="0">
                <a:pos x="611" y="1"/>
              </a:cxn>
              <a:cxn ang="0">
                <a:pos x="621" y="0"/>
              </a:cxn>
            </a:cxnLst>
            <a:rect l="0" t="0" r="r" b="b"/>
            <a:pathLst>
              <a:path w="621" h="68">
                <a:moveTo>
                  <a:pt x="621" y="0"/>
                </a:moveTo>
                <a:lnTo>
                  <a:pt x="614" y="0"/>
                </a:lnTo>
                <a:lnTo>
                  <a:pt x="595" y="2"/>
                </a:lnTo>
                <a:lnTo>
                  <a:pt x="567" y="5"/>
                </a:lnTo>
                <a:lnTo>
                  <a:pt x="529" y="8"/>
                </a:lnTo>
                <a:lnTo>
                  <a:pt x="484" y="13"/>
                </a:lnTo>
                <a:lnTo>
                  <a:pt x="433" y="17"/>
                </a:lnTo>
                <a:lnTo>
                  <a:pt x="379" y="22"/>
                </a:lnTo>
                <a:lnTo>
                  <a:pt x="324" y="28"/>
                </a:lnTo>
                <a:lnTo>
                  <a:pt x="267" y="32"/>
                </a:lnTo>
                <a:lnTo>
                  <a:pt x="212" y="38"/>
                </a:lnTo>
                <a:lnTo>
                  <a:pt x="159" y="44"/>
                </a:lnTo>
                <a:lnTo>
                  <a:pt x="112" y="50"/>
                </a:lnTo>
                <a:lnTo>
                  <a:pt x="70" y="54"/>
                </a:lnTo>
                <a:lnTo>
                  <a:pt x="37" y="59"/>
                </a:lnTo>
                <a:lnTo>
                  <a:pt x="13" y="62"/>
                </a:lnTo>
                <a:lnTo>
                  <a:pt x="0" y="66"/>
                </a:lnTo>
                <a:lnTo>
                  <a:pt x="1" y="68"/>
                </a:lnTo>
                <a:lnTo>
                  <a:pt x="16" y="67"/>
                </a:lnTo>
                <a:lnTo>
                  <a:pt x="44" y="66"/>
                </a:lnTo>
                <a:lnTo>
                  <a:pt x="81" y="62"/>
                </a:lnTo>
                <a:lnTo>
                  <a:pt x="127" y="58"/>
                </a:lnTo>
                <a:lnTo>
                  <a:pt x="178" y="52"/>
                </a:lnTo>
                <a:lnTo>
                  <a:pt x="235" y="46"/>
                </a:lnTo>
                <a:lnTo>
                  <a:pt x="294" y="39"/>
                </a:lnTo>
                <a:lnTo>
                  <a:pt x="352" y="34"/>
                </a:lnTo>
                <a:lnTo>
                  <a:pt x="410" y="27"/>
                </a:lnTo>
                <a:lnTo>
                  <a:pt x="464" y="20"/>
                </a:lnTo>
                <a:lnTo>
                  <a:pt x="514" y="14"/>
                </a:lnTo>
                <a:lnTo>
                  <a:pt x="556" y="8"/>
                </a:lnTo>
                <a:lnTo>
                  <a:pt x="588" y="5"/>
                </a:lnTo>
                <a:lnTo>
                  <a:pt x="611" y="1"/>
                </a:lnTo>
                <a:lnTo>
                  <a:pt x="62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28" name="Freeform 126"/>
          <p:cNvSpPr>
            <a:spLocks/>
          </p:cNvSpPr>
          <p:nvPr/>
        </p:nvSpPr>
        <p:spPr bwMode="auto">
          <a:xfrm>
            <a:off x="1822437" y="5472131"/>
            <a:ext cx="247650" cy="34925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4" y="44"/>
              </a:cxn>
              <a:cxn ang="0">
                <a:pos x="13" y="43"/>
              </a:cxn>
              <a:cxn ang="0">
                <a:pos x="28" y="40"/>
              </a:cxn>
              <a:cxn ang="0">
                <a:pos x="47" y="37"/>
              </a:cxn>
              <a:cxn ang="0">
                <a:pos x="69" y="33"/>
              </a:cxn>
              <a:cxn ang="0">
                <a:pos x="95" y="29"/>
              </a:cxn>
              <a:cxn ang="0">
                <a:pos x="122" y="24"/>
              </a:cxn>
              <a:cxn ang="0">
                <a:pos x="151" y="20"/>
              </a:cxn>
              <a:cxn ang="0">
                <a:pos x="180" y="15"/>
              </a:cxn>
              <a:cxn ang="0">
                <a:pos x="207" y="12"/>
              </a:cxn>
              <a:cxn ang="0">
                <a:pos x="234" y="7"/>
              </a:cxn>
              <a:cxn ang="0">
                <a:pos x="258" y="5"/>
              </a:cxn>
              <a:cxn ang="0">
                <a:pos x="279" y="2"/>
              </a:cxn>
              <a:cxn ang="0">
                <a:pos x="295" y="0"/>
              </a:cxn>
              <a:cxn ang="0">
                <a:pos x="308" y="0"/>
              </a:cxn>
              <a:cxn ang="0">
                <a:pos x="313" y="1"/>
              </a:cxn>
              <a:cxn ang="0">
                <a:pos x="312" y="4"/>
              </a:cxn>
              <a:cxn ang="0">
                <a:pos x="305" y="6"/>
              </a:cxn>
              <a:cxn ang="0">
                <a:pos x="290" y="8"/>
              </a:cxn>
              <a:cxn ang="0">
                <a:pos x="272" y="12"/>
              </a:cxn>
              <a:cxn ang="0">
                <a:pos x="249" y="15"/>
              </a:cxn>
              <a:cxn ang="0">
                <a:pos x="222" y="20"/>
              </a:cxn>
              <a:cxn ang="0">
                <a:pos x="194" y="23"/>
              </a:cxn>
              <a:cxn ang="0">
                <a:pos x="164" y="27"/>
              </a:cxn>
              <a:cxn ang="0">
                <a:pos x="133" y="30"/>
              </a:cxn>
              <a:cxn ang="0">
                <a:pos x="104" y="33"/>
              </a:cxn>
              <a:cxn ang="0">
                <a:pos x="76" y="37"/>
              </a:cxn>
              <a:cxn ang="0">
                <a:pos x="52" y="39"/>
              </a:cxn>
              <a:cxn ang="0">
                <a:pos x="30" y="42"/>
              </a:cxn>
              <a:cxn ang="0">
                <a:pos x="14" y="44"/>
              </a:cxn>
              <a:cxn ang="0">
                <a:pos x="4" y="45"/>
              </a:cxn>
              <a:cxn ang="0">
                <a:pos x="0" y="45"/>
              </a:cxn>
            </a:cxnLst>
            <a:rect l="0" t="0" r="r" b="b"/>
            <a:pathLst>
              <a:path w="313" h="45">
                <a:moveTo>
                  <a:pt x="0" y="45"/>
                </a:moveTo>
                <a:lnTo>
                  <a:pt x="4" y="44"/>
                </a:lnTo>
                <a:lnTo>
                  <a:pt x="13" y="43"/>
                </a:lnTo>
                <a:lnTo>
                  <a:pt x="28" y="40"/>
                </a:lnTo>
                <a:lnTo>
                  <a:pt x="47" y="37"/>
                </a:lnTo>
                <a:lnTo>
                  <a:pt x="69" y="33"/>
                </a:lnTo>
                <a:lnTo>
                  <a:pt x="95" y="29"/>
                </a:lnTo>
                <a:lnTo>
                  <a:pt x="122" y="24"/>
                </a:lnTo>
                <a:lnTo>
                  <a:pt x="151" y="20"/>
                </a:lnTo>
                <a:lnTo>
                  <a:pt x="180" y="15"/>
                </a:lnTo>
                <a:lnTo>
                  <a:pt x="207" y="12"/>
                </a:lnTo>
                <a:lnTo>
                  <a:pt x="234" y="7"/>
                </a:lnTo>
                <a:lnTo>
                  <a:pt x="258" y="5"/>
                </a:lnTo>
                <a:lnTo>
                  <a:pt x="279" y="2"/>
                </a:lnTo>
                <a:lnTo>
                  <a:pt x="295" y="0"/>
                </a:lnTo>
                <a:lnTo>
                  <a:pt x="308" y="0"/>
                </a:lnTo>
                <a:lnTo>
                  <a:pt x="313" y="1"/>
                </a:lnTo>
                <a:lnTo>
                  <a:pt x="312" y="4"/>
                </a:lnTo>
                <a:lnTo>
                  <a:pt x="305" y="6"/>
                </a:lnTo>
                <a:lnTo>
                  <a:pt x="290" y="8"/>
                </a:lnTo>
                <a:lnTo>
                  <a:pt x="272" y="12"/>
                </a:lnTo>
                <a:lnTo>
                  <a:pt x="249" y="15"/>
                </a:lnTo>
                <a:lnTo>
                  <a:pt x="222" y="20"/>
                </a:lnTo>
                <a:lnTo>
                  <a:pt x="194" y="23"/>
                </a:lnTo>
                <a:lnTo>
                  <a:pt x="164" y="27"/>
                </a:lnTo>
                <a:lnTo>
                  <a:pt x="133" y="30"/>
                </a:lnTo>
                <a:lnTo>
                  <a:pt x="104" y="33"/>
                </a:lnTo>
                <a:lnTo>
                  <a:pt x="76" y="37"/>
                </a:lnTo>
                <a:lnTo>
                  <a:pt x="52" y="39"/>
                </a:lnTo>
                <a:lnTo>
                  <a:pt x="30" y="42"/>
                </a:lnTo>
                <a:lnTo>
                  <a:pt x="14" y="44"/>
                </a:lnTo>
                <a:lnTo>
                  <a:pt x="4" y="45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29" name="Freeform 127"/>
          <p:cNvSpPr>
            <a:spLocks/>
          </p:cNvSpPr>
          <p:nvPr/>
        </p:nvSpPr>
        <p:spPr bwMode="auto">
          <a:xfrm>
            <a:off x="1452550" y="5867419"/>
            <a:ext cx="312738" cy="61913"/>
          </a:xfrm>
          <a:custGeom>
            <a:avLst/>
            <a:gdLst/>
            <a:ahLst/>
            <a:cxnLst>
              <a:cxn ang="0">
                <a:pos x="395" y="0"/>
              </a:cxn>
              <a:cxn ang="0">
                <a:pos x="393" y="0"/>
              </a:cxn>
              <a:cxn ang="0">
                <a:pos x="382" y="1"/>
              </a:cxn>
              <a:cxn ang="0">
                <a:pos x="365" y="5"/>
              </a:cxn>
              <a:cxn ang="0">
                <a:pos x="341" y="8"/>
              </a:cxn>
              <a:cxn ang="0">
                <a:pos x="311" y="14"/>
              </a:cxn>
              <a:cxn ang="0">
                <a:pos x="279" y="20"/>
              </a:cxn>
              <a:cxn ang="0">
                <a:pos x="243" y="26"/>
              </a:cxn>
              <a:cxn ang="0">
                <a:pos x="206" y="33"/>
              </a:cxn>
              <a:cxn ang="0">
                <a:pos x="168" y="40"/>
              </a:cxn>
              <a:cxn ang="0">
                <a:pos x="132" y="47"/>
              </a:cxn>
              <a:cxn ang="0">
                <a:pos x="98" y="54"/>
              </a:cxn>
              <a:cxn ang="0">
                <a:pos x="67" y="60"/>
              </a:cxn>
              <a:cxn ang="0">
                <a:pos x="40" y="66"/>
              </a:cxn>
              <a:cxn ang="0">
                <a:pos x="19" y="71"/>
              </a:cxn>
              <a:cxn ang="0">
                <a:pos x="6" y="75"/>
              </a:cxn>
              <a:cxn ang="0">
                <a:pos x="0" y="77"/>
              </a:cxn>
              <a:cxn ang="0">
                <a:pos x="3" y="78"/>
              </a:cxn>
              <a:cxn ang="0">
                <a:pos x="15" y="77"/>
              </a:cxn>
              <a:cxn ang="0">
                <a:pos x="33" y="74"/>
              </a:cxn>
              <a:cxn ang="0">
                <a:pos x="57" y="70"/>
              </a:cxn>
              <a:cxn ang="0">
                <a:pos x="86" y="64"/>
              </a:cxn>
              <a:cxn ang="0">
                <a:pos x="118" y="59"/>
              </a:cxn>
              <a:cxn ang="0">
                <a:pos x="153" y="52"/>
              </a:cxn>
              <a:cxn ang="0">
                <a:pos x="189" y="44"/>
              </a:cxn>
              <a:cxn ang="0">
                <a:pos x="226" y="37"/>
              </a:cxn>
              <a:cxn ang="0">
                <a:pos x="261" y="30"/>
              </a:cxn>
              <a:cxn ang="0">
                <a:pos x="295" y="22"/>
              </a:cxn>
              <a:cxn ang="0">
                <a:pos x="326" y="16"/>
              </a:cxn>
              <a:cxn ang="0">
                <a:pos x="352" y="10"/>
              </a:cxn>
              <a:cxn ang="0">
                <a:pos x="373" y="6"/>
              </a:cxn>
              <a:cxn ang="0">
                <a:pos x="388" y="2"/>
              </a:cxn>
              <a:cxn ang="0">
                <a:pos x="395" y="0"/>
              </a:cxn>
            </a:cxnLst>
            <a:rect l="0" t="0" r="r" b="b"/>
            <a:pathLst>
              <a:path w="395" h="78">
                <a:moveTo>
                  <a:pt x="395" y="0"/>
                </a:moveTo>
                <a:lnTo>
                  <a:pt x="393" y="0"/>
                </a:lnTo>
                <a:lnTo>
                  <a:pt x="382" y="1"/>
                </a:lnTo>
                <a:lnTo>
                  <a:pt x="365" y="5"/>
                </a:lnTo>
                <a:lnTo>
                  <a:pt x="341" y="8"/>
                </a:lnTo>
                <a:lnTo>
                  <a:pt x="311" y="14"/>
                </a:lnTo>
                <a:lnTo>
                  <a:pt x="279" y="20"/>
                </a:lnTo>
                <a:lnTo>
                  <a:pt x="243" y="26"/>
                </a:lnTo>
                <a:lnTo>
                  <a:pt x="206" y="33"/>
                </a:lnTo>
                <a:lnTo>
                  <a:pt x="168" y="40"/>
                </a:lnTo>
                <a:lnTo>
                  <a:pt x="132" y="47"/>
                </a:lnTo>
                <a:lnTo>
                  <a:pt x="98" y="54"/>
                </a:lnTo>
                <a:lnTo>
                  <a:pt x="67" y="60"/>
                </a:lnTo>
                <a:lnTo>
                  <a:pt x="40" y="66"/>
                </a:lnTo>
                <a:lnTo>
                  <a:pt x="19" y="71"/>
                </a:lnTo>
                <a:lnTo>
                  <a:pt x="6" y="75"/>
                </a:lnTo>
                <a:lnTo>
                  <a:pt x="0" y="77"/>
                </a:lnTo>
                <a:lnTo>
                  <a:pt x="3" y="78"/>
                </a:lnTo>
                <a:lnTo>
                  <a:pt x="15" y="77"/>
                </a:lnTo>
                <a:lnTo>
                  <a:pt x="33" y="74"/>
                </a:lnTo>
                <a:lnTo>
                  <a:pt x="57" y="70"/>
                </a:lnTo>
                <a:lnTo>
                  <a:pt x="86" y="64"/>
                </a:lnTo>
                <a:lnTo>
                  <a:pt x="118" y="59"/>
                </a:lnTo>
                <a:lnTo>
                  <a:pt x="153" y="52"/>
                </a:lnTo>
                <a:lnTo>
                  <a:pt x="189" y="44"/>
                </a:lnTo>
                <a:lnTo>
                  <a:pt x="226" y="37"/>
                </a:lnTo>
                <a:lnTo>
                  <a:pt x="261" y="30"/>
                </a:lnTo>
                <a:lnTo>
                  <a:pt x="295" y="22"/>
                </a:lnTo>
                <a:lnTo>
                  <a:pt x="326" y="16"/>
                </a:lnTo>
                <a:lnTo>
                  <a:pt x="352" y="10"/>
                </a:lnTo>
                <a:lnTo>
                  <a:pt x="373" y="6"/>
                </a:lnTo>
                <a:lnTo>
                  <a:pt x="388" y="2"/>
                </a:lnTo>
                <a:lnTo>
                  <a:pt x="39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0" name="Freeform 128"/>
          <p:cNvSpPr>
            <a:spLocks/>
          </p:cNvSpPr>
          <p:nvPr/>
        </p:nvSpPr>
        <p:spPr bwMode="auto">
          <a:xfrm>
            <a:off x="1517637" y="5813444"/>
            <a:ext cx="331788" cy="66675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4" y="79"/>
              </a:cxn>
              <a:cxn ang="0">
                <a:pos x="16" y="77"/>
              </a:cxn>
              <a:cxn ang="0">
                <a:pos x="35" y="74"/>
              </a:cxn>
              <a:cxn ang="0">
                <a:pos x="61" y="68"/>
              </a:cxn>
              <a:cxn ang="0">
                <a:pos x="90" y="62"/>
              </a:cxn>
              <a:cxn ang="0">
                <a:pos x="123" y="56"/>
              </a:cxn>
              <a:cxn ang="0">
                <a:pos x="159" y="48"/>
              </a:cxn>
              <a:cxn ang="0">
                <a:pos x="197" y="41"/>
              </a:cxn>
              <a:cxn ang="0">
                <a:pos x="234" y="35"/>
              </a:cxn>
              <a:cxn ang="0">
                <a:pos x="270" y="26"/>
              </a:cxn>
              <a:cxn ang="0">
                <a:pos x="306" y="21"/>
              </a:cxn>
              <a:cxn ang="0">
                <a:pos x="338" y="14"/>
              </a:cxn>
              <a:cxn ang="0">
                <a:pos x="366" y="9"/>
              </a:cxn>
              <a:cxn ang="0">
                <a:pos x="389" y="5"/>
              </a:cxn>
              <a:cxn ang="0">
                <a:pos x="406" y="1"/>
              </a:cxn>
              <a:cxn ang="0">
                <a:pos x="417" y="0"/>
              </a:cxn>
              <a:cxn ang="0">
                <a:pos x="412" y="1"/>
              </a:cxn>
              <a:cxn ang="0">
                <a:pos x="401" y="5"/>
              </a:cxn>
              <a:cxn ang="0">
                <a:pos x="382" y="9"/>
              </a:cxn>
              <a:cxn ang="0">
                <a:pos x="359" y="16"/>
              </a:cxn>
              <a:cxn ang="0">
                <a:pos x="330" y="23"/>
              </a:cxn>
              <a:cxn ang="0">
                <a:pos x="298" y="32"/>
              </a:cxn>
              <a:cxn ang="0">
                <a:pos x="263" y="40"/>
              </a:cxn>
              <a:cxn ang="0">
                <a:pos x="228" y="49"/>
              </a:cxn>
              <a:cxn ang="0">
                <a:pos x="191" y="58"/>
              </a:cxn>
              <a:cxn ang="0">
                <a:pos x="154" y="66"/>
              </a:cxn>
              <a:cxn ang="0">
                <a:pos x="118" y="73"/>
              </a:cxn>
              <a:cxn ang="0">
                <a:pos x="86" y="78"/>
              </a:cxn>
              <a:cxn ang="0">
                <a:pos x="57" y="82"/>
              </a:cxn>
              <a:cxn ang="0">
                <a:pos x="32" y="84"/>
              </a:cxn>
              <a:cxn ang="0">
                <a:pos x="12" y="84"/>
              </a:cxn>
              <a:cxn ang="0">
                <a:pos x="0" y="81"/>
              </a:cxn>
            </a:cxnLst>
            <a:rect l="0" t="0" r="r" b="b"/>
            <a:pathLst>
              <a:path w="417" h="84">
                <a:moveTo>
                  <a:pt x="0" y="81"/>
                </a:moveTo>
                <a:lnTo>
                  <a:pt x="4" y="79"/>
                </a:lnTo>
                <a:lnTo>
                  <a:pt x="16" y="77"/>
                </a:lnTo>
                <a:lnTo>
                  <a:pt x="35" y="74"/>
                </a:lnTo>
                <a:lnTo>
                  <a:pt x="61" y="68"/>
                </a:lnTo>
                <a:lnTo>
                  <a:pt x="90" y="62"/>
                </a:lnTo>
                <a:lnTo>
                  <a:pt x="123" y="56"/>
                </a:lnTo>
                <a:lnTo>
                  <a:pt x="159" y="48"/>
                </a:lnTo>
                <a:lnTo>
                  <a:pt x="197" y="41"/>
                </a:lnTo>
                <a:lnTo>
                  <a:pt x="234" y="35"/>
                </a:lnTo>
                <a:lnTo>
                  <a:pt x="270" y="26"/>
                </a:lnTo>
                <a:lnTo>
                  <a:pt x="306" y="21"/>
                </a:lnTo>
                <a:lnTo>
                  <a:pt x="338" y="14"/>
                </a:lnTo>
                <a:lnTo>
                  <a:pt x="366" y="9"/>
                </a:lnTo>
                <a:lnTo>
                  <a:pt x="389" y="5"/>
                </a:lnTo>
                <a:lnTo>
                  <a:pt x="406" y="1"/>
                </a:lnTo>
                <a:lnTo>
                  <a:pt x="417" y="0"/>
                </a:lnTo>
                <a:lnTo>
                  <a:pt x="412" y="1"/>
                </a:lnTo>
                <a:lnTo>
                  <a:pt x="401" y="5"/>
                </a:lnTo>
                <a:lnTo>
                  <a:pt x="382" y="9"/>
                </a:lnTo>
                <a:lnTo>
                  <a:pt x="359" y="16"/>
                </a:lnTo>
                <a:lnTo>
                  <a:pt x="330" y="23"/>
                </a:lnTo>
                <a:lnTo>
                  <a:pt x="298" y="32"/>
                </a:lnTo>
                <a:lnTo>
                  <a:pt x="263" y="40"/>
                </a:lnTo>
                <a:lnTo>
                  <a:pt x="228" y="49"/>
                </a:lnTo>
                <a:lnTo>
                  <a:pt x="191" y="58"/>
                </a:lnTo>
                <a:lnTo>
                  <a:pt x="154" y="66"/>
                </a:lnTo>
                <a:lnTo>
                  <a:pt x="118" y="73"/>
                </a:lnTo>
                <a:lnTo>
                  <a:pt x="86" y="78"/>
                </a:lnTo>
                <a:lnTo>
                  <a:pt x="57" y="82"/>
                </a:lnTo>
                <a:lnTo>
                  <a:pt x="32" y="84"/>
                </a:lnTo>
                <a:lnTo>
                  <a:pt x="12" y="84"/>
                </a:lnTo>
                <a:lnTo>
                  <a:pt x="0" y="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1" name="Freeform 129"/>
          <p:cNvSpPr>
            <a:spLocks/>
          </p:cNvSpPr>
          <p:nvPr/>
        </p:nvSpPr>
        <p:spPr bwMode="auto">
          <a:xfrm>
            <a:off x="1535100" y="5605481"/>
            <a:ext cx="11113" cy="285750"/>
          </a:xfrm>
          <a:custGeom>
            <a:avLst/>
            <a:gdLst/>
            <a:ahLst/>
            <a:cxnLst>
              <a:cxn ang="0">
                <a:pos x="0" y="360"/>
              </a:cxn>
              <a:cxn ang="0">
                <a:pos x="0" y="308"/>
              </a:cxn>
              <a:cxn ang="0">
                <a:pos x="2" y="192"/>
              </a:cxn>
              <a:cxn ang="0">
                <a:pos x="5" y="71"/>
              </a:cxn>
              <a:cxn ang="0">
                <a:pos x="12" y="0"/>
              </a:cxn>
              <a:cxn ang="0">
                <a:pos x="13" y="50"/>
              </a:cxn>
              <a:cxn ang="0">
                <a:pos x="14" y="164"/>
              </a:cxn>
              <a:cxn ang="0">
                <a:pos x="11" y="285"/>
              </a:cxn>
              <a:cxn ang="0">
                <a:pos x="0" y="360"/>
              </a:cxn>
            </a:cxnLst>
            <a:rect l="0" t="0" r="r" b="b"/>
            <a:pathLst>
              <a:path w="14" h="360">
                <a:moveTo>
                  <a:pt x="0" y="360"/>
                </a:moveTo>
                <a:lnTo>
                  <a:pt x="0" y="308"/>
                </a:lnTo>
                <a:lnTo>
                  <a:pt x="2" y="192"/>
                </a:lnTo>
                <a:lnTo>
                  <a:pt x="5" y="71"/>
                </a:lnTo>
                <a:lnTo>
                  <a:pt x="12" y="0"/>
                </a:lnTo>
                <a:lnTo>
                  <a:pt x="13" y="50"/>
                </a:lnTo>
                <a:lnTo>
                  <a:pt x="14" y="164"/>
                </a:lnTo>
                <a:lnTo>
                  <a:pt x="11" y="285"/>
                </a:lnTo>
                <a:lnTo>
                  <a:pt x="0" y="36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2" name="Freeform 130"/>
          <p:cNvSpPr>
            <a:spLocks/>
          </p:cNvSpPr>
          <p:nvPr/>
        </p:nvSpPr>
        <p:spPr bwMode="auto">
          <a:xfrm>
            <a:off x="1655750" y="5797569"/>
            <a:ext cx="177800" cy="30163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0" y="38"/>
              </a:cxn>
              <a:cxn ang="0">
                <a:pos x="3" y="37"/>
              </a:cxn>
              <a:cxn ang="0">
                <a:pos x="12" y="35"/>
              </a:cxn>
              <a:cxn ang="0">
                <a:pos x="25" y="31"/>
              </a:cxn>
              <a:cxn ang="0">
                <a:pos x="40" y="28"/>
              </a:cxn>
              <a:cxn ang="0">
                <a:pos x="57" y="24"/>
              </a:cxn>
              <a:cxn ang="0">
                <a:pos x="77" y="21"/>
              </a:cxn>
              <a:cxn ang="0">
                <a:pos x="97" y="16"/>
              </a:cxn>
              <a:cxn ang="0">
                <a:pos x="118" y="13"/>
              </a:cxn>
              <a:cxn ang="0">
                <a:pos x="139" y="9"/>
              </a:cxn>
              <a:cxn ang="0">
                <a:pos x="160" y="6"/>
              </a:cxn>
              <a:cxn ang="0">
                <a:pos x="178" y="4"/>
              </a:cxn>
              <a:cxn ang="0">
                <a:pos x="194" y="1"/>
              </a:cxn>
              <a:cxn ang="0">
                <a:pos x="208" y="0"/>
              </a:cxn>
              <a:cxn ang="0">
                <a:pos x="218" y="0"/>
              </a:cxn>
              <a:cxn ang="0">
                <a:pos x="224" y="0"/>
              </a:cxn>
              <a:cxn ang="0">
                <a:pos x="222" y="0"/>
              </a:cxn>
              <a:cxn ang="0">
                <a:pos x="217" y="3"/>
              </a:cxn>
              <a:cxn ang="0">
                <a:pos x="208" y="5"/>
              </a:cxn>
              <a:cxn ang="0">
                <a:pos x="198" y="7"/>
              </a:cxn>
              <a:cxn ang="0">
                <a:pos x="184" y="11"/>
              </a:cxn>
              <a:cxn ang="0">
                <a:pos x="169" y="14"/>
              </a:cxn>
              <a:cxn ang="0">
                <a:pos x="152" y="17"/>
              </a:cxn>
              <a:cxn ang="0">
                <a:pos x="134" y="22"/>
              </a:cxn>
              <a:cxn ang="0">
                <a:pos x="116" y="26"/>
              </a:cxn>
              <a:cxn ang="0">
                <a:pos x="97" y="29"/>
              </a:cxn>
              <a:cxn ang="0">
                <a:pos x="78" y="32"/>
              </a:cxn>
              <a:cxn ang="0">
                <a:pos x="59" y="36"/>
              </a:cxn>
              <a:cxn ang="0">
                <a:pos x="42" y="38"/>
              </a:cxn>
              <a:cxn ang="0">
                <a:pos x="26" y="39"/>
              </a:cxn>
              <a:cxn ang="0">
                <a:pos x="12" y="39"/>
              </a:cxn>
              <a:cxn ang="0">
                <a:pos x="0" y="39"/>
              </a:cxn>
            </a:cxnLst>
            <a:rect l="0" t="0" r="r" b="b"/>
            <a:pathLst>
              <a:path w="224" h="39">
                <a:moveTo>
                  <a:pt x="0" y="39"/>
                </a:moveTo>
                <a:lnTo>
                  <a:pt x="0" y="38"/>
                </a:lnTo>
                <a:lnTo>
                  <a:pt x="3" y="37"/>
                </a:lnTo>
                <a:lnTo>
                  <a:pt x="12" y="35"/>
                </a:lnTo>
                <a:lnTo>
                  <a:pt x="25" y="31"/>
                </a:lnTo>
                <a:lnTo>
                  <a:pt x="40" y="28"/>
                </a:lnTo>
                <a:lnTo>
                  <a:pt x="57" y="24"/>
                </a:lnTo>
                <a:lnTo>
                  <a:pt x="77" y="21"/>
                </a:lnTo>
                <a:lnTo>
                  <a:pt x="97" y="16"/>
                </a:lnTo>
                <a:lnTo>
                  <a:pt x="118" y="13"/>
                </a:lnTo>
                <a:lnTo>
                  <a:pt x="139" y="9"/>
                </a:lnTo>
                <a:lnTo>
                  <a:pt x="160" y="6"/>
                </a:lnTo>
                <a:lnTo>
                  <a:pt x="178" y="4"/>
                </a:lnTo>
                <a:lnTo>
                  <a:pt x="194" y="1"/>
                </a:lnTo>
                <a:lnTo>
                  <a:pt x="208" y="0"/>
                </a:lnTo>
                <a:lnTo>
                  <a:pt x="218" y="0"/>
                </a:lnTo>
                <a:lnTo>
                  <a:pt x="224" y="0"/>
                </a:lnTo>
                <a:lnTo>
                  <a:pt x="222" y="0"/>
                </a:lnTo>
                <a:lnTo>
                  <a:pt x="217" y="3"/>
                </a:lnTo>
                <a:lnTo>
                  <a:pt x="208" y="5"/>
                </a:lnTo>
                <a:lnTo>
                  <a:pt x="198" y="7"/>
                </a:lnTo>
                <a:lnTo>
                  <a:pt x="184" y="11"/>
                </a:lnTo>
                <a:lnTo>
                  <a:pt x="169" y="14"/>
                </a:lnTo>
                <a:lnTo>
                  <a:pt x="152" y="17"/>
                </a:lnTo>
                <a:lnTo>
                  <a:pt x="134" y="22"/>
                </a:lnTo>
                <a:lnTo>
                  <a:pt x="116" y="26"/>
                </a:lnTo>
                <a:lnTo>
                  <a:pt x="97" y="29"/>
                </a:lnTo>
                <a:lnTo>
                  <a:pt x="78" y="32"/>
                </a:lnTo>
                <a:lnTo>
                  <a:pt x="59" y="36"/>
                </a:lnTo>
                <a:lnTo>
                  <a:pt x="42" y="38"/>
                </a:lnTo>
                <a:lnTo>
                  <a:pt x="26" y="39"/>
                </a:lnTo>
                <a:lnTo>
                  <a:pt x="12" y="39"/>
                </a:lnTo>
                <a:lnTo>
                  <a:pt x="0" y="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3" name="Freeform 131"/>
          <p:cNvSpPr>
            <a:spLocks/>
          </p:cNvSpPr>
          <p:nvPr/>
        </p:nvSpPr>
        <p:spPr bwMode="auto">
          <a:xfrm>
            <a:off x="1846250" y="5565794"/>
            <a:ext cx="7938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5"/>
              </a:cxn>
              <a:cxn ang="0">
                <a:pos x="0" y="147"/>
              </a:cxn>
              <a:cxn ang="0">
                <a:pos x="1" y="253"/>
              </a:cxn>
              <a:cxn ang="0">
                <a:pos x="4" y="312"/>
              </a:cxn>
              <a:cxn ang="0">
                <a:pos x="6" y="269"/>
              </a:cxn>
              <a:cxn ang="0">
                <a:pos x="11" y="171"/>
              </a:cxn>
              <a:cxn ang="0">
                <a:pos x="11" y="66"/>
              </a:cxn>
              <a:cxn ang="0">
                <a:pos x="0" y="0"/>
              </a:cxn>
            </a:cxnLst>
            <a:rect l="0" t="0" r="r" b="b"/>
            <a:pathLst>
              <a:path w="11" h="312">
                <a:moveTo>
                  <a:pt x="0" y="0"/>
                </a:moveTo>
                <a:lnTo>
                  <a:pt x="0" y="45"/>
                </a:lnTo>
                <a:lnTo>
                  <a:pt x="0" y="147"/>
                </a:lnTo>
                <a:lnTo>
                  <a:pt x="1" y="253"/>
                </a:lnTo>
                <a:lnTo>
                  <a:pt x="4" y="312"/>
                </a:lnTo>
                <a:lnTo>
                  <a:pt x="6" y="269"/>
                </a:lnTo>
                <a:lnTo>
                  <a:pt x="11" y="171"/>
                </a:lnTo>
                <a:lnTo>
                  <a:pt x="11" y="6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4" name="Freeform 132"/>
          <p:cNvSpPr>
            <a:spLocks/>
          </p:cNvSpPr>
          <p:nvPr/>
        </p:nvSpPr>
        <p:spPr bwMode="auto">
          <a:xfrm>
            <a:off x="1508112" y="5570556"/>
            <a:ext cx="352425" cy="52388"/>
          </a:xfrm>
          <a:custGeom>
            <a:avLst/>
            <a:gdLst/>
            <a:ahLst/>
            <a:cxnLst>
              <a:cxn ang="0">
                <a:pos x="445" y="0"/>
              </a:cxn>
              <a:cxn ang="0">
                <a:pos x="440" y="2"/>
              </a:cxn>
              <a:cxn ang="0">
                <a:pos x="426" y="3"/>
              </a:cxn>
              <a:cxn ang="0">
                <a:pos x="405" y="5"/>
              </a:cxn>
              <a:cxn ang="0">
                <a:pos x="378" y="8"/>
              </a:cxn>
              <a:cxn ang="0">
                <a:pos x="346" y="13"/>
              </a:cxn>
              <a:cxn ang="0">
                <a:pos x="309" y="18"/>
              </a:cxn>
              <a:cxn ang="0">
                <a:pos x="270" y="23"/>
              </a:cxn>
              <a:cxn ang="0">
                <a:pos x="229" y="29"/>
              </a:cxn>
              <a:cxn ang="0">
                <a:pos x="189" y="35"/>
              </a:cxn>
              <a:cxn ang="0">
                <a:pos x="149" y="41"/>
              </a:cxn>
              <a:cxn ang="0">
                <a:pos x="112" y="45"/>
              </a:cxn>
              <a:cxn ang="0">
                <a:pos x="77" y="51"/>
              </a:cxn>
              <a:cxn ang="0">
                <a:pos x="48" y="56"/>
              </a:cxn>
              <a:cxn ang="0">
                <a:pos x="24" y="60"/>
              </a:cxn>
              <a:cxn ang="0">
                <a:pos x="8" y="64"/>
              </a:cxn>
              <a:cxn ang="0">
                <a:pos x="0" y="66"/>
              </a:cxn>
              <a:cxn ang="0">
                <a:pos x="5" y="66"/>
              </a:cxn>
              <a:cxn ang="0">
                <a:pos x="17" y="64"/>
              </a:cxn>
              <a:cxn ang="0">
                <a:pos x="37" y="63"/>
              </a:cxn>
              <a:cxn ang="0">
                <a:pos x="63" y="59"/>
              </a:cxn>
              <a:cxn ang="0">
                <a:pos x="95" y="56"/>
              </a:cxn>
              <a:cxn ang="0">
                <a:pos x="129" y="52"/>
              </a:cxn>
              <a:cxn ang="0">
                <a:pos x="167" y="48"/>
              </a:cxn>
              <a:cxn ang="0">
                <a:pos x="206" y="42"/>
              </a:cxn>
              <a:cxn ang="0">
                <a:pos x="245" y="37"/>
              </a:cxn>
              <a:cxn ang="0">
                <a:pos x="285" y="31"/>
              </a:cxn>
              <a:cxn ang="0">
                <a:pos x="323" y="27"/>
              </a:cxn>
              <a:cxn ang="0">
                <a:pos x="357" y="21"/>
              </a:cxn>
              <a:cxn ang="0">
                <a:pos x="387" y="15"/>
              </a:cxn>
              <a:cxn ang="0">
                <a:pos x="414" y="10"/>
              </a:cxn>
              <a:cxn ang="0">
                <a:pos x="432" y="5"/>
              </a:cxn>
              <a:cxn ang="0">
                <a:pos x="445" y="0"/>
              </a:cxn>
            </a:cxnLst>
            <a:rect l="0" t="0" r="r" b="b"/>
            <a:pathLst>
              <a:path w="445" h="66">
                <a:moveTo>
                  <a:pt x="445" y="0"/>
                </a:moveTo>
                <a:lnTo>
                  <a:pt x="440" y="2"/>
                </a:lnTo>
                <a:lnTo>
                  <a:pt x="426" y="3"/>
                </a:lnTo>
                <a:lnTo>
                  <a:pt x="405" y="5"/>
                </a:lnTo>
                <a:lnTo>
                  <a:pt x="378" y="8"/>
                </a:lnTo>
                <a:lnTo>
                  <a:pt x="346" y="13"/>
                </a:lnTo>
                <a:lnTo>
                  <a:pt x="309" y="18"/>
                </a:lnTo>
                <a:lnTo>
                  <a:pt x="270" y="23"/>
                </a:lnTo>
                <a:lnTo>
                  <a:pt x="229" y="29"/>
                </a:lnTo>
                <a:lnTo>
                  <a:pt x="189" y="35"/>
                </a:lnTo>
                <a:lnTo>
                  <a:pt x="149" y="41"/>
                </a:lnTo>
                <a:lnTo>
                  <a:pt x="112" y="45"/>
                </a:lnTo>
                <a:lnTo>
                  <a:pt x="77" y="51"/>
                </a:lnTo>
                <a:lnTo>
                  <a:pt x="48" y="56"/>
                </a:lnTo>
                <a:lnTo>
                  <a:pt x="24" y="60"/>
                </a:lnTo>
                <a:lnTo>
                  <a:pt x="8" y="64"/>
                </a:lnTo>
                <a:lnTo>
                  <a:pt x="0" y="66"/>
                </a:lnTo>
                <a:lnTo>
                  <a:pt x="5" y="66"/>
                </a:lnTo>
                <a:lnTo>
                  <a:pt x="17" y="64"/>
                </a:lnTo>
                <a:lnTo>
                  <a:pt x="37" y="63"/>
                </a:lnTo>
                <a:lnTo>
                  <a:pt x="63" y="59"/>
                </a:lnTo>
                <a:lnTo>
                  <a:pt x="95" y="56"/>
                </a:lnTo>
                <a:lnTo>
                  <a:pt x="129" y="52"/>
                </a:lnTo>
                <a:lnTo>
                  <a:pt x="167" y="48"/>
                </a:lnTo>
                <a:lnTo>
                  <a:pt x="206" y="42"/>
                </a:lnTo>
                <a:lnTo>
                  <a:pt x="245" y="37"/>
                </a:lnTo>
                <a:lnTo>
                  <a:pt x="285" y="31"/>
                </a:lnTo>
                <a:lnTo>
                  <a:pt x="323" y="27"/>
                </a:lnTo>
                <a:lnTo>
                  <a:pt x="357" y="21"/>
                </a:lnTo>
                <a:lnTo>
                  <a:pt x="387" y="15"/>
                </a:lnTo>
                <a:lnTo>
                  <a:pt x="414" y="10"/>
                </a:lnTo>
                <a:lnTo>
                  <a:pt x="432" y="5"/>
                </a:lnTo>
                <a:lnTo>
                  <a:pt x="44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5" name="Freeform 133"/>
          <p:cNvSpPr>
            <a:spLocks/>
          </p:cNvSpPr>
          <p:nvPr/>
        </p:nvSpPr>
        <p:spPr bwMode="auto">
          <a:xfrm>
            <a:off x="1828787" y="5600719"/>
            <a:ext cx="6350" cy="150813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8" y="24"/>
              </a:cxn>
              <a:cxn ang="0">
                <a:pos x="9" y="81"/>
              </a:cxn>
              <a:cxn ang="0">
                <a:pos x="9" y="145"/>
              </a:cxn>
              <a:cxn ang="0">
                <a:pos x="4" y="190"/>
              </a:cxn>
              <a:cxn ang="0">
                <a:pos x="2" y="162"/>
              </a:cxn>
              <a:cxn ang="0">
                <a:pos x="0" y="101"/>
              </a:cxn>
              <a:cxn ang="0">
                <a:pos x="1" y="36"/>
              </a:cxn>
              <a:cxn ang="0">
                <a:pos x="7" y="0"/>
              </a:cxn>
            </a:cxnLst>
            <a:rect l="0" t="0" r="r" b="b"/>
            <a:pathLst>
              <a:path w="9" h="190">
                <a:moveTo>
                  <a:pt x="7" y="0"/>
                </a:moveTo>
                <a:lnTo>
                  <a:pt x="8" y="24"/>
                </a:lnTo>
                <a:lnTo>
                  <a:pt x="9" y="81"/>
                </a:lnTo>
                <a:lnTo>
                  <a:pt x="9" y="145"/>
                </a:lnTo>
                <a:lnTo>
                  <a:pt x="4" y="190"/>
                </a:lnTo>
                <a:lnTo>
                  <a:pt x="2" y="162"/>
                </a:lnTo>
                <a:lnTo>
                  <a:pt x="0" y="101"/>
                </a:lnTo>
                <a:lnTo>
                  <a:pt x="1" y="36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6" name="Freeform 134"/>
          <p:cNvSpPr>
            <a:spLocks/>
          </p:cNvSpPr>
          <p:nvPr/>
        </p:nvSpPr>
        <p:spPr bwMode="auto">
          <a:xfrm>
            <a:off x="1563675" y="5619769"/>
            <a:ext cx="192088" cy="184150"/>
          </a:xfrm>
          <a:custGeom>
            <a:avLst/>
            <a:gdLst/>
            <a:ahLst/>
            <a:cxnLst>
              <a:cxn ang="0">
                <a:pos x="242" y="0"/>
              </a:cxn>
              <a:cxn ang="0">
                <a:pos x="239" y="1"/>
              </a:cxn>
              <a:cxn ang="0">
                <a:pos x="229" y="2"/>
              </a:cxn>
              <a:cxn ang="0">
                <a:pos x="216" y="5"/>
              </a:cxn>
              <a:cxn ang="0">
                <a:pos x="197" y="9"/>
              </a:cxn>
              <a:cxn ang="0">
                <a:pos x="175" y="13"/>
              </a:cxn>
              <a:cxn ang="0">
                <a:pos x="153" y="19"/>
              </a:cxn>
              <a:cxn ang="0">
                <a:pos x="129" y="26"/>
              </a:cxn>
              <a:cxn ang="0">
                <a:pos x="106" y="33"/>
              </a:cxn>
              <a:cxn ang="0">
                <a:pos x="85" y="41"/>
              </a:cxn>
              <a:cxn ang="0">
                <a:pos x="66" y="49"/>
              </a:cxn>
              <a:cxn ang="0">
                <a:pos x="51" y="57"/>
              </a:cxn>
              <a:cxn ang="0">
                <a:pos x="39" y="65"/>
              </a:cxn>
              <a:cxn ang="0">
                <a:pos x="35" y="73"/>
              </a:cxn>
              <a:cxn ang="0">
                <a:pos x="36" y="83"/>
              </a:cxn>
              <a:cxn ang="0">
                <a:pos x="45" y="91"/>
              </a:cxn>
              <a:cxn ang="0">
                <a:pos x="64" y="99"/>
              </a:cxn>
              <a:cxn ang="0">
                <a:pos x="83" y="107"/>
              </a:cxn>
              <a:cxn ang="0">
                <a:pos x="96" y="116"/>
              </a:cxn>
              <a:cxn ang="0">
                <a:pos x="103" y="126"/>
              </a:cxn>
              <a:cxn ang="0">
                <a:pos x="105" y="137"/>
              </a:cxn>
              <a:cxn ang="0">
                <a:pos x="103" y="148"/>
              </a:cxn>
              <a:cxn ang="0">
                <a:pos x="97" y="160"/>
              </a:cxn>
              <a:cxn ang="0">
                <a:pos x="89" y="170"/>
              </a:cxn>
              <a:cxn ang="0">
                <a:pos x="77" y="181"/>
              </a:cxn>
              <a:cxn ang="0">
                <a:pos x="66" y="191"/>
              </a:cxn>
              <a:cxn ang="0">
                <a:pos x="52" y="201"/>
              </a:cxn>
              <a:cxn ang="0">
                <a:pos x="39" y="209"/>
              </a:cxn>
              <a:cxn ang="0">
                <a:pos x="28" y="217"/>
              </a:cxn>
              <a:cxn ang="0">
                <a:pos x="16" y="223"/>
              </a:cxn>
              <a:cxn ang="0">
                <a:pos x="8" y="228"/>
              </a:cxn>
              <a:cxn ang="0">
                <a:pos x="2" y="231"/>
              </a:cxn>
              <a:cxn ang="0">
                <a:pos x="0" y="232"/>
              </a:cxn>
              <a:cxn ang="0">
                <a:pos x="7" y="229"/>
              </a:cxn>
              <a:cxn ang="0">
                <a:pos x="27" y="219"/>
              </a:cxn>
              <a:cxn ang="0">
                <a:pos x="52" y="205"/>
              </a:cxn>
              <a:cxn ang="0">
                <a:pos x="80" y="186"/>
              </a:cxn>
              <a:cxn ang="0">
                <a:pos x="105" y="167"/>
              </a:cxn>
              <a:cxn ang="0">
                <a:pos x="121" y="147"/>
              </a:cxn>
              <a:cxn ang="0">
                <a:pos x="125" y="128"/>
              </a:cxn>
              <a:cxn ang="0">
                <a:pos x="111" y="110"/>
              </a:cxn>
              <a:cxn ang="0">
                <a:pos x="99" y="103"/>
              </a:cxn>
              <a:cxn ang="0">
                <a:pos x="89" y="95"/>
              </a:cxn>
              <a:cxn ang="0">
                <a:pos x="80" y="90"/>
              </a:cxn>
              <a:cxn ang="0">
                <a:pos x="73" y="83"/>
              </a:cxn>
              <a:cxn ang="0">
                <a:pos x="69" y="77"/>
              </a:cxn>
              <a:cxn ang="0">
                <a:pos x="67" y="71"/>
              </a:cxn>
              <a:cxn ang="0">
                <a:pos x="67" y="65"/>
              </a:cxn>
              <a:cxn ang="0">
                <a:pos x="72" y="60"/>
              </a:cxn>
              <a:cxn ang="0">
                <a:pos x="78" y="54"/>
              </a:cxn>
              <a:cxn ang="0">
                <a:pos x="89" y="48"/>
              </a:cxn>
              <a:cxn ang="0">
                <a:pos x="103" y="41"/>
              </a:cxn>
              <a:cxn ang="0">
                <a:pos x="121" y="34"/>
              </a:cxn>
              <a:cxn ang="0">
                <a:pos x="144" y="26"/>
              </a:cxn>
              <a:cxn ang="0">
                <a:pos x="172" y="18"/>
              </a:cxn>
              <a:cxn ang="0">
                <a:pos x="204" y="9"/>
              </a:cxn>
              <a:cxn ang="0">
                <a:pos x="242" y="0"/>
              </a:cxn>
            </a:cxnLst>
            <a:rect l="0" t="0" r="r" b="b"/>
            <a:pathLst>
              <a:path w="242" h="232">
                <a:moveTo>
                  <a:pt x="242" y="0"/>
                </a:moveTo>
                <a:lnTo>
                  <a:pt x="239" y="1"/>
                </a:lnTo>
                <a:lnTo>
                  <a:pt x="229" y="2"/>
                </a:lnTo>
                <a:lnTo>
                  <a:pt x="216" y="5"/>
                </a:lnTo>
                <a:lnTo>
                  <a:pt x="197" y="9"/>
                </a:lnTo>
                <a:lnTo>
                  <a:pt x="175" y="13"/>
                </a:lnTo>
                <a:lnTo>
                  <a:pt x="153" y="19"/>
                </a:lnTo>
                <a:lnTo>
                  <a:pt x="129" y="26"/>
                </a:lnTo>
                <a:lnTo>
                  <a:pt x="106" y="33"/>
                </a:lnTo>
                <a:lnTo>
                  <a:pt x="85" y="41"/>
                </a:lnTo>
                <a:lnTo>
                  <a:pt x="66" y="49"/>
                </a:lnTo>
                <a:lnTo>
                  <a:pt x="51" y="57"/>
                </a:lnTo>
                <a:lnTo>
                  <a:pt x="39" y="65"/>
                </a:lnTo>
                <a:lnTo>
                  <a:pt x="35" y="73"/>
                </a:lnTo>
                <a:lnTo>
                  <a:pt x="36" y="83"/>
                </a:lnTo>
                <a:lnTo>
                  <a:pt x="45" y="91"/>
                </a:lnTo>
                <a:lnTo>
                  <a:pt x="64" y="99"/>
                </a:lnTo>
                <a:lnTo>
                  <a:pt x="83" y="107"/>
                </a:lnTo>
                <a:lnTo>
                  <a:pt x="96" y="116"/>
                </a:lnTo>
                <a:lnTo>
                  <a:pt x="103" y="126"/>
                </a:lnTo>
                <a:lnTo>
                  <a:pt x="105" y="137"/>
                </a:lnTo>
                <a:lnTo>
                  <a:pt x="103" y="148"/>
                </a:lnTo>
                <a:lnTo>
                  <a:pt x="97" y="160"/>
                </a:lnTo>
                <a:lnTo>
                  <a:pt x="89" y="170"/>
                </a:lnTo>
                <a:lnTo>
                  <a:pt x="77" y="181"/>
                </a:lnTo>
                <a:lnTo>
                  <a:pt x="66" y="191"/>
                </a:lnTo>
                <a:lnTo>
                  <a:pt x="52" y="201"/>
                </a:lnTo>
                <a:lnTo>
                  <a:pt x="39" y="209"/>
                </a:lnTo>
                <a:lnTo>
                  <a:pt x="28" y="217"/>
                </a:lnTo>
                <a:lnTo>
                  <a:pt x="16" y="223"/>
                </a:lnTo>
                <a:lnTo>
                  <a:pt x="8" y="228"/>
                </a:lnTo>
                <a:lnTo>
                  <a:pt x="2" y="231"/>
                </a:lnTo>
                <a:lnTo>
                  <a:pt x="0" y="232"/>
                </a:lnTo>
                <a:lnTo>
                  <a:pt x="7" y="229"/>
                </a:lnTo>
                <a:lnTo>
                  <a:pt x="27" y="219"/>
                </a:lnTo>
                <a:lnTo>
                  <a:pt x="52" y="205"/>
                </a:lnTo>
                <a:lnTo>
                  <a:pt x="80" y="186"/>
                </a:lnTo>
                <a:lnTo>
                  <a:pt x="105" y="167"/>
                </a:lnTo>
                <a:lnTo>
                  <a:pt x="121" y="147"/>
                </a:lnTo>
                <a:lnTo>
                  <a:pt x="125" y="128"/>
                </a:lnTo>
                <a:lnTo>
                  <a:pt x="111" y="110"/>
                </a:lnTo>
                <a:lnTo>
                  <a:pt x="99" y="103"/>
                </a:lnTo>
                <a:lnTo>
                  <a:pt x="89" y="95"/>
                </a:lnTo>
                <a:lnTo>
                  <a:pt x="80" y="90"/>
                </a:lnTo>
                <a:lnTo>
                  <a:pt x="73" y="83"/>
                </a:lnTo>
                <a:lnTo>
                  <a:pt x="69" y="77"/>
                </a:lnTo>
                <a:lnTo>
                  <a:pt x="67" y="71"/>
                </a:lnTo>
                <a:lnTo>
                  <a:pt x="67" y="65"/>
                </a:lnTo>
                <a:lnTo>
                  <a:pt x="72" y="60"/>
                </a:lnTo>
                <a:lnTo>
                  <a:pt x="78" y="54"/>
                </a:lnTo>
                <a:lnTo>
                  <a:pt x="89" y="48"/>
                </a:lnTo>
                <a:lnTo>
                  <a:pt x="103" y="41"/>
                </a:lnTo>
                <a:lnTo>
                  <a:pt x="121" y="34"/>
                </a:lnTo>
                <a:lnTo>
                  <a:pt x="144" y="26"/>
                </a:lnTo>
                <a:lnTo>
                  <a:pt x="172" y="18"/>
                </a:lnTo>
                <a:lnTo>
                  <a:pt x="204" y="9"/>
                </a:lnTo>
                <a:lnTo>
                  <a:pt x="24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7" name="Freeform 135"/>
          <p:cNvSpPr>
            <a:spLocks/>
          </p:cNvSpPr>
          <p:nvPr/>
        </p:nvSpPr>
        <p:spPr bwMode="auto">
          <a:xfrm>
            <a:off x="1716075" y="5646756"/>
            <a:ext cx="46038" cy="55563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55" y="2"/>
              </a:cxn>
              <a:cxn ang="0">
                <a:pos x="49" y="8"/>
              </a:cxn>
              <a:cxn ang="0">
                <a:pos x="41" y="17"/>
              </a:cxn>
              <a:cxn ang="0">
                <a:pos x="32" y="29"/>
              </a:cxn>
              <a:cxn ang="0">
                <a:pos x="23" y="40"/>
              </a:cxn>
              <a:cxn ang="0">
                <a:pos x="13" y="51"/>
              </a:cxn>
              <a:cxn ang="0">
                <a:pos x="5" y="61"/>
              </a:cxn>
              <a:cxn ang="0">
                <a:pos x="1" y="68"/>
              </a:cxn>
              <a:cxn ang="0">
                <a:pos x="0" y="71"/>
              </a:cxn>
              <a:cxn ang="0">
                <a:pos x="4" y="69"/>
              </a:cxn>
              <a:cxn ang="0">
                <a:pos x="11" y="63"/>
              </a:cxn>
              <a:cxn ang="0">
                <a:pos x="22" y="54"/>
              </a:cxn>
              <a:cxn ang="0">
                <a:pos x="32" y="43"/>
              </a:cxn>
              <a:cxn ang="0">
                <a:pos x="42" y="29"/>
              </a:cxn>
              <a:cxn ang="0">
                <a:pos x="51" y="15"/>
              </a:cxn>
              <a:cxn ang="0">
                <a:pos x="57" y="0"/>
              </a:cxn>
            </a:cxnLst>
            <a:rect l="0" t="0" r="r" b="b"/>
            <a:pathLst>
              <a:path w="57" h="71">
                <a:moveTo>
                  <a:pt x="57" y="0"/>
                </a:moveTo>
                <a:lnTo>
                  <a:pt x="55" y="2"/>
                </a:lnTo>
                <a:lnTo>
                  <a:pt x="49" y="8"/>
                </a:lnTo>
                <a:lnTo>
                  <a:pt x="41" y="17"/>
                </a:lnTo>
                <a:lnTo>
                  <a:pt x="32" y="29"/>
                </a:lnTo>
                <a:lnTo>
                  <a:pt x="23" y="40"/>
                </a:lnTo>
                <a:lnTo>
                  <a:pt x="13" y="51"/>
                </a:lnTo>
                <a:lnTo>
                  <a:pt x="5" y="61"/>
                </a:lnTo>
                <a:lnTo>
                  <a:pt x="1" y="68"/>
                </a:lnTo>
                <a:lnTo>
                  <a:pt x="0" y="71"/>
                </a:lnTo>
                <a:lnTo>
                  <a:pt x="4" y="69"/>
                </a:lnTo>
                <a:lnTo>
                  <a:pt x="11" y="63"/>
                </a:lnTo>
                <a:lnTo>
                  <a:pt x="22" y="54"/>
                </a:lnTo>
                <a:lnTo>
                  <a:pt x="32" y="43"/>
                </a:lnTo>
                <a:lnTo>
                  <a:pt x="42" y="29"/>
                </a:lnTo>
                <a:lnTo>
                  <a:pt x="51" y="15"/>
                </a:lnTo>
                <a:lnTo>
                  <a:pt x="5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8" name="Freeform 136"/>
          <p:cNvSpPr>
            <a:spLocks/>
          </p:cNvSpPr>
          <p:nvPr/>
        </p:nvSpPr>
        <p:spPr bwMode="auto">
          <a:xfrm>
            <a:off x="1703375" y="5692794"/>
            <a:ext cx="47625" cy="57150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59" y="2"/>
              </a:cxn>
              <a:cxn ang="0">
                <a:pos x="52" y="9"/>
              </a:cxn>
              <a:cxn ang="0">
                <a:pos x="43" y="18"/>
              </a:cxn>
              <a:cxn ang="0">
                <a:pos x="33" y="30"/>
              </a:cxn>
              <a:cxn ang="0">
                <a:pos x="22" y="43"/>
              </a:cxn>
              <a:cxn ang="0">
                <a:pos x="12" y="54"/>
              </a:cxn>
              <a:cxn ang="0">
                <a:pos x="4" y="63"/>
              </a:cxn>
              <a:cxn ang="0">
                <a:pos x="0" y="70"/>
              </a:cxn>
              <a:cxn ang="0">
                <a:pos x="2" y="71"/>
              </a:cxn>
              <a:cxn ang="0">
                <a:pos x="7" y="68"/>
              </a:cxn>
              <a:cxn ang="0">
                <a:pos x="17" y="60"/>
              </a:cxn>
              <a:cxn ang="0">
                <a:pos x="28" y="50"/>
              </a:cxn>
              <a:cxn ang="0">
                <a:pos x="40" y="37"/>
              </a:cxn>
              <a:cxn ang="0">
                <a:pos x="51" y="24"/>
              </a:cxn>
              <a:cxn ang="0">
                <a:pos x="58" y="11"/>
              </a:cxn>
              <a:cxn ang="0">
                <a:pos x="61" y="0"/>
              </a:cxn>
            </a:cxnLst>
            <a:rect l="0" t="0" r="r" b="b"/>
            <a:pathLst>
              <a:path w="61" h="71">
                <a:moveTo>
                  <a:pt x="61" y="0"/>
                </a:moveTo>
                <a:lnTo>
                  <a:pt x="59" y="2"/>
                </a:lnTo>
                <a:lnTo>
                  <a:pt x="52" y="9"/>
                </a:lnTo>
                <a:lnTo>
                  <a:pt x="43" y="18"/>
                </a:lnTo>
                <a:lnTo>
                  <a:pt x="33" y="30"/>
                </a:lnTo>
                <a:lnTo>
                  <a:pt x="22" y="43"/>
                </a:lnTo>
                <a:lnTo>
                  <a:pt x="12" y="54"/>
                </a:lnTo>
                <a:lnTo>
                  <a:pt x="4" y="63"/>
                </a:lnTo>
                <a:lnTo>
                  <a:pt x="0" y="70"/>
                </a:lnTo>
                <a:lnTo>
                  <a:pt x="2" y="71"/>
                </a:lnTo>
                <a:lnTo>
                  <a:pt x="7" y="68"/>
                </a:lnTo>
                <a:lnTo>
                  <a:pt x="17" y="60"/>
                </a:lnTo>
                <a:lnTo>
                  <a:pt x="28" y="50"/>
                </a:lnTo>
                <a:lnTo>
                  <a:pt x="40" y="37"/>
                </a:lnTo>
                <a:lnTo>
                  <a:pt x="51" y="24"/>
                </a:lnTo>
                <a:lnTo>
                  <a:pt x="58" y="11"/>
                </a:lnTo>
                <a:lnTo>
                  <a:pt x="6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9" name="Freeform 137"/>
          <p:cNvSpPr>
            <a:spLocks/>
          </p:cNvSpPr>
          <p:nvPr/>
        </p:nvSpPr>
        <p:spPr bwMode="auto">
          <a:xfrm>
            <a:off x="1795450" y="5591194"/>
            <a:ext cx="20638" cy="203200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5" y="11"/>
              </a:cxn>
              <a:cxn ang="0">
                <a:pos x="1" y="41"/>
              </a:cxn>
              <a:cxn ang="0">
                <a:pos x="0" y="85"/>
              </a:cxn>
              <a:cxn ang="0">
                <a:pos x="9" y="137"/>
              </a:cxn>
              <a:cxn ang="0">
                <a:pos x="17" y="185"/>
              </a:cxn>
              <a:cxn ang="0">
                <a:pos x="14" y="223"/>
              </a:cxn>
              <a:cxn ang="0">
                <a:pos x="7" y="248"/>
              </a:cxn>
              <a:cxn ang="0">
                <a:pos x="3" y="256"/>
              </a:cxn>
              <a:cxn ang="0">
                <a:pos x="4" y="253"/>
              </a:cxn>
              <a:cxn ang="0">
                <a:pos x="9" y="248"/>
              </a:cxn>
              <a:cxn ang="0">
                <a:pos x="14" y="238"/>
              </a:cxn>
              <a:cxn ang="0">
                <a:pos x="18" y="225"/>
              </a:cxn>
              <a:cxn ang="0">
                <a:pos x="23" y="207"/>
              </a:cxn>
              <a:cxn ang="0">
                <a:pos x="25" y="188"/>
              </a:cxn>
              <a:cxn ang="0">
                <a:pos x="24" y="164"/>
              </a:cxn>
              <a:cxn ang="0">
                <a:pos x="18" y="137"/>
              </a:cxn>
              <a:cxn ang="0">
                <a:pos x="8" y="84"/>
              </a:cxn>
              <a:cxn ang="0">
                <a:pos x="5" y="40"/>
              </a:cxn>
              <a:cxn ang="0">
                <a:pos x="8" y="11"/>
              </a:cxn>
              <a:cxn ang="0">
                <a:pos x="9" y="0"/>
              </a:cxn>
            </a:cxnLst>
            <a:rect l="0" t="0" r="r" b="b"/>
            <a:pathLst>
              <a:path w="25" h="256">
                <a:moveTo>
                  <a:pt x="9" y="0"/>
                </a:moveTo>
                <a:lnTo>
                  <a:pt x="5" y="11"/>
                </a:lnTo>
                <a:lnTo>
                  <a:pt x="1" y="41"/>
                </a:lnTo>
                <a:lnTo>
                  <a:pt x="0" y="85"/>
                </a:lnTo>
                <a:lnTo>
                  <a:pt x="9" y="137"/>
                </a:lnTo>
                <a:lnTo>
                  <a:pt x="17" y="185"/>
                </a:lnTo>
                <a:lnTo>
                  <a:pt x="14" y="223"/>
                </a:lnTo>
                <a:lnTo>
                  <a:pt x="7" y="248"/>
                </a:lnTo>
                <a:lnTo>
                  <a:pt x="3" y="256"/>
                </a:lnTo>
                <a:lnTo>
                  <a:pt x="4" y="253"/>
                </a:lnTo>
                <a:lnTo>
                  <a:pt x="9" y="248"/>
                </a:lnTo>
                <a:lnTo>
                  <a:pt x="14" y="238"/>
                </a:lnTo>
                <a:lnTo>
                  <a:pt x="18" y="225"/>
                </a:lnTo>
                <a:lnTo>
                  <a:pt x="23" y="207"/>
                </a:lnTo>
                <a:lnTo>
                  <a:pt x="25" y="188"/>
                </a:lnTo>
                <a:lnTo>
                  <a:pt x="24" y="164"/>
                </a:lnTo>
                <a:lnTo>
                  <a:pt x="18" y="137"/>
                </a:lnTo>
                <a:lnTo>
                  <a:pt x="8" y="84"/>
                </a:lnTo>
                <a:lnTo>
                  <a:pt x="5" y="40"/>
                </a:lnTo>
                <a:lnTo>
                  <a:pt x="8" y="11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40" name="Freeform 138"/>
          <p:cNvSpPr>
            <a:spLocks/>
          </p:cNvSpPr>
          <p:nvPr/>
        </p:nvSpPr>
        <p:spPr bwMode="auto">
          <a:xfrm>
            <a:off x="1165212" y="5799156"/>
            <a:ext cx="214313" cy="100013"/>
          </a:xfrm>
          <a:custGeom>
            <a:avLst/>
            <a:gdLst/>
            <a:ahLst/>
            <a:cxnLst>
              <a:cxn ang="0">
                <a:pos x="271" y="126"/>
              </a:cxn>
              <a:cxn ang="0">
                <a:pos x="267" y="125"/>
              </a:cxn>
              <a:cxn ang="0">
                <a:pos x="259" y="121"/>
              </a:cxn>
              <a:cxn ang="0">
                <a:pos x="247" y="114"/>
              </a:cxn>
              <a:cxn ang="0">
                <a:pos x="230" y="106"/>
              </a:cxn>
              <a:cxn ang="0">
                <a:pos x="211" y="95"/>
              </a:cxn>
              <a:cxn ang="0">
                <a:pos x="188" y="84"/>
              </a:cxn>
              <a:cxn ang="0">
                <a:pos x="165" y="72"/>
              </a:cxn>
              <a:cxn ang="0">
                <a:pos x="139" y="59"/>
              </a:cxn>
              <a:cxn ang="0">
                <a:pos x="115" y="47"/>
              </a:cxn>
              <a:cxn ang="0">
                <a:pos x="91" y="35"/>
              </a:cxn>
              <a:cxn ang="0">
                <a:pos x="68" y="25"/>
              </a:cxn>
              <a:cxn ang="0">
                <a:pos x="47" y="16"/>
              </a:cxn>
              <a:cxn ang="0">
                <a:pos x="29" y="8"/>
              </a:cxn>
              <a:cxn ang="0">
                <a:pos x="15" y="2"/>
              </a:cxn>
              <a:cxn ang="0">
                <a:pos x="5" y="0"/>
              </a:cxn>
              <a:cxn ang="0">
                <a:pos x="0" y="0"/>
              </a:cxn>
              <a:cxn ang="0">
                <a:pos x="1" y="3"/>
              </a:cxn>
              <a:cxn ang="0">
                <a:pos x="8" y="8"/>
              </a:cxn>
              <a:cxn ang="0">
                <a:pos x="21" y="14"/>
              </a:cxn>
              <a:cxn ang="0">
                <a:pos x="37" y="24"/>
              </a:cxn>
              <a:cxn ang="0">
                <a:pos x="58" y="33"/>
              </a:cxn>
              <a:cxn ang="0">
                <a:pos x="81" y="43"/>
              </a:cxn>
              <a:cxn ang="0">
                <a:pos x="105" y="55"/>
              </a:cxn>
              <a:cxn ang="0">
                <a:pos x="130" y="66"/>
              </a:cxn>
              <a:cxn ang="0">
                <a:pos x="157" y="78"/>
              </a:cxn>
              <a:cxn ang="0">
                <a:pos x="182" y="88"/>
              </a:cxn>
              <a:cxn ang="0">
                <a:pos x="205" y="99"/>
              </a:cxn>
              <a:cxn ang="0">
                <a:pos x="227" y="108"/>
              </a:cxn>
              <a:cxn ang="0">
                <a:pos x="244" y="116"/>
              </a:cxn>
              <a:cxn ang="0">
                <a:pos x="258" y="122"/>
              </a:cxn>
              <a:cxn ang="0">
                <a:pos x="267" y="125"/>
              </a:cxn>
              <a:cxn ang="0">
                <a:pos x="271" y="126"/>
              </a:cxn>
            </a:cxnLst>
            <a:rect l="0" t="0" r="r" b="b"/>
            <a:pathLst>
              <a:path w="271" h="126">
                <a:moveTo>
                  <a:pt x="271" y="126"/>
                </a:moveTo>
                <a:lnTo>
                  <a:pt x="267" y="125"/>
                </a:lnTo>
                <a:lnTo>
                  <a:pt x="259" y="121"/>
                </a:lnTo>
                <a:lnTo>
                  <a:pt x="247" y="114"/>
                </a:lnTo>
                <a:lnTo>
                  <a:pt x="230" y="106"/>
                </a:lnTo>
                <a:lnTo>
                  <a:pt x="211" y="95"/>
                </a:lnTo>
                <a:lnTo>
                  <a:pt x="188" y="84"/>
                </a:lnTo>
                <a:lnTo>
                  <a:pt x="165" y="72"/>
                </a:lnTo>
                <a:lnTo>
                  <a:pt x="139" y="59"/>
                </a:lnTo>
                <a:lnTo>
                  <a:pt x="115" y="47"/>
                </a:lnTo>
                <a:lnTo>
                  <a:pt x="91" y="35"/>
                </a:lnTo>
                <a:lnTo>
                  <a:pt x="68" y="25"/>
                </a:lnTo>
                <a:lnTo>
                  <a:pt x="47" y="16"/>
                </a:lnTo>
                <a:lnTo>
                  <a:pt x="29" y="8"/>
                </a:lnTo>
                <a:lnTo>
                  <a:pt x="15" y="2"/>
                </a:lnTo>
                <a:lnTo>
                  <a:pt x="5" y="0"/>
                </a:lnTo>
                <a:lnTo>
                  <a:pt x="0" y="0"/>
                </a:lnTo>
                <a:lnTo>
                  <a:pt x="1" y="3"/>
                </a:lnTo>
                <a:lnTo>
                  <a:pt x="8" y="8"/>
                </a:lnTo>
                <a:lnTo>
                  <a:pt x="21" y="14"/>
                </a:lnTo>
                <a:lnTo>
                  <a:pt x="37" y="24"/>
                </a:lnTo>
                <a:lnTo>
                  <a:pt x="58" y="33"/>
                </a:lnTo>
                <a:lnTo>
                  <a:pt x="81" y="43"/>
                </a:lnTo>
                <a:lnTo>
                  <a:pt x="105" y="55"/>
                </a:lnTo>
                <a:lnTo>
                  <a:pt x="130" y="66"/>
                </a:lnTo>
                <a:lnTo>
                  <a:pt x="157" y="78"/>
                </a:lnTo>
                <a:lnTo>
                  <a:pt x="182" y="88"/>
                </a:lnTo>
                <a:lnTo>
                  <a:pt x="205" y="99"/>
                </a:lnTo>
                <a:lnTo>
                  <a:pt x="227" y="108"/>
                </a:lnTo>
                <a:lnTo>
                  <a:pt x="244" y="116"/>
                </a:lnTo>
                <a:lnTo>
                  <a:pt x="258" y="122"/>
                </a:lnTo>
                <a:lnTo>
                  <a:pt x="267" y="125"/>
                </a:lnTo>
                <a:lnTo>
                  <a:pt x="271" y="1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41" name="Freeform 139"/>
          <p:cNvSpPr>
            <a:spLocks/>
          </p:cNvSpPr>
          <p:nvPr/>
        </p:nvSpPr>
        <p:spPr bwMode="auto">
          <a:xfrm>
            <a:off x="1300150" y="5834081"/>
            <a:ext cx="107950" cy="46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3"/>
              </a:cxn>
              <a:cxn ang="0">
                <a:pos x="20" y="8"/>
              </a:cxn>
              <a:cxn ang="0">
                <a:pos x="42" y="16"/>
              </a:cxn>
              <a:cxn ang="0">
                <a:pos x="66" y="26"/>
              </a:cxn>
              <a:cxn ang="0">
                <a:pos x="91" y="36"/>
              </a:cxn>
              <a:cxn ang="0">
                <a:pos x="113" y="45"/>
              </a:cxn>
              <a:cxn ang="0">
                <a:pos x="129" y="53"/>
              </a:cxn>
              <a:cxn ang="0">
                <a:pos x="136" y="58"/>
              </a:cxn>
              <a:cxn ang="0">
                <a:pos x="132" y="59"/>
              </a:cxn>
              <a:cxn ang="0">
                <a:pos x="119" y="54"/>
              </a:cxn>
              <a:cxn ang="0">
                <a:pos x="100" y="48"/>
              </a:cxn>
              <a:cxn ang="0">
                <a:pos x="77" y="38"/>
              </a:cxn>
              <a:cxn ang="0">
                <a:pos x="53" y="28"/>
              </a:cxn>
              <a:cxn ang="0">
                <a:pos x="31" y="16"/>
              </a:cxn>
              <a:cxn ang="0">
                <a:pos x="12" y="7"/>
              </a:cxn>
              <a:cxn ang="0">
                <a:pos x="0" y="0"/>
              </a:cxn>
            </a:cxnLst>
            <a:rect l="0" t="0" r="r" b="b"/>
            <a:pathLst>
              <a:path w="136" h="59">
                <a:moveTo>
                  <a:pt x="0" y="0"/>
                </a:moveTo>
                <a:lnTo>
                  <a:pt x="5" y="3"/>
                </a:lnTo>
                <a:lnTo>
                  <a:pt x="20" y="8"/>
                </a:lnTo>
                <a:lnTo>
                  <a:pt x="42" y="16"/>
                </a:lnTo>
                <a:lnTo>
                  <a:pt x="66" y="26"/>
                </a:lnTo>
                <a:lnTo>
                  <a:pt x="91" y="36"/>
                </a:lnTo>
                <a:lnTo>
                  <a:pt x="113" y="45"/>
                </a:lnTo>
                <a:lnTo>
                  <a:pt x="129" y="53"/>
                </a:lnTo>
                <a:lnTo>
                  <a:pt x="136" y="58"/>
                </a:lnTo>
                <a:lnTo>
                  <a:pt x="132" y="59"/>
                </a:lnTo>
                <a:lnTo>
                  <a:pt x="119" y="54"/>
                </a:lnTo>
                <a:lnTo>
                  <a:pt x="100" y="48"/>
                </a:lnTo>
                <a:lnTo>
                  <a:pt x="77" y="38"/>
                </a:lnTo>
                <a:lnTo>
                  <a:pt x="53" y="28"/>
                </a:lnTo>
                <a:lnTo>
                  <a:pt x="31" y="16"/>
                </a:lnTo>
                <a:lnTo>
                  <a:pt x="12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42" name="Freeform 140"/>
          <p:cNvSpPr>
            <a:spLocks/>
          </p:cNvSpPr>
          <p:nvPr/>
        </p:nvSpPr>
        <p:spPr bwMode="auto">
          <a:xfrm>
            <a:off x="1243000" y="5751531"/>
            <a:ext cx="155575" cy="61913"/>
          </a:xfrm>
          <a:custGeom>
            <a:avLst/>
            <a:gdLst/>
            <a:ahLst/>
            <a:cxnLst>
              <a:cxn ang="0">
                <a:pos x="196" y="77"/>
              </a:cxn>
              <a:cxn ang="0">
                <a:pos x="194" y="76"/>
              </a:cxn>
              <a:cxn ang="0">
                <a:pos x="188" y="73"/>
              </a:cxn>
              <a:cxn ang="0">
                <a:pos x="179" y="69"/>
              </a:cxn>
              <a:cxn ang="0">
                <a:pos x="167" y="64"/>
              </a:cxn>
              <a:cxn ang="0">
                <a:pos x="152" y="57"/>
              </a:cxn>
              <a:cxn ang="0">
                <a:pos x="136" y="50"/>
              </a:cxn>
              <a:cxn ang="0">
                <a:pos x="119" y="44"/>
              </a:cxn>
              <a:cxn ang="0">
                <a:pos x="101" y="35"/>
              </a:cxn>
              <a:cxn ang="0">
                <a:pos x="83" y="29"/>
              </a:cxn>
              <a:cxn ang="0">
                <a:pos x="66" y="20"/>
              </a:cxn>
              <a:cxn ang="0">
                <a:pos x="50" y="15"/>
              </a:cxn>
              <a:cxn ang="0">
                <a:pos x="35" y="9"/>
              </a:cxn>
              <a:cxn ang="0">
                <a:pos x="22" y="4"/>
              </a:cxn>
              <a:cxn ang="0">
                <a:pos x="12" y="2"/>
              </a:cxn>
              <a:cxn ang="0">
                <a:pos x="4" y="0"/>
              </a:cxn>
              <a:cxn ang="0">
                <a:pos x="0" y="1"/>
              </a:cxn>
              <a:cxn ang="0">
                <a:pos x="1" y="3"/>
              </a:cxn>
              <a:cxn ang="0">
                <a:pos x="6" y="7"/>
              </a:cxn>
              <a:cxn ang="0">
                <a:pos x="15" y="11"/>
              </a:cxn>
              <a:cxn ang="0">
                <a:pos x="27" y="17"/>
              </a:cxn>
              <a:cxn ang="0">
                <a:pos x="42" y="23"/>
              </a:cxn>
              <a:cxn ang="0">
                <a:pos x="58" y="29"/>
              </a:cxn>
              <a:cxn ang="0">
                <a:pos x="76" y="35"/>
              </a:cxn>
              <a:cxn ang="0">
                <a:pos x="95" y="42"/>
              </a:cxn>
              <a:cxn ang="0">
                <a:pos x="113" y="49"/>
              </a:cxn>
              <a:cxn ang="0">
                <a:pos x="131" y="55"/>
              </a:cxn>
              <a:cxn ang="0">
                <a:pos x="149" y="61"/>
              </a:cxn>
              <a:cxn ang="0">
                <a:pos x="164" y="67"/>
              </a:cxn>
              <a:cxn ang="0">
                <a:pos x="177" y="71"/>
              </a:cxn>
              <a:cxn ang="0">
                <a:pos x="187" y="73"/>
              </a:cxn>
              <a:cxn ang="0">
                <a:pos x="194" y="76"/>
              </a:cxn>
              <a:cxn ang="0">
                <a:pos x="196" y="77"/>
              </a:cxn>
            </a:cxnLst>
            <a:rect l="0" t="0" r="r" b="b"/>
            <a:pathLst>
              <a:path w="196" h="77">
                <a:moveTo>
                  <a:pt x="196" y="77"/>
                </a:moveTo>
                <a:lnTo>
                  <a:pt x="194" y="76"/>
                </a:lnTo>
                <a:lnTo>
                  <a:pt x="188" y="73"/>
                </a:lnTo>
                <a:lnTo>
                  <a:pt x="179" y="69"/>
                </a:lnTo>
                <a:lnTo>
                  <a:pt x="167" y="64"/>
                </a:lnTo>
                <a:lnTo>
                  <a:pt x="152" y="57"/>
                </a:lnTo>
                <a:lnTo>
                  <a:pt x="136" y="50"/>
                </a:lnTo>
                <a:lnTo>
                  <a:pt x="119" y="44"/>
                </a:lnTo>
                <a:lnTo>
                  <a:pt x="101" y="35"/>
                </a:lnTo>
                <a:lnTo>
                  <a:pt x="83" y="29"/>
                </a:lnTo>
                <a:lnTo>
                  <a:pt x="66" y="20"/>
                </a:lnTo>
                <a:lnTo>
                  <a:pt x="50" y="15"/>
                </a:lnTo>
                <a:lnTo>
                  <a:pt x="35" y="9"/>
                </a:lnTo>
                <a:lnTo>
                  <a:pt x="22" y="4"/>
                </a:lnTo>
                <a:lnTo>
                  <a:pt x="12" y="2"/>
                </a:lnTo>
                <a:lnTo>
                  <a:pt x="4" y="0"/>
                </a:lnTo>
                <a:lnTo>
                  <a:pt x="0" y="1"/>
                </a:lnTo>
                <a:lnTo>
                  <a:pt x="1" y="3"/>
                </a:lnTo>
                <a:lnTo>
                  <a:pt x="6" y="7"/>
                </a:lnTo>
                <a:lnTo>
                  <a:pt x="15" y="11"/>
                </a:lnTo>
                <a:lnTo>
                  <a:pt x="27" y="17"/>
                </a:lnTo>
                <a:lnTo>
                  <a:pt x="42" y="23"/>
                </a:lnTo>
                <a:lnTo>
                  <a:pt x="58" y="29"/>
                </a:lnTo>
                <a:lnTo>
                  <a:pt x="76" y="35"/>
                </a:lnTo>
                <a:lnTo>
                  <a:pt x="95" y="42"/>
                </a:lnTo>
                <a:lnTo>
                  <a:pt x="113" y="49"/>
                </a:lnTo>
                <a:lnTo>
                  <a:pt x="131" y="55"/>
                </a:lnTo>
                <a:lnTo>
                  <a:pt x="149" y="61"/>
                </a:lnTo>
                <a:lnTo>
                  <a:pt x="164" y="67"/>
                </a:lnTo>
                <a:lnTo>
                  <a:pt x="177" y="71"/>
                </a:lnTo>
                <a:lnTo>
                  <a:pt x="187" y="73"/>
                </a:lnTo>
                <a:lnTo>
                  <a:pt x="194" y="76"/>
                </a:lnTo>
                <a:lnTo>
                  <a:pt x="196" y="7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43" name="Freeform 141"/>
          <p:cNvSpPr>
            <a:spLocks/>
          </p:cNvSpPr>
          <p:nvPr/>
        </p:nvSpPr>
        <p:spPr bwMode="auto">
          <a:xfrm>
            <a:off x="1128700" y="5395931"/>
            <a:ext cx="133350" cy="33338"/>
          </a:xfrm>
          <a:custGeom>
            <a:avLst/>
            <a:gdLst/>
            <a:ahLst/>
            <a:cxnLst>
              <a:cxn ang="0">
                <a:pos x="169" y="43"/>
              </a:cxn>
              <a:cxn ang="0">
                <a:pos x="162" y="41"/>
              </a:cxn>
              <a:cxn ang="0">
                <a:pos x="144" y="35"/>
              </a:cxn>
              <a:cxn ang="0">
                <a:pos x="119" y="27"/>
              </a:cxn>
              <a:cxn ang="0">
                <a:pos x="89" y="19"/>
              </a:cxn>
              <a:cxn ang="0">
                <a:pos x="59" y="11"/>
              </a:cxn>
              <a:cxn ang="0">
                <a:pos x="31" y="4"/>
              </a:cxn>
              <a:cxn ang="0">
                <a:pos x="10" y="0"/>
              </a:cxn>
              <a:cxn ang="0">
                <a:pos x="0" y="0"/>
              </a:cxn>
              <a:cxn ang="0">
                <a:pos x="3" y="5"/>
              </a:cxn>
              <a:cxn ang="0">
                <a:pos x="21" y="11"/>
              </a:cxn>
              <a:cxn ang="0">
                <a:pos x="48" y="18"/>
              </a:cxn>
              <a:cxn ang="0">
                <a:pos x="80" y="24"/>
              </a:cxn>
              <a:cxn ang="0">
                <a:pos x="113" y="31"/>
              </a:cxn>
              <a:cxn ang="0">
                <a:pos x="141" y="37"/>
              </a:cxn>
              <a:cxn ang="0">
                <a:pos x="161" y="42"/>
              </a:cxn>
              <a:cxn ang="0">
                <a:pos x="169" y="43"/>
              </a:cxn>
            </a:cxnLst>
            <a:rect l="0" t="0" r="r" b="b"/>
            <a:pathLst>
              <a:path w="169" h="43">
                <a:moveTo>
                  <a:pt x="169" y="43"/>
                </a:moveTo>
                <a:lnTo>
                  <a:pt x="162" y="41"/>
                </a:lnTo>
                <a:lnTo>
                  <a:pt x="144" y="35"/>
                </a:lnTo>
                <a:lnTo>
                  <a:pt x="119" y="27"/>
                </a:lnTo>
                <a:lnTo>
                  <a:pt x="89" y="19"/>
                </a:lnTo>
                <a:lnTo>
                  <a:pt x="59" y="11"/>
                </a:lnTo>
                <a:lnTo>
                  <a:pt x="31" y="4"/>
                </a:lnTo>
                <a:lnTo>
                  <a:pt x="10" y="0"/>
                </a:lnTo>
                <a:lnTo>
                  <a:pt x="0" y="0"/>
                </a:lnTo>
                <a:lnTo>
                  <a:pt x="3" y="5"/>
                </a:lnTo>
                <a:lnTo>
                  <a:pt x="21" y="11"/>
                </a:lnTo>
                <a:lnTo>
                  <a:pt x="48" y="18"/>
                </a:lnTo>
                <a:lnTo>
                  <a:pt x="80" y="24"/>
                </a:lnTo>
                <a:lnTo>
                  <a:pt x="113" y="31"/>
                </a:lnTo>
                <a:lnTo>
                  <a:pt x="141" y="37"/>
                </a:lnTo>
                <a:lnTo>
                  <a:pt x="161" y="42"/>
                </a:lnTo>
                <a:lnTo>
                  <a:pt x="169" y="4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44" name="Freeform 142"/>
          <p:cNvSpPr>
            <a:spLocks/>
          </p:cNvSpPr>
          <p:nvPr/>
        </p:nvSpPr>
        <p:spPr bwMode="auto">
          <a:xfrm>
            <a:off x="1216012" y="5389581"/>
            <a:ext cx="79375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"/>
              </a:cxn>
              <a:cxn ang="0">
                <a:pos x="15" y="2"/>
              </a:cxn>
              <a:cxn ang="0">
                <a:pos x="31" y="5"/>
              </a:cxn>
              <a:cxn ang="0">
                <a:pos x="48" y="8"/>
              </a:cxn>
              <a:cxn ang="0">
                <a:pos x="66" y="12"/>
              </a:cxn>
              <a:cxn ang="0">
                <a:pos x="83" y="15"/>
              </a:cxn>
              <a:cxn ang="0">
                <a:pos x="95" y="20"/>
              </a:cxn>
              <a:cxn ang="0">
                <a:pos x="101" y="23"/>
              </a:cxn>
              <a:cxn ang="0">
                <a:pos x="99" y="26"/>
              </a:cxn>
              <a:cxn ang="0">
                <a:pos x="89" y="24"/>
              </a:cxn>
              <a:cxn ang="0">
                <a:pos x="76" y="22"/>
              </a:cxn>
              <a:cxn ang="0">
                <a:pos x="58" y="19"/>
              </a:cxn>
              <a:cxn ang="0">
                <a:pos x="40" y="14"/>
              </a:cxn>
              <a:cxn ang="0">
                <a:pos x="23" y="8"/>
              </a:cxn>
              <a:cxn ang="0">
                <a:pos x="9" y="4"/>
              </a:cxn>
              <a:cxn ang="0">
                <a:pos x="0" y="0"/>
              </a:cxn>
            </a:cxnLst>
            <a:rect l="0" t="0" r="r" b="b"/>
            <a:pathLst>
              <a:path w="101" h="26">
                <a:moveTo>
                  <a:pt x="0" y="0"/>
                </a:moveTo>
                <a:lnTo>
                  <a:pt x="4" y="1"/>
                </a:lnTo>
                <a:lnTo>
                  <a:pt x="15" y="2"/>
                </a:lnTo>
                <a:lnTo>
                  <a:pt x="31" y="5"/>
                </a:lnTo>
                <a:lnTo>
                  <a:pt x="48" y="8"/>
                </a:lnTo>
                <a:lnTo>
                  <a:pt x="66" y="12"/>
                </a:lnTo>
                <a:lnTo>
                  <a:pt x="83" y="15"/>
                </a:lnTo>
                <a:lnTo>
                  <a:pt x="95" y="20"/>
                </a:lnTo>
                <a:lnTo>
                  <a:pt x="101" y="23"/>
                </a:lnTo>
                <a:lnTo>
                  <a:pt x="99" y="26"/>
                </a:lnTo>
                <a:lnTo>
                  <a:pt x="89" y="24"/>
                </a:lnTo>
                <a:lnTo>
                  <a:pt x="76" y="22"/>
                </a:lnTo>
                <a:lnTo>
                  <a:pt x="58" y="19"/>
                </a:lnTo>
                <a:lnTo>
                  <a:pt x="40" y="14"/>
                </a:lnTo>
                <a:lnTo>
                  <a:pt x="23" y="8"/>
                </a:lnTo>
                <a:lnTo>
                  <a:pt x="9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45" name="Freeform 143"/>
          <p:cNvSpPr>
            <a:spLocks/>
          </p:cNvSpPr>
          <p:nvPr/>
        </p:nvSpPr>
        <p:spPr bwMode="auto">
          <a:xfrm>
            <a:off x="2017700" y="5857894"/>
            <a:ext cx="138113" cy="30163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6" y="36"/>
              </a:cxn>
              <a:cxn ang="0">
                <a:pos x="25" y="31"/>
              </a:cxn>
              <a:cxn ang="0">
                <a:pos x="52" y="24"/>
              </a:cxn>
              <a:cxn ang="0">
                <a:pos x="84" y="18"/>
              </a:cxn>
              <a:cxn ang="0">
                <a:pos x="115" y="9"/>
              </a:cxn>
              <a:cxn ang="0">
                <a:pos x="142" y="4"/>
              </a:cxn>
              <a:cxn ang="0">
                <a:pos x="163" y="0"/>
              </a:cxn>
              <a:cxn ang="0">
                <a:pos x="173" y="0"/>
              </a:cxn>
              <a:cxn ang="0">
                <a:pos x="170" y="4"/>
              </a:cxn>
              <a:cxn ang="0">
                <a:pos x="153" y="9"/>
              </a:cxn>
              <a:cxn ang="0">
                <a:pos x="129" y="16"/>
              </a:cxn>
              <a:cxn ang="0">
                <a:pos x="99" y="24"/>
              </a:cxn>
              <a:cxn ang="0">
                <a:pos x="66" y="30"/>
              </a:cxn>
              <a:cxn ang="0">
                <a:pos x="38" y="36"/>
              </a:cxn>
              <a:cxn ang="0">
                <a:pos x="13" y="38"/>
              </a:cxn>
              <a:cxn ang="0">
                <a:pos x="0" y="38"/>
              </a:cxn>
            </a:cxnLst>
            <a:rect l="0" t="0" r="r" b="b"/>
            <a:pathLst>
              <a:path w="173" h="38">
                <a:moveTo>
                  <a:pt x="0" y="38"/>
                </a:moveTo>
                <a:lnTo>
                  <a:pt x="6" y="36"/>
                </a:lnTo>
                <a:lnTo>
                  <a:pt x="25" y="31"/>
                </a:lnTo>
                <a:lnTo>
                  <a:pt x="52" y="24"/>
                </a:lnTo>
                <a:lnTo>
                  <a:pt x="84" y="18"/>
                </a:lnTo>
                <a:lnTo>
                  <a:pt x="115" y="9"/>
                </a:lnTo>
                <a:lnTo>
                  <a:pt x="142" y="4"/>
                </a:lnTo>
                <a:lnTo>
                  <a:pt x="163" y="0"/>
                </a:lnTo>
                <a:lnTo>
                  <a:pt x="173" y="0"/>
                </a:lnTo>
                <a:lnTo>
                  <a:pt x="170" y="4"/>
                </a:lnTo>
                <a:lnTo>
                  <a:pt x="153" y="9"/>
                </a:lnTo>
                <a:lnTo>
                  <a:pt x="129" y="16"/>
                </a:lnTo>
                <a:lnTo>
                  <a:pt x="99" y="24"/>
                </a:lnTo>
                <a:lnTo>
                  <a:pt x="66" y="30"/>
                </a:lnTo>
                <a:lnTo>
                  <a:pt x="38" y="36"/>
                </a:lnTo>
                <a:lnTo>
                  <a:pt x="13" y="38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46" name="Freeform 144"/>
          <p:cNvSpPr>
            <a:spLocks/>
          </p:cNvSpPr>
          <p:nvPr/>
        </p:nvSpPr>
        <p:spPr bwMode="auto">
          <a:xfrm>
            <a:off x="1979600" y="5859481"/>
            <a:ext cx="65088" cy="3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"/>
              </a:cxn>
              <a:cxn ang="0">
                <a:pos x="14" y="4"/>
              </a:cxn>
              <a:cxn ang="0">
                <a:pos x="28" y="10"/>
              </a:cxn>
              <a:cxn ang="0">
                <a:pos x="44" y="16"/>
              </a:cxn>
              <a:cxn ang="0">
                <a:pos x="59" y="23"/>
              </a:cxn>
              <a:cxn ang="0">
                <a:pos x="73" y="29"/>
              </a:cxn>
              <a:cxn ang="0">
                <a:pos x="81" y="34"/>
              </a:cxn>
              <a:cxn ang="0">
                <a:pos x="83" y="39"/>
              </a:cxn>
              <a:cxn ang="0">
                <a:pos x="78" y="40"/>
              </a:cxn>
              <a:cxn ang="0">
                <a:pos x="68" y="39"/>
              </a:cxn>
              <a:cxn ang="0">
                <a:pos x="57" y="34"/>
              </a:cxn>
              <a:cxn ang="0">
                <a:pos x="43" y="27"/>
              </a:cxn>
              <a:cxn ang="0">
                <a:pos x="29" y="20"/>
              </a:cxn>
              <a:cxn ang="0">
                <a:pos x="16" y="12"/>
              </a:cxn>
              <a:cxn ang="0">
                <a:pos x="6" y="5"/>
              </a:cxn>
              <a:cxn ang="0">
                <a:pos x="0" y="0"/>
              </a:cxn>
            </a:cxnLst>
            <a:rect l="0" t="0" r="r" b="b"/>
            <a:pathLst>
              <a:path w="83" h="40">
                <a:moveTo>
                  <a:pt x="0" y="0"/>
                </a:moveTo>
                <a:lnTo>
                  <a:pt x="4" y="1"/>
                </a:lnTo>
                <a:lnTo>
                  <a:pt x="14" y="4"/>
                </a:lnTo>
                <a:lnTo>
                  <a:pt x="28" y="10"/>
                </a:lnTo>
                <a:lnTo>
                  <a:pt x="44" y="16"/>
                </a:lnTo>
                <a:lnTo>
                  <a:pt x="59" y="23"/>
                </a:lnTo>
                <a:lnTo>
                  <a:pt x="73" y="29"/>
                </a:lnTo>
                <a:lnTo>
                  <a:pt x="81" y="34"/>
                </a:lnTo>
                <a:lnTo>
                  <a:pt x="83" y="39"/>
                </a:lnTo>
                <a:lnTo>
                  <a:pt x="78" y="40"/>
                </a:lnTo>
                <a:lnTo>
                  <a:pt x="68" y="39"/>
                </a:lnTo>
                <a:lnTo>
                  <a:pt x="57" y="34"/>
                </a:lnTo>
                <a:lnTo>
                  <a:pt x="43" y="27"/>
                </a:lnTo>
                <a:lnTo>
                  <a:pt x="29" y="20"/>
                </a:lnTo>
                <a:lnTo>
                  <a:pt x="16" y="12"/>
                </a:lnTo>
                <a:lnTo>
                  <a:pt x="6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47" name="Freeform 145"/>
          <p:cNvSpPr>
            <a:spLocks/>
          </p:cNvSpPr>
          <p:nvPr/>
        </p:nvSpPr>
        <p:spPr bwMode="auto">
          <a:xfrm>
            <a:off x="2093900" y="5834081"/>
            <a:ext cx="68263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"/>
              </a:cxn>
              <a:cxn ang="0">
                <a:pos x="14" y="4"/>
              </a:cxn>
              <a:cxn ang="0">
                <a:pos x="28" y="7"/>
              </a:cxn>
              <a:cxn ang="0">
                <a:pos x="44" y="12"/>
              </a:cxn>
              <a:cxn ang="0">
                <a:pos x="59" y="18"/>
              </a:cxn>
              <a:cxn ang="0">
                <a:pos x="73" y="22"/>
              </a:cxn>
              <a:cxn ang="0">
                <a:pos x="82" y="27"/>
              </a:cxn>
              <a:cxn ang="0">
                <a:pos x="85" y="31"/>
              </a:cxn>
              <a:cxn ang="0">
                <a:pos x="81" y="34"/>
              </a:cxn>
              <a:cxn ang="0">
                <a:pos x="71" y="33"/>
              </a:cxn>
              <a:cxn ang="0">
                <a:pos x="57" y="28"/>
              </a:cxn>
              <a:cxn ang="0">
                <a:pos x="42" y="21"/>
              </a:cxn>
              <a:cxn ang="0">
                <a:pos x="27" y="14"/>
              </a:cxn>
              <a:cxn ang="0">
                <a:pos x="13" y="7"/>
              </a:cxn>
              <a:cxn ang="0">
                <a:pos x="4" y="3"/>
              </a:cxn>
              <a:cxn ang="0">
                <a:pos x="0" y="0"/>
              </a:cxn>
            </a:cxnLst>
            <a:rect l="0" t="0" r="r" b="b"/>
            <a:pathLst>
              <a:path w="85" h="34">
                <a:moveTo>
                  <a:pt x="0" y="0"/>
                </a:moveTo>
                <a:lnTo>
                  <a:pt x="4" y="1"/>
                </a:lnTo>
                <a:lnTo>
                  <a:pt x="14" y="4"/>
                </a:lnTo>
                <a:lnTo>
                  <a:pt x="28" y="7"/>
                </a:lnTo>
                <a:lnTo>
                  <a:pt x="44" y="12"/>
                </a:lnTo>
                <a:lnTo>
                  <a:pt x="59" y="18"/>
                </a:lnTo>
                <a:lnTo>
                  <a:pt x="73" y="22"/>
                </a:lnTo>
                <a:lnTo>
                  <a:pt x="82" y="27"/>
                </a:lnTo>
                <a:lnTo>
                  <a:pt x="85" y="31"/>
                </a:lnTo>
                <a:lnTo>
                  <a:pt x="81" y="34"/>
                </a:lnTo>
                <a:lnTo>
                  <a:pt x="71" y="33"/>
                </a:lnTo>
                <a:lnTo>
                  <a:pt x="57" y="28"/>
                </a:lnTo>
                <a:lnTo>
                  <a:pt x="42" y="21"/>
                </a:lnTo>
                <a:lnTo>
                  <a:pt x="27" y="14"/>
                </a:lnTo>
                <a:lnTo>
                  <a:pt x="13" y="7"/>
                </a:lnTo>
                <a:lnTo>
                  <a:pt x="4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48" name="Freeform 146"/>
          <p:cNvSpPr>
            <a:spLocks/>
          </p:cNvSpPr>
          <p:nvPr/>
        </p:nvSpPr>
        <p:spPr bwMode="auto">
          <a:xfrm>
            <a:off x="2149462" y="5842019"/>
            <a:ext cx="6350" cy="42863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8"/>
              </a:cxn>
              <a:cxn ang="0">
                <a:pos x="6" y="25"/>
              </a:cxn>
              <a:cxn ang="0">
                <a:pos x="6" y="45"/>
              </a:cxn>
              <a:cxn ang="0">
                <a:pos x="3" y="55"/>
              </a:cxn>
              <a:cxn ang="0">
                <a:pos x="1" y="49"/>
              </a:cxn>
              <a:cxn ang="0">
                <a:pos x="0" y="33"/>
              </a:cxn>
              <a:cxn ang="0">
                <a:pos x="2" y="15"/>
              </a:cxn>
              <a:cxn ang="0">
                <a:pos x="6" y="0"/>
              </a:cxn>
            </a:cxnLst>
            <a:rect l="0" t="0" r="r" b="b"/>
            <a:pathLst>
              <a:path w="6" h="55">
                <a:moveTo>
                  <a:pt x="6" y="0"/>
                </a:moveTo>
                <a:lnTo>
                  <a:pt x="6" y="8"/>
                </a:lnTo>
                <a:lnTo>
                  <a:pt x="6" y="25"/>
                </a:lnTo>
                <a:lnTo>
                  <a:pt x="6" y="45"/>
                </a:lnTo>
                <a:lnTo>
                  <a:pt x="3" y="55"/>
                </a:lnTo>
                <a:lnTo>
                  <a:pt x="1" y="49"/>
                </a:lnTo>
                <a:lnTo>
                  <a:pt x="0" y="33"/>
                </a:lnTo>
                <a:lnTo>
                  <a:pt x="2" y="15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49" name="Freeform 147"/>
          <p:cNvSpPr>
            <a:spLocks/>
          </p:cNvSpPr>
          <p:nvPr/>
        </p:nvSpPr>
        <p:spPr bwMode="auto">
          <a:xfrm>
            <a:off x="2027225" y="5883294"/>
            <a:ext cx="6350" cy="30163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4"/>
              </a:cxn>
              <a:cxn ang="0">
                <a:pos x="0" y="15"/>
              </a:cxn>
              <a:cxn ang="0">
                <a:pos x="0" y="27"/>
              </a:cxn>
              <a:cxn ang="0">
                <a:pos x="5" y="37"/>
              </a:cxn>
              <a:cxn ang="0">
                <a:pos x="6" y="34"/>
              </a:cxn>
              <a:cxn ang="0">
                <a:pos x="7" y="26"/>
              </a:cxn>
              <a:cxn ang="0">
                <a:pos x="6" y="15"/>
              </a:cxn>
              <a:cxn ang="0">
                <a:pos x="1" y="0"/>
              </a:cxn>
            </a:cxnLst>
            <a:rect l="0" t="0" r="r" b="b"/>
            <a:pathLst>
              <a:path w="7" h="37">
                <a:moveTo>
                  <a:pt x="1" y="0"/>
                </a:moveTo>
                <a:lnTo>
                  <a:pt x="0" y="4"/>
                </a:lnTo>
                <a:lnTo>
                  <a:pt x="0" y="15"/>
                </a:lnTo>
                <a:lnTo>
                  <a:pt x="0" y="27"/>
                </a:lnTo>
                <a:lnTo>
                  <a:pt x="5" y="37"/>
                </a:lnTo>
                <a:lnTo>
                  <a:pt x="6" y="34"/>
                </a:lnTo>
                <a:lnTo>
                  <a:pt x="7" y="26"/>
                </a:lnTo>
                <a:lnTo>
                  <a:pt x="6" y="15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50" name="Freeform 148"/>
          <p:cNvSpPr>
            <a:spLocks/>
          </p:cNvSpPr>
          <p:nvPr/>
        </p:nvSpPr>
        <p:spPr bwMode="auto">
          <a:xfrm>
            <a:off x="2014525" y="5872181"/>
            <a:ext cx="144463" cy="39688"/>
          </a:xfrm>
          <a:custGeom>
            <a:avLst/>
            <a:gdLst/>
            <a:ahLst/>
            <a:cxnLst>
              <a:cxn ang="0">
                <a:pos x="182" y="0"/>
              </a:cxn>
              <a:cxn ang="0">
                <a:pos x="175" y="1"/>
              </a:cxn>
              <a:cxn ang="0">
                <a:pos x="157" y="6"/>
              </a:cxn>
              <a:cxn ang="0">
                <a:pos x="130" y="11"/>
              </a:cxn>
              <a:cxn ang="0">
                <a:pos x="99" y="19"/>
              </a:cxn>
              <a:cxn ang="0">
                <a:pos x="67" y="28"/>
              </a:cxn>
              <a:cxn ang="0">
                <a:pos x="38" y="36"/>
              </a:cxn>
              <a:cxn ang="0">
                <a:pos x="14" y="42"/>
              </a:cxn>
              <a:cxn ang="0">
                <a:pos x="0" y="49"/>
              </a:cxn>
              <a:cxn ang="0">
                <a:pos x="7" y="48"/>
              </a:cxn>
              <a:cxn ang="0">
                <a:pos x="25" y="45"/>
              </a:cxn>
              <a:cxn ang="0">
                <a:pos x="52" y="40"/>
              </a:cxn>
              <a:cxn ang="0">
                <a:pos x="83" y="34"/>
              </a:cxn>
              <a:cxn ang="0">
                <a:pos x="115" y="26"/>
              </a:cxn>
              <a:cxn ang="0">
                <a:pos x="144" y="18"/>
              </a:cxn>
              <a:cxn ang="0">
                <a:pos x="168" y="9"/>
              </a:cxn>
              <a:cxn ang="0">
                <a:pos x="182" y="0"/>
              </a:cxn>
            </a:cxnLst>
            <a:rect l="0" t="0" r="r" b="b"/>
            <a:pathLst>
              <a:path w="182" h="49">
                <a:moveTo>
                  <a:pt x="182" y="0"/>
                </a:moveTo>
                <a:lnTo>
                  <a:pt x="175" y="1"/>
                </a:lnTo>
                <a:lnTo>
                  <a:pt x="157" y="6"/>
                </a:lnTo>
                <a:lnTo>
                  <a:pt x="130" y="11"/>
                </a:lnTo>
                <a:lnTo>
                  <a:pt x="99" y="19"/>
                </a:lnTo>
                <a:lnTo>
                  <a:pt x="67" y="28"/>
                </a:lnTo>
                <a:lnTo>
                  <a:pt x="38" y="36"/>
                </a:lnTo>
                <a:lnTo>
                  <a:pt x="14" y="42"/>
                </a:lnTo>
                <a:lnTo>
                  <a:pt x="0" y="49"/>
                </a:lnTo>
                <a:lnTo>
                  <a:pt x="7" y="48"/>
                </a:lnTo>
                <a:lnTo>
                  <a:pt x="25" y="45"/>
                </a:lnTo>
                <a:lnTo>
                  <a:pt x="52" y="40"/>
                </a:lnTo>
                <a:lnTo>
                  <a:pt x="83" y="34"/>
                </a:lnTo>
                <a:lnTo>
                  <a:pt x="115" y="26"/>
                </a:lnTo>
                <a:lnTo>
                  <a:pt x="144" y="18"/>
                </a:lnTo>
                <a:lnTo>
                  <a:pt x="168" y="9"/>
                </a:lnTo>
                <a:lnTo>
                  <a:pt x="18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51" name="Freeform 149"/>
          <p:cNvSpPr>
            <a:spLocks/>
          </p:cNvSpPr>
          <p:nvPr/>
        </p:nvSpPr>
        <p:spPr bwMode="auto">
          <a:xfrm>
            <a:off x="1979600" y="5881706"/>
            <a:ext cx="60325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"/>
              </a:cxn>
              <a:cxn ang="0">
                <a:pos x="12" y="6"/>
              </a:cxn>
              <a:cxn ang="0">
                <a:pos x="24" y="12"/>
              </a:cxn>
              <a:cxn ang="0">
                <a:pos x="38" y="19"/>
              </a:cxn>
              <a:cxn ang="0">
                <a:pos x="52" y="27"/>
              </a:cxn>
              <a:cxn ang="0">
                <a:pos x="65" y="32"/>
              </a:cxn>
              <a:cxn ang="0">
                <a:pos x="73" y="38"/>
              </a:cxn>
              <a:cxn ang="0">
                <a:pos x="76" y="41"/>
              </a:cxn>
              <a:cxn ang="0">
                <a:pos x="73" y="41"/>
              </a:cxn>
              <a:cxn ang="0">
                <a:pos x="65" y="37"/>
              </a:cxn>
              <a:cxn ang="0">
                <a:pos x="53" y="32"/>
              </a:cxn>
              <a:cxn ang="0">
                <a:pos x="41" y="26"/>
              </a:cxn>
              <a:cxn ang="0">
                <a:pos x="27" y="19"/>
              </a:cxn>
              <a:cxn ang="0">
                <a:pos x="14" y="12"/>
              </a:cxn>
              <a:cxn ang="0">
                <a:pos x="5" y="5"/>
              </a:cxn>
              <a:cxn ang="0">
                <a:pos x="0" y="0"/>
              </a:cxn>
            </a:cxnLst>
            <a:rect l="0" t="0" r="r" b="b"/>
            <a:pathLst>
              <a:path w="76" h="41">
                <a:moveTo>
                  <a:pt x="0" y="0"/>
                </a:moveTo>
                <a:lnTo>
                  <a:pt x="4" y="1"/>
                </a:lnTo>
                <a:lnTo>
                  <a:pt x="12" y="6"/>
                </a:lnTo>
                <a:lnTo>
                  <a:pt x="24" y="12"/>
                </a:lnTo>
                <a:lnTo>
                  <a:pt x="38" y="19"/>
                </a:lnTo>
                <a:lnTo>
                  <a:pt x="52" y="27"/>
                </a:lnTo>
                <a:lnTo>
                  <a:pt x="65" y="32"/>
                </a:lnTo>
                <a:lnTo>
                  <a:pt x="73" y="38"/>
                </a:lnTo>
                <a:lnTo>
                  <a:pt x="76" y="41"/>
                </a:lnTo>
                <a:lnTo>
                  <a:pt x="73" y="41"/>
                </a:lnTo>
                <a:lnTo>
                  <a:pt x="65" y="37"/>
                </a:lnTo>
                <a:lnTo>
                  <a:pt x="53" y="32"/>
                </a:lnTo>
                <a:lnTo>
                  <a:pt x="41" y="26"/>
                </a:lnTo>
                <a:lnTo>
                  <a:pt x="27" y="19"/>
                </a:lnTo>
                <a:lnTo>
                  <a:pt x="14" y="12"/>
                </a:lnTo>
                <a:lnTo>
                  <a:pt x="5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52" name="Freeform 150"/>
          <p:cNvSpPr>
            <a:spLocks/>
          </p:cNvSpPr>
          <p:nvPr/>
        </p:nvSpPr>
        <p:spPr bwMode="auto">
          <a:xfrm>
            <a:off x="2114537" y="5710256"/>
            <a:ext cx="555625" cy="127000"/>
          </a:xfrm>
          <a:custGeom>
            <a:avLst/>
            <a:gdLst/>
            <a:ahLst/>
            <a:cxnLst>
              <a:cxn ang="0">
                <a:pos x="0" y="159"/>
              </a:cxn>
              <a:cxn ang="0">
                <a:pos x="7" y="157"/>
              </a:cxn>
              <a:cxn ang="0">
                <a:pos x="27" y="152"/>
              </a:cxn>
              <a:cxn ang="0">
                <a:pos x="58" y="144"/>
              </a:cxn>
              <a:cxn ang="0">
                <a:pos x="100" y="134"/>
              </a:cxn>
              <a:cxn ang="0">
                <a:pos x="149" y="121"/>
              </a:cxn>
              <a:cxn ang="0">
                <a:pos x="204" y="107"/>
              </a:cxn>
              <a:cxn ang="0">
                <a:pos x="263" y="92"/>
              </a:cxn>
              <a:cxn ang="0">
                <a:pos x="326" y="77"/>
              </a:cxn>
              <a:cxn ang="0">
                <a:pos x="388" y="62"/>
              </a:cxn>
              <a:cxn ang="0">
                <a:pos x="449" y="47"/>
              </a:cxn>
              <a:cxn ang="0">
                <a:pos x="508" y="34"/>
              </a:cxn>
              <a:cxn ang="0">
                <a:pos x="563" y="22"/>
              </a:cxn>
              <a:cxn ang="0">
                <a:pos x="610" y="13"/>
              </a:cxn>
              <a:cxn ang="0">
                <a:pos x="650" y="4"/>
              </a:cxn>
              <a:cxn ang="0">
                <a:pos x="680" y="1"/>
              </a:cxn>
              <a:cxn ang="0">
                <a:pos x="699" y="0"/>
              </a:cxn>
              <a:cxn ang="0">
                <a:pos x="692" y="2"/>
              </a:cxn>
              <a:cxn ang="0">
                <a:pos x="672" y="7"/>
              </a:cxn>
              <a:cxn ang="0">
                <a:pos x="642" y="15"/>
              </a:cxn>
              <a:cxn ang="0">
                <a:pos x="602" y="25"/>
              </a:cxn>
              <a:cxn ang="0">
                <a:pos x="555" y="38"/>
              </a:cxn>
              <a:cxn ang="0">
                <a:pos x="502" y="52"/>
              </a:cxn>
              <a:cxn ang="0">
                <a:pos x="444" y="66"/>
              </a:cxn>
              <a:cxn ang="0">
                <a:pos x="383" y="81"/>
              </a:cxn>
              <a:cxn ang="0">
                <a:pos x="322" y="97"/>
              </a:cxn>
              <a:cxn ang="0">
                <a:pos x="261" y="111"/>
              </a:cxn>
              <a:cxn ang="0">
                <a:pos x="202" y="124"/>
              </a:cxn>
              <a:cxn ang="0">
                <a:pos x="147" y="136"/>
              </a:cxn>
              <a:cxn ang="0">
                <a:pos x="98" y="146"/>
              </a:cxn>
              <a:cxn ang="0">
                <a:pos x="56" y="153"/>
              </a:cxn>
              <a:cxn ang="0">
                <a:pos x="23" y="158"/>
              </a:cxn>
              <a:cxn ang="0">
                <a:pos x="0" y="159"/>
              </a:cxn>
            </a:cxnLst>
            <a:rect l="0" t="0" r="r" b="b"/>
            <a:pathLst>
              <a:path w="699" h="159">
                <a:moveTo>
                  <a:pt x="0" y="159"/>
                </a:moveTo>
                <a:lnTo>
                  <a:pt x="7" y="157"/>
                </a:lnTo>
                <a:lnTo>
                  <a:pt x="27" y="152"/>
                </a:lnTo>
                <a:lnTo>
                  <a:pt x="58" y="144"/>
                </a:lnTo>
                <a:lnTo>
                  <a:pt x="100" y="134"/>
                </a:lnTo>
                <a:lnTo>
                  <a:pt x="149" y="121"/>
                </a:lnTo>
                <a:lnTo>
                  <a:pt x="204" y="107"/>
                </a:lnTo>
                <a:lnTo>
                  <a:pt x="263" y="92"/>
                </a:lnTo>
                <a:lnTo>
                  <a:pt x="326" y="77"/>
                </a:lnTo>
                <a:lnTo>
                  <a:pt x="388" y="62"/>
                </a:lnTo>
                <a:lnTo>
                  <a:pt x="449" y="47"/>
                </a:lnTo>
                <a:lnTo>
                  <a:pt x="508" y="34"/>
                </a:lnTo>
                <a:lnTo>
                  <a:pt x="563" y="22"/>
                </a:lnTo>
                <a:lnTo>
                  <a:pt x="610" y="13"/>
                </a:lnTo>
                <a:lnTo>
                  <a:pt x="650" y="4"/>
                </a:lnTo>
                <a:lnTo>
                  <a:pt x="680" y="1"/>
                </a:lnTo>
                <a:lnTo>
                  <a:pt x="699" y="0"/>
                </a:lnTo>
                <a:lnTo>
                  <a:pt x="692" y="2"/>
                </a:lnTo>
                <a:lnTo>
                  <a:pt x="672" y="7"/>
                </a:lnTo>
                <a:lnTo>
                  <a:pt x="642" y="15"/>
                </a:lnTo>
                <a:lnTo>
                  <a:pt x="602" y="25"/>
                </a:lnTo>
                <a:lnTo>
                  <a:pt x="555" y="38"/>
                </a:lnTo>
                <a:lnTo>
                  <a:pt x="502" y="52"/>
                </a:lnTo>
                <a:lnTo>
                  <a:pt x="444" y="66"/>
                </a:lnTo>
                <a:lnTo>
                  <a:pt x="383" y="81"/>
                </a:lnTo>
                <a:lnTo>
                  <a:pt x="322" y="97"/>
                </a:lnTo>
                <a:lnTo>
                  <a:pt x="261" y="111"/>
                </a:lnTo>
                <a:lnTo>
                  <a:pt x="202" y="124"/>
                </a:lnTo>
                <a:lnTo>
                  <a:pt x="147" y="136"/>
                </a:lnTo>
                <a:lnTo>
                  <a:pt x="98" y="146"/>
                </a:lnTo>
                <a:lnTo>
                  <a:pt x="56" y="153"/>
                </a:lnTo>
                <a:lnTo>
                  <a:pt x="23" y="158"/>
                </a:lnTo>
                <a:lnTo>
                  <a:pt x="0" y="15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53" name="Freeform 151"/>
          <p:cNvSpPr>
            <a:spLocks/>
          </p:cNvSpPr>
          <p:nvPr/>
        </p:nvSpPr>
        <p:spPr bwMode="auto">
          <a:xfrm>
            <a:off x="1374762" y="5872181"/>
            <a:ext cx="598488" cy="134938"/>
          </a:xfrm>
          <a:custGeom>
            <a:avLst/>
            <a:gdLst/>
            <a:ahLst/>
            <a:cxnLst>
              <a:cxn ang="0">
                <a:pos x="752" y="0"/>
              </a:cxn>
              <a:cxn ang="0">
                <a:pos x="737" y="3"/>
              </a:cxn>
              <a:cxn ang="0">
                <a:pos x="709" y="9"/>
              </a:cxn>
              <a:cxn ang="0">
                <a:pos x="670" y="16"/>
              </a:cxn>
              <a:cxn ang="0">
                <a:pos x="621" y="26"/>
              </a:cxn>
              <a:cxn ang="0">
                <a:pos x="564" y="38"/>
              </a:cxn>
              <a:cxn ang="0">
                <a:pos x="502" y="51"/>
              </a:cxn>
              <a:cxn ang="0">
                <a:pos x="438" y="63"/>
              </a:cxn>
              <a:cxn ang="0">
                <a:pos x="370" y="78"/>
              </a:cxn>
              <a:cxn ang="0">
                <a:pos x="303" y="92"/>
              </a:cxn>
              <a:cxn ang="0">
                <a:pos x="237" y="106"/>
              </a:cxn>
              <a:cxn ang="0">
                <a:pos x="176" y="120"/>
              </a:cxn>
              <a:cxn ang="0">
                <a:pos x="121" y="134"/>
              </a:cxn>
              <a:cxn ang="0">
                <a:pos x="73" y="145"/>
              </a:cxn>
              <a:cxn ang="0">
                <a:pos x="35" y="155"/>
              </a:cxn>
              <a:cxn ang="0">
                <a:pos x="8" y="165"/>
              </a:cxn>
              <a:cxn ang="0">
                <a:pos x="2" y="168"/>
              </a:cxn>
              <a:cxn ang="0">
                <a:pos x="16" y="165"/>
              </a:cxn>
              <a:cxn ang="0">
                <a:pos x="41" y="160"/>
              </a:cxn>
              <a:cxn ang="0">
                <a:pos x="78" y="153"/>
              </a:cxn>
              <a:cxn ang="0">
                <a:pos x="124" y="145"/>
              </a:cxn>
              <a:cxn ang="0">
                <a:pos x="177" y="135"/>
              </a:cxn>
              <a:cxn ang="0">
                <a:pos x="236" y="123"/>
              </a:cxn>
              <a:cxn ang="0">
                <a:pos x="298" y="110"/>
              </a:cxn>
              <a:cxn ang="0">
                <a:pos x="364" y="97"/>
              </a:cxn>
              <a:cxn ang="0">
                <a:pos x="430" y="83"/>
              </a:cxn>
              <a:cxn ang="0">
                <a:pos x="493" y="69"/>
              </a:cxn>
              <a:cxn ang="0">
                <a:pos x="555" y="55"/>
              </a:cxn>
              <a:cxn ang="0">
                <a:pos x="613" y="41"/>
              </a:cxn>
              <a:cxn ang="0">
                <a:pos x="663" y="29"/>
              </a:cxn>
              <a:cxn ang="0">
                <a:pos x="707" y="16"/>
              </a:cxn>
              <a:cxn ang="0">
                <a:pos x="742" y="4"/>
              </a:cxn>
            </a:cxnLst>
            <a:rect l="0" t="0" r="r" b="b"/>
            <a:pathLst>
              <a:path w="754" h="168">
                <a:moveTo>
                  <a:pt x="754" y="0"/>
                </a:moveTo>
                <a:lnTo>
                  <a:pt x="752" y="0"/>
                </a:lnTo>
                <a:lnTo>
                  <a:pt x="746" y="1"/>
                </a:lnTo>
                <a:lnTo>
                  <a:pt x="737" y="3"/>
                </a:lnTo>
                <a:lnTo>
                  <a:pt x="724" y="6"/>
                </a:lnTo>
                <a:lnTo>
                  <a:pt x="709" y="9"/>
                </a:lnTo>
                <a:lnTo>
                  <a:pt x="691" y="13"/>
                </a:lnTo>
                <a:lnTo>
                  <a:pt x="670" y="16"/>
                </a:lnTo>
                <a:lnTo>
                  <a:pt x="646" y="21"/>
                </a:lnTo>
                <a:lnTo>
                  <a:pt x="621" y="26"/>
                </a:lnTo>
                <a:lnTo>
                  <a:pt x="593" y="32"/>
                </a:lnTo>
                <a:lnTo>
                  <a:pt x="564" y="38"/>
                </a:lnTo>
                <a:lnTo>
                  <a:pt x="534" y="44"/>
                </a:lnTo>
                <a:lnTo>
                  <a:pt x="502" y="51"/>
                </a:lnTo>
                <a:lnTo>
                  <a:pt x="470" y="56"/>
                </a:lnTo>
                <a:lnTo>
                  <a:pt x="438" y="63"/>
                </a:lnTo>
                <a:lnTo>
                  <a:pt x="403" y="70"/>
                </a:lnTo>
                <a:lnTo>
                  <a:pt x="370" y="78"/>
                </a:lnTo>
                <a:lnTo>
                  <a:pt x="336" y="85"/>
                </a:lnTo>
                <a:lnTo>
                  <a:pt x="303" y="92"/>
                </a:lnTo>
                <a:lnTo>
                  <a:pt x="269" y="99"/>
                </a:lnTo>
                <a:lnTo>
                  <a:pt x="237" y="106"/>
                </a:lnTo>
                <a:lnTo>
                  <a:pt x="206" y="113"/>
                </a:lnTo>
                <a:lnTo>
                  <a:pt x="176" y="120"/>
                </a:lnTo>
                <a:lnTo>
                  <a:pt x="147" y="127"/>
                </a:lnTo>
                <a:lnTo>
                  <a:pt x="121" y="134"/>
                </a:lnTo>
                <a:lnTo>
                  <a:pt x="96" y="139"/>
                </a:lnTo>
                <a:lnTo>
                  <a:pt x="73" y="145"/>
                </a:lnTo>
                <a:lnTo>
                  <a:pt x="53" y="151"/>
                </a:lnTo>
                <a:lnTo>
                  <a:pt x="35" y="155"/>
                </a:lnTo>
                <a:lnTo>
                  <a:pt x="20" y="160"/>
                </a:lnTo>
                <a:lnTo>
                  <a:pt x="8" y="165"/>
                </a:lnTo>
                <a:lnTo>
                  <a:pt x="0" y="168"/>
                </a:lnTo>
                <a:lnTo>
                  <a:pt x="2" y="168"/>
                </a:lnTo>
                <a:lnTo>
                  <a:pt x="7" y="167"/>
                </a:lnTo>
                <a:lnTo>
                  <a:pt x="16" y="165"/>
                </a:lnTo>
                <a:lnTo>
                  <a:pt x="28" y="164"/>
                </a:lnTo>
                <a:lnTo>
                  <a:pt x="41" y="160"/>
                </a:lnTo>
                <a:lnTo>
                  <a:pt x="59" y="157"/>
                </a:lnTo>
                <a:lnTo>
                  <a:pt x="78" y="153"/>
                </a:lnTo>
                <a:lnTo>
                  <a:pt x="100" y="150"/>
                </a:lnTo>
                <a:lnTo>
                  <a:pt x="124" y="145"/>
                </a:lnTo>
                <a:lnTo>
                  <a:pt x="150" y="139"/>
                </a:lnTo>
                <a:lnTo>
                  <a:pt x="177" y="135"/>
                </a:lnTo>
                <a:lnTo>
                  <a:pt x="206" y="129"/>
                </a:lnTo>
                <a:lnTo>
                  <a:pt x="236" y="123"/>
                </a:lnTo>
                <a:lnTo>
                  <a:pt x="267" y="116"/>
                </a:lnTo>
                <a:lnTo>
                  <a:pt x="298" y="110"/>
                </a:lnTo>
                <a:lnTo>
                  <a:pt x="330" y="104"/>
                </a:lnTo>
                <a:lnTo>
                  <a:pt x="364" y="97"/>
                </a:lnTo>
                <a:lnTo>
                  <a:pt x="396" y="90"/>
                </a:lnTo>
                <a:lnTo>
                  <a:pt x="430" y="83"/>
                </a:lnTo>
                <a:lnTo>
                  <a:pt x="462" y="76"/>
                </a:lnTo>
                <a:lnTo>
                  <a:pt x="493" y="69"/>
                </a:lnTo>
                <a:lnTo>
                  <a:pt x="525" y="62"/>
                </a:lnTo>
                <a:lnTo>
                  <a:pt x="555" y="55"/>
                </a:lnTo>
                <a:lnTo>
                  <a:pt x="585" y="48"/>
                </a:lnTo>
                <a:lnTo>
                  <a:pt x="613" y="41"/>
                </a:lnTo>
                <a:lnTo>
                  <a:pt x="639" y="34"/>
                </a:lnTo>
                <a:lnTo>
                  <a:pt x="663" y="29"/>
                </a:lnTo>
                <a:lnTo>
                  <a:pt x="686" y="22"/>
                </a:lnTo>
                <a:lnTo>
                  <a:pt x="707" y="16"/>
                </a:lnTo>
                <a:lnTo>
                  <a:pt x="725" y="10"/>
                </a:lnTo>
                <a:lnTo>
                  <a:pt x="742" y="4"/>
                </a:lnTo>
                <a:lnTo>
                  <a:pt x="75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54" name="Freeform 152"/>
          <p:cNvSpPr>
            <a:spLocks/>
          </p:cNvSpPr>
          <p:nvPr/>
        </p:nvSpPr>
        <p:spPr bwMode="auto">
          <a:xfrm>
            <a:off x="2665400" y="5197494"/>
            <a:ext cx="55563" cy="11113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67" y="0"/>
              </a:cxn>
              <a:cxn ang="0">
                <a:pos x="61" y="1"/>
              </a:cxn>
              <a:cxn ang="0">
                <a:pos x="52" y="2"/>
              </a:cxn>
              <a:cxn ang="0">
                <a:pos x="40" y="4"/>
              </a:cxn>
              <a:cxn ang="0">
                <a:pos x="29" y="6"/>
              </a:cxn>
              <a:cxn ang="0">
                <a:pos x="17" y="8"/>
              </a:cxn>
              <a:cxn ang="0">
                <a:pos x="8" y="11"/>
              </a:cxn>
              <a:cxn ang="0">
                <a:pos x="0" y="14"/>
              </a:cxn>
              <a:cxn ang="0">
                <a:pos x="2" y="14"/>
              </a:cxn>
              <a:cxn ang="0">
                <a:pos x="7" y="15"/>
              </a:cxn>
              <a:cxn ang="0">
                <a:pos x="15" y="15"/>
              </a:cxn>
              <a:cxn ang="0">
                <a:pos x="25" y="15"/>
              </a:cxn>
              <a:cxn ang="0">
                <a:pos x="36" y="14"/>
              </a:cxn>
              <a:cxn ang="0">
                <a:pos x="47" y="12"/>
              </a:cxn>
              <a:cxn ang="0">
                <a:pos x="59" y="7"/>
              </a:cxn>
              <a:cxn ang="0">
                <a:pos x="69" y="0"/>
              </a:cxn>
            </a:cxnLst>
            <a:rect l="0" t="0" r="r" b="b"/>
            <a:pathLst>
              <a:path w="69" h="15">
                <a:moveTo>
                  <a:pt x="69" y="0"/>
                </a:moveTo>
                <a:lnTo>
                  <a:pt x="67" y="0"/>
                </a:lnTo>
                <a:lnTo>
                  <a:pt x="61" y="1"/>
                </a:lnTo>
                <a:lnTo>
                  <a:pt x="52" y="2"/>
                </a:lnTo>
                <a:lnTo>
                  <a:pt x="40" y="4"/>
                </a:lnTo>
                <a:lnTo>
                  <a:pt x="29" y="6"/>
                </a:lnTo>
                <a:lnTo>
                  <a:pt x="17" y="8"/>
                </a:lnTo>
                <a:lnTo>
                  <a:pt x="8" y="11"/>
                </a:lnTo>
                <a:lnTo>
                  <a:pt x="0" y="14"/>
                </a:lnTo>
                <a:lnTo>
                  <a:pt x="2" y="14"/>
                </a:lnTo>
                <a:lnTo>
                  <a:pt x="7" y="15"/>
                </a:lnTo>
                <a:lnTo>
                  <a:pt x="15" y="15"/>
                </a:lnTo>
                <a:lnTo>
                  <a:pt x="25" y="15"/>
                </a:lnTo>
                <a:lnTo>
                  <a:pt x="36" y="14"/>
                </a:lnTo>
                <a:lnTo>
                  <a:pt x="47" y="12"/>
                </a:lnTo>
                <a:lnTo>
                  <a:pt x="59" y="7"/>
                </a:lnTo>
                <a:lnTo>
                  <a:pt x="6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55" name="Freeform 153"/>
          <p:cNvSpPr>
            <a:spLocks/>
          </p:cNvSpPr>
          <p:nvPr/>
        </p:nvSpPr>
        <p:spPr bwMode="auto">
          <a:xfrm>
            <a:off x="2147875" y="5716606"/>
            <a:ext cx="250825" cy="53975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4" y="65"/>
              </a:cxn>
              <a:cxn ang="0">
                <a:pos x="13" y="63"/>
              </a:cxn>
              <a:cxn ang="0">
                <a:pos x="27" y="60"/>
              </a:cxn>
              <a:cxn ang="0">
                <a:pos x="44" y="56"/>
              </a:cxn>
              <a:cxn ang="0">
                <a:pos x="66" y="50"/>
              </a:cxn>
              <a:cxn ang="0">
                <a:pos x="91" y="45"/>
              </a:cxn>
              <a:cxn ang="0">
                <a:pos x="117" y="38"/>
              </a:cxn>
              <a:cxn ang="0">
                <a:pos x="144" y="32"/>
              </a:cxn>
              <a:cxn ang="0">
                <a:pos x="173" y="25"/>
              </a:cxn>
              <a:cxn ang="0">
                <a:pos x="201" y="19"/>
              </a:cxn>
              <a:cxn ang="0">
                <a:pos x="227" y="14"/>
              </a:cxn>
              <a:cxn ang="0">
                <a:pos x="251" y="9"/>
              </a:cxn>
              <a:cxn ang="0">
                <a:pos x="273" y="4"/>
              </a:cxn>
              <a:cxn ang="0">
                <a:pos x="292" y="2"/>
              </a:cxn>
              <a:cxn ang="0">
                <a:pos x="307" y="0"/>
              </a:cxn>
              <a:cxn ang="0">
                <a:pos x="316" y="0"/>
              </a:cxn>
              <a:cxn ang="0">
                <a:pos x="312" y="1"/>
              </a:cxn>
              <a:cxn ang="0">
                <a:pos x="304" y="3"/>
              </a:cxn>
              <a:cxn ang="0">
                <a:pos x="290" y="8"/>
              </a:cxn>
              <a:cxn ang="0">
                <a:pos x="272" y="12"/>
              </a:cxn>
              <a:cxn ang="0">
                <a:pos x="250" y="18"/>
              </a:cxn>
              <a:cxn ang="0">
                <a:pos x="226" y="25"/>
              </a:cxn>
              <a:cxn ang="0">
                <a:pos x="201" y="32"/>
              </a:cxn>
              <a:cxn ang="0">
                <a:pos x="173" y="39"/>
              </a:cxn>
              <a:cxn ang="0">
                <a:pos x="145" y="46"/>
              </a:cxn>
              <a:cxn ang="0">
                <a:pos x="118" y="53"/>
              </a:cxn>
              <a:cxn ang="0">
                <a:pos x="91" y="59"/>
              </a:cxn>
              <a:cxn ang="0">
                <a:pos x="66" y="63"/>
              </a:cxn>
              <a:cxn ang="0">
                <a:pos x="44" y="67"/>
              </a:cxn>
              <a:cxn ang="0">
                <a:pos x="26" y="69"/>
              </a:cxn>
              <a:cxn ang="0">
                <a:pos x="11" y="69"/>
              </a:cxn>
              <a:cxn ang="0">
                <a:pos x="0" y="67"/>
              </a:cxn>
            </a:cxnLst>
            <a:rect l="0" t="0" r="r" b="b"/>
            <a:pathLst>
              <a:path w="316" h="69">
                <a:moveTo>
                  <a:pt x="0" y="67"/>
                </a:moveTo>
                <a:lnTo>
                  <a:pt x="4" y="65"/>
                </a:lnTo>
                <a:lnTo>
                  <a:pt x="13" y="63"/>
                </a:lnTo>
                <a:lnTo>
                  <a:pt x="27" y="60"/>
                </a:lnTo>
                <a:lnTo>
                  <a:pt x="44" y="56"/>
                </a:lnTo>
                <a:lnTo>
                  <a:pt x="66" y="50"/>
                </a:lnTo>
                <a:lnTo>
                  <a:pt x="91" y="45"/>
                </a:lnTo>
                <a:lnTo>
                  <a:pt x="117" y="38"/>
                </a:lnTo>
                <a:lnTo>
                  <a:pt x="144" y="32"/>
                </a:lnTo>
                <a:lnTo>
                  <a:pt x="173" y="25"/>
                </a:lnTo>
                <a:lnTo>
                  <a:pt x="201" y="19"/>
                </a:lnTo>
                <a:lnTo>
                  <a:pt x="227" y="14"/>
                </a:lnTo>
                <a:lnTo>
                  <a:pt x="251" y="9"/>
                </a:lnTo>
                <a:lnTo>
                  <a:pt x="273" y="4"/>
                </a:lnTo>
                <a:lnTo>
                  <a:pt x="292" y="2"/>
                </a:lnTo>
                <a:lnTo>
                  <a:pt x="307" y="0"/>
                </a:lnTo>
                <a:lnTo>
                  <a:pt x="316" y="0"/>
                </a:lnTo>
                <a:lnTo>
                  <a:pt x="312" y="1"/>
                </a:lnTo>
                <a:lnTo>
                  <a:pt x="304" y="3"/>
                </a:lnTo>
                <a:lnTo>
                  <a:pt x="290" y="8"/>
                </a:lnTo>
                <a:lnTo>
                  <a:pt x="272" y="12"/>
                </a:lnTo>
                <a:lnTo>
                  <a:pt x="250" y="18"/>
                </a:lnTo>
                <a:lnTo>
                  <a:pt x="226" y="25"/>
                </a:lnTo>
                <a:lnTo>
                  <a:pt x="201" y="32"/>
                </a:lnTo>
                <a:lnTo>
                  <a:pt x="173" y="39"/>
                </a:lnTo>
                <a:lnTo>
                  <a:pt x="145" y="46"/>
                </a:lnTo>
                <a:lnTo>
                  <a:pt x="118" y="53"/>
                </a:lnTo>
                <a:lnTo>
                  <a:pt x="91" y="59"/>
                </a:lnTo>
                <a:lnTo>
                  <a:pt x="66" y="63"/>
                </a:lnTo>
                <a:lnTo>
                  <a:pt x="44" y="67"/>
                </a:lnTo>
                <a:lnTo>
                  <a:pt x="26" y="69"/>
                </a:lnTo>
                <a:lnTo>
                  <a:pt x="11" y="69"/>
                </a:lnTo>
                <a:lnTo>
                  <a:pt x="0" y="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56" name="Freeform 154"/>
          <p:cNvSpPr>
            <a:spLocks/>
          </p:cNvSpPr>
          <p:nvPr/>
        </p:nvSpPr>
        <p:spPr bwMode="auto">
          <a:xfrm>
            <a:off x="2179625" y="5889644"/>
            <a:ext cx="473075" cy="93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1"/>
              </a:cxn>
              <a:cxn ang="0">
                <a:pos x="12" y="4"/>
              </a:cxn>
              <a:cxn ang="0">
                <a:pos x="26" y="10"/>
              </a:cxn>
              <a:cxn ang="0">
                <a:pos x="44" y="17"/>
              </a:cxn>
              <a:cxn ang="0">
                <a:pos x="68" y="25"/>
              </a:cxn>
              <a:cxn ang="0">
                <a:pos x="97" y="34"/>
              </a:cxn>
              <a:cxn ang="0">
                <a:pos x="130" y="45"/>
              </a:cxn>
              <a:cxn ang="0">
                <a:pos x="168" y="55"/>
              </a:cxn>
              <a:cxn ang="0">
                <a:pos x="210" y="65"/>
              </a:cxn>
              <a:cxn ang="0">
                <a:pos x="255" y="76"/>
              </a:cxn>
              <a:cxn ang="0">
                <a:pos x="304" y="85"/>
              </a:cxn>
              <a:cxn ang="0">
                <a:pos x="357" y="93"/>
              </a:cxn>
              <a:cxn ang="0">
                <a:pos x="413" y="100"/>
              </a:cxn>
              <a:cxn ang="0">
                <a:pos x="471" y="106"/>
              </a:cxn>
              <a:cxn ang="0">
                <a:pos x="532" y="109"/>
              </a:cxn>
              <a:cxn ang="0">
                <a:pos x="597" y="110"/>
              </a:cxn>
              <a:cxn ang="0">
                <a:pos x="593" y="110"/>
              </a:cxn>
              <a:cxn ang="0">
                <a:pos x="585" y="111"/>
              </a:cxn>
              <a:cxn ang="0">
                <a:pos x="570" y="114"/>
              </a:cxn>
              <a:cxn ang="0">
                <a:pos x="551" y="115"/>
              </a:cxn>
              <a:cxn ang="0">
                <a:pos x="527" y="116"/>
              </a:cxn>
              <a:cxn ang="0">
                <a:pos x="497" y="117"/>
              </a:cxn>
              <a:cxn ang="0">
                <a:pos x="463" y="116"/>
              </a:cxn>
              <a:cxn ang="0">
                <a:pos x="425" y="114"/>
              </a:cxn>
              <a:cxn ang="0">
                <a:pos x="383" y="110"/>
              </a:cxn>
              <a:cxn ang="0">
                <a:pos x="337" y="104"/>
              </a:cxn>
              <a:cxn ang="0">
                <a:pos x="288" y="95"/>
              </a:cxn>
              <a:cxn ang="0">
                <a:pos x="235" y="84"/>
              </a:cxn>
              <a:cxn ang="0">
                <a:pos x="180" y="69"/>
              </a:cxn>
              <a:cxn ang="0">
                <a:pos x="122" y="49"/>
              </a:cxn>
              <a:cxn ang="0">
                <a:pos x="63" y="27"/>
              </a:cxn>
              <a:cxn ang="0">
                <a:pos x="0" y="0"/>
              </a:cxn>
            </a:cxnLst>
            <a:rect l="0" t="0" r="r" b="b"/>
            <a:pathLst>
              <a:path w="597" h="117">
                <a:moveTo>
                  <a:pt x="0" y="0"/>
                </a:moveTo>
                <a:lnTo>
                  <a:pt x="3" y="1"/>
                </a:lnTo>
                <a:lnTo>
                  <a:pt x="12" y="4"/>
                </a:lnTo>
                <a:lnTo>
                  <a:pt x="26" y="10"/>
                </a:lnTo>
                <a:lnTo>
                  <a:pt x="44" y="17"/>
                </a:lnTo>
                <a:lnTo>
                  <a:pt x="68" y="25"/>
                </a:lnTo>
                <a:lnTo>
                  <a:pt x="97" y="34"/>
                </a:lnTo>
                <a:lnTo>
                  <a:pt x="130" y="45"/>
                </a:lnTo>
                <a:lnTo>
                  <a:pt x="168" y="55"/>
                </a:lnTo>
                <a:lnTo>
                  <a:pt x="210" y="65"/>
                </a:lnTo>
                <a:lnTo>
                  <a:pt x="255" y="76"/>
                </a:lnTo>
                <a:lnTo>
                  <a:pt x="304" y="85"/>
                </a:lnTo>
                <a:lnTo>
                  <a:pt x="357" y="93"/>
                </a:lnTo>
                <a:lnTo>
                  <a:pt x="413" y="100"/>
                </a:lnTo>
                <a:lnTo>
                  <a:pt x="471" y="106"/>
                </a:lnTo>
                <a:lnTo>
                  <a:pt x="532" y="109"/>
                </a:lnTo>
                <a:lnTo>
                  <a:pt x="597" y="110"/>
                </a:lnTo>
                <a:lnTo>
                  <a:pt x="593" y="110"/>
                </a:lnTo>
                <a:lnTo>
                  <a:pt x="585" y="111"/>
                </a:lnTo>
                <a:lnTo>
                  <a:pt x="570" y="114"/>
                </a:lnTo>
                <a:lnTo>
                  <a:pt x="551" y="115"/>
                </a:lnTo>
                <a:lnTo>
                  <a:pt x="527" y="116"/>
                </a:lnTo>
                <a:lnTo>
                  <a:pt x="497" y="117"/>
                </a:lnTo>
                <a:lnTo>
                  <a:pt x="463" y="116"/>
                </a:lnTo>
                <a:lnTo>
                  <a:pt x="425" y="114"/>
                </a:lnTo>
                <a:lnTo>
                  <a:pt x="383" y="110"/>
                </a:lnTo>
                <a:lnTo>
                  <a:pt x="337" y="104"/>
                </a:lnTo>
                <a:lnTo>
                  <a:pt x="288" y="95"/>
                </a:lnTo>
                <a:lnTo>
                  <a:pt x="235" y="84"/>
                </a:lnTo>
                <a:lnTo>
                  <a:pt x="180" y="69"/>
                </a:lnTo>
                <a:lnTo>
                  <a:pt x="122" y="49"/>
                </a:lnTo>
                <a:lnTo>
                  <a:pt x="63" y="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57" name="Freeform 155"/>
          <p:cNvSpPr>
            <a:spLocks/>
          </p:cNvSpPr>
          <p:nvPr/>
        </p:nvSpPr>
        <p:spPr bwMode="auto">
          <a:xfrm>
            <a:off x="2047862" y="5929331"/>
            <a:ext cx="296863" cy="214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3"/>
              </a:cxn>
              <a:cxn ang="0">
                <a:pos x="20" y="8"/>
              </a:cxn>
              <a:cxn ang="0">
                <a:pos x="43" y="16"/>
              </a:cxn>
              <a:cxn ang="0">
                <a:pos x="72" y="28"/>
              </a:cxn>
              <a:cxn ang="0">
                <a:pos x="107" y="43"/>
              </a:cxn>
              <a:cxn ang="0">
                <a:pos x="143" y="59"/>
              </a:cxn>
              <a:cxn ang="0">
                <a:pos x="183" y="78"/>
              </a:cxn>
              <a:cxn ang="0">
                <a:pos x="222" y="98"/>
              </a:cxn>
              <a:cxn ang="0">
                <a:pos x="259" y="119"/>
              </a:cxn>
              <a:cxn ang="0">
                <a:pos x="292" y="141"/>
              </a:cxn>
              <a:cxn ang="0">
                <a:pos x="321" y="164"/>
              </a:cxn>
              <a:cxn ang="0">
                <a:pos x="343" y="186"/>
              </a:cxn>
              <a:cxn ang="0">
                <a:pos x="357" y="208"/>
              </a:cxn>
              <a:cxn ang="0">
                <a:pos x="360" y="230"/>
              </a:cxn>
              <a:cxn ang="0">
                <a:pos x="352" y="250"/>
              </a:cxn>
              <a:cxn ang="0">
                <a:pos x="331" y="270"/>
              </a:cxn>
              <a:cxn ang="0">
                <a:pos x="333" y="269"/>
              </a:cxn>
              <a:cxn ang="0">
                <a:pos x="339" y="267"/>
              </a:cxn>
              <a:cxn ang="0">
                <a:pos x="348" y="262"/>
              </a:cxn>
              <a:cxn ang="0">
                <a:pos x="358" y="255"/>
              </a:cxn>
              <a:cxn ang="0">
                <a:pos x="366" y="247"/>
              </a:cxn>
              <a:cxn ang="0">
                <a:pos x="371" y="235"/>
              </a:cxn>
              <a:cxn ang="0">
                <a:pos x="375" y="223"/>
              </a:cxn>
              <a:cxn ang="0">
                <a:pos x="373" y="208"/>
              </a:cxn>
              <a:cxn ang="0">
                <a:pos x="363" y="190"/>
              </a:cxn>
              <a:cxn ang="0">
                <a:pos x="347" y="171"/>
              </a:cxn>
              <a:cxn ang="0">
                <a:pos x="321" y="149"/>
              </a:cxn>
              <a:cxn ang="0">
                <a:pos x="285" y="124"/>
              </a:cxn>
              <a:cxn ang="0">
                <a:pos x="236" y="97"/>
              </a:cxn>
              <a:cxn ang="0">
                <a:pos x="172" y="67"/>
              </a:cxn>
              <a:cxn ang="0">
                <a:pos x="94" y="35"/>
              </a:cxn>
              <a:cxn ang="0">
                <a:pos x="0" y="0"/>
              </a:cxn>
            </a:cxnLst>
            <a:rect l="0" t="0" r="r" b="b"/>
            <a:pathLst>
              <a:path w="375" h="270">
                <a:moveTo>
                  <a:pt x="0" y="0"/>
                </a:moveTo>
                <a:lnTo>
                  <a:pt x="5" y="3"/>
                </a:lnTo>
                <a:lnTo>
                  <a:pt x="20" y="8"/>
                </a:lnTo>
                <a:lnTo>
                  <a:pt x="43" y="16"/>
                </a:lnTo>
                <a:lnTo>
                  <a:pt x="72" y="28"/>
                </a:lnTo>
                <a:lnTo>
                  <a:pt x="107" y="43"/>
                </a:lnTo>
                <a:lnTo>
                  <a:pt x="143" y="59"/>
                </a:lnTo>
                <a:lnTo>
                  <a:pt x="183" y="78"/>
                </a:lnTo>
                <a:lnTo>
                  <a:pt x="222" y="98"/>
                </a:lnTo>
                <a:lnTo>
                  <a:pt x="259" y="119"/>
                </a:lnTo>
                <a:lnTo>
                  <a:pt x="292" y="141"/>
                </a:lnTo>
                <a:lnTo>
                  <a:pt x="321" y="164"/>
                </a:lnTo>
                <a:lnTo>
                  <a:pt x="343" y="186"/>
                </a:lnTo>
                <a:lnTo>
                  <a:pt x="357" y="208"/>
                </a:lnTo>
                <a:lnTo>
                  <a:pt x="360" y="230"/>
                </a:lnTo>
                <a:lnTo>
                  <a:pt x="352" y="250"/>
                </a:lnTo>
                <a:lnTo>
                  <a:pt x="331" y="270"/>
                </a:lnTo>
                <a:lnTo>
                  <a:pt x="333" y="269"/>
                </a:lnTo>
                <a:lnTo>
                  <a:pt x="339" y="267"/>
                </a:lnTo>
                <a:lnTo>
                  <a:pt x="348" y="262"/>
                </a:lnTo>
                <a:lnTo>
                  <a:pt x="358" y="255"/>
                </a:lnTo>
                <a:lnTo>
                  <a:pt x="366" y="247"/>
                </a:lnTo>
                <a:lnTo>
                  <a:pt x="371" y="235"/>
                </a:lnTo>
                <a:lnTo>
                  <a:pt x="375" y="223"/>
                </a:lnTo>
                <a:lnTo>
                  <a:pt x="373" y="208"/>
                </a:lnTo>
                <a:lnTo>
                  <a:pt x="363" y="190"/>
                </a:lnTo>
                <a:lnTo>
                  <a:pt x="347" y="171"/>
                </a:lnTo>
                <a:lnTo>
                  <a:pt x="321" y="149"/>
                </a:lnTo>
                <a:lnTo>
                  <a:pt x="285" y="124"/>
                </a:lnTo>
                <a:lnTo>
                  <a:pt x="236" y="97"/>
                </a:lnTo>
                <a:lnTo>
                  <a:pt x="172" y="67"/>
                </a:lnTo>
                <a:lnTo>
                  <a:pt x="94" y="3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>
            <a:normAutofit fontScale="90000"/>
          </a:bodyPr>
          <a:lstStyle/>
          <a:p>
            <a:r>
              <a:rPr lang="en-US" sz="4000" smtClean="0"/>
              <a:t>RECOVERY OF NEW HOUSING IN EUROPE</a:t>
            </a:r>
            <a:endParaRPr lang="en-US" sz="400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6002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V="1">
            <a:off x="2895600" y="2362200"/>
            <a:ext cx="900000" cy="3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2971800" y="5257800"/>
            <a:ext cx="900000" cy="3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5867400" y="259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n-lt"/>
              </a:rPr>
              <a:t>NEW HOUSING </a:t>
            </a:r>
            <a:endParaRPr lang="en-US"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001000" y="32882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n-lt"/>
              </a:rPr>
              <a:t>TOTAL</a:t>
            </a:r>
            <a:endParaRPr lang="en-US">
              <a:latin typeface="+mn-l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867400" y="42788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n-lt"/>
              </a:rPr>
              <a:t>HOUSING RENOVATION</a:t>
            </a:r>
            <a:endParaRPr lang="en-US"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33400" y="656635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</a:t>
            </a:r>
            <a:r>
              <a:rPr lang="en-US" sz="900" dirty="0" err="1" smtClean="0">
                <a:latin typeface="+mn-lt"/>
              </a:rPr>
              <a:t>EUROCONSTRUCT</a:t>
            </a:r>
            <a:r>
              <a:rPr lang="en-US" sz="900" dirty="0" smtClean="0">
                <a:latin typeface="+mn-lt"/>
              </a:rPr>
              <a:t> (Oslo 6/2014) .</a:t>
            </a:r>
            <a:endParaRPr lang="en-US" sz="900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09600" y="1676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housing output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index 2013 = 100</a:t>
            </a:r>
            <a:endParaRPr lang="en-US" sz="16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057400"/>
            <a:ext cx="40957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667000"/>
            <a:ext cx="2390775" cy="27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Afbeelding 2" descr="Euroconstruct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000" y="55626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2171700"/>
            <a:ext cx="76295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/>
          <a:lstStyle/>
          <a:p>
            <a:r>
              <a:rPr lang="en-US" sz="4000" smtClean="0"/>
              <a:t>LONG TERM HOUSING IN EC-19</a:t>
            </a:r>
            <a:endParaRPr lang="en-US" sz="4000"/>
          </a:p>
        </p:txBody>
      </p:sp>
      <p:cxnSp>
        <p:nvCxnSpPr>
          <p:cNvPr id="9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feld 96"/>
          <p:cNvSpPr txBox="1"/>
          <p:nvPr/>
        </p:nvSpPr>
        <p:spPr>
          <a:xfrm>
            <a:off x="1447800" y="1676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total housing output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in billion Euro at 2013 prices </a:t>
            </a:r>
            <a:endParaRPr lang="en-US" sz="1600" dirty="0">
              <a:latin typeface="+mn-lt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6934200" y="4953000"/>
            <a:ext cx="12192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6400800" y="2971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– 25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162800" y="4572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+ 6%</a:t>
            </a:r>
            <a:endParaRPr lang="en-US" sz="2000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Bogen 28"/>
          <p:cNvSpPr/>
          <p:nvPr/>
        </p:nvSpPr>
        <p:spPr>
          <a:xfrm>
            <a:off x="3048000" y="2590800"/>
            <a:ext cx="3886200" cy="4191000"/>
          </a:xfrm>
          <a:prstGeom prst="arc">
            <a:avLst>
              <a:gd name="adj1" fmla="val 16200000"/>
              <a:gd name="adj2" fmla="val 0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533400" y="656635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</a:t>
            </a:r>
            <a:r>
              <a:rPr lang="en-US" sz="900" dirty="0" err="1" smtClean="0">
                <a:latin typeface="+mn-lt"/>
              </a:rPr>
              <a:t>EUROCONSTRUCT</a:t>
            </a:r>
            <a:r>
              <a:rPr lang="en-US" sz="900" dirty="0" smtClean="0">
                <a:latin typeface="+mn-lt"/>
              </a:rPr>
              <a:t> (Oslo 6/2014).</a:t>
            </a:r>
            <a:endParaRPr lang="en-US" sz="900" dirty="0">
              <a:latin typeface="+mn-lt"/>
            </a:endParaRPr>
          </a:p>
        </p:txBody>
      </p:sp>
      <p:pic>
        <p:nvPicPr>
          <p:cNvPr id="11" name="Afbeelding 2" descr="Euroconstruc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6858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/>
          <p:cNvSpPr/>
          <p:nvPr/>
        </p:nvSpPr>
        <p:spPr>
          <a:xfrm>
            <a:off x="6705600" y="2362200"/>
            <a:ext cx="1600200" cy="3505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/>
          <a:lstStyle/>
          <a:p>
            <a:r>
              <a:rPr lang="en-US" sz="4000" dirty="0" smtClean="0"/>
              <a:t>BACK TO 2010 </a:t>
            </a:r>
            <a:endParaRPr lang="en-US" sz="4000" dirty="0"/>
          </a:p>
        </p:txBody>
      </p:sp>
      <p:cxnSp>
        <p:nvCxnSpPr>
          <p:cNvPr id="9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feld 96"/>
          <p:cNvSpPr txBox="1"/>
          <p:nvPr/>
        </p:nvSpPr>
        <p:spPr>
          <a:xfrm>
            <a:off x="1371600" y="16764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total housing output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in billion Euro at 2013 prices </a:t>
            </a:r>
            <a:endParaRPr lang="en-US" sz="1600" dirty="0">
              <a:latin typeface="+mn-lt"/>
            </a:endParaRPr>
          </a:p>
        </p:txBody>
      </p:sp>
      <p:grpSp>
        <p:nvGrpSpPr>
          <p:cNvPr id="110" name="Gruppieren 109"/>
          <p:cNvGrpSpPr/>
          <p:nvPr/>
        </p:nvGrpSpPr>
        <p:grpSpPr>
          <a:xfrm>
            <a:off x="6019800" y="3810000"/>
            <a:ext cx="2104800" cy="741000"/>
            <a:chOff x="5562600" y="3200400"/>
            <a:chExt cx="1800000" cy="360000"/>
          </a:xfrm>
        </p:grpSpPr>
        <p:sp>
          <p:nvSpPr>
            <p:cNvPr id="108" name="Bogen 107"/>
            <p:cNvSpPr/>
            <p:nvPr/>
          </p:nvSpPr>
          <p:spPr>
            <a:xfrm flipH="1">
              <a:off x="5562600" y="3200400"/>
              <a:ext cx="1800000" cy="360000"/>
            </a:xfrm>
            <a:prstGeom prst="arc">
              <a:avLst/>
            </a:prstGeom>
            <a:ln w="28575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Bogen 108"/>
            <p:cNvSpPr/>
            <p:nvPr/>
          </p:nvSpPr>
          <p:spPr>
            <a:xfrm>
              <a:off x="5562600" y="3200400"/>
              <a:ext cx="1800000" cy="360000"/>
            </a:xfrm>
            <a:prstGeom prst="arc">
              <a:avLst/>
            </a:prstGeom>
            <a:ln w="28575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533400" y="656635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</a:t>
            </a:r>
            <a:r>
              <a:rPr lang="en-US" sz="900" dirty="0" err="1" smtClean="0">
                <a:latin typeface="+mn-lt"/>
              </a:rPr>
              <a:t>EUROCONSTRUCT</a:t>
            </a:r>
            <a:r>
              <a:rPr lang="en-US" sz="900" dirty="0" smtClean="0">
                <a:latin typeface="+mn-lt"/>
              </a:rPr>
              <a:t> (Oslo 6/2014).</a:t>
            </a:r>
            <a:endParaRPr lang="en-US" sz="90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133600"/>
            <a:ext cx="76295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Afbeelding 2" descr="Euroconstruc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6858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>
            <a:noAutofit/>
          </a:bodyPr>
          <a:lstStyle/>
          <a:p>
            <a:r>
              <a:rPr lang="en-US" sz="4000" dirty="0" smtClean="0"/>
              <a:t>TOTAL HOUSING IN BIG-5 COUNTRIES</a:t>
            </a:r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6002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685800" y="1676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volume change in billion Euro </a:t>
            </a:r>
            <a:br>
              <a:rPr lang="en-US" sz="1600" dirty="0" smtClean="0">
                <a:latin typeface="+mn-lt"/>
              </a:rPr>
            </a:br>
            <a:endParaRPr lang="en-US" sz="1600" dirty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33400" y="656635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</a:t>
            </a:r>
            <a:r>
              <a:rPr lang="en-US" sz="900" dirty="0" err="1" smtClean="0">
                <a:latin typeface="+mn-lt"/>
              </a:rPr>
              <a:t>EUROCONSTRUCT</a:t>
            </a:r>
            <a:r>
              <a:rPr lang="en-US" sz="900" dirty="0" smtClean="0">
                <a:latin typeface="+mn-lt"/>
              </a:rPr>
              <a:t> (Oslo 6/2014) .</a:t>
            </a:r>
            <a:endParaRPr lang="en-US" sz="900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7629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Afbeelding 2" descr="Euroconstruc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17526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95500"/>
            <a:ext cx="76295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458200" cy="8191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HOUSING TRENDS – NORTHERN EUROPE</a:t>
            </a:r>
            <a:endParaRPr lang="en-US" sz="4000" dirty="0"/>
          </a:p>
        </p:txBody>
      </p:sp>
      <p:cxnSp>
        <p:nvCxnSpPr>
          <p:cNvPr id="6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1285800" y="3200400"/>
            <a:ext cx="7020000" cy="0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029200" y="2286000"/>
            <a:ext cx="900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– 28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Bogen 11"/>
          <p:cNvSpPr/>
          <p:nvPr/>
        </p:nvSpPr>
        <p:spPr>
          <a:xfrm>
            <a:off x="2819400" y="2209800"/>
            <a:ext cx="2362200" cy="2819400"/>
          </a:xfrm>
          <a:prstGeom prst="arc">
            <a:avLst>
              <a:gd name="adj1" fmla="val 16200000"/>
              <a:gd name="adj2" fmla="val 0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5791200" y="40194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+ 16%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447800" y="16250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total housing output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in billion Euro at 2013 prices </a:t>
            </a:r>
            <a:endParaRPr lang="en-US" sz="1600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80944" y="6400800"/>
            <a:ext cx="83058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n-lt"/>
              </a:rPr>
              <a:t>Source: </a:t>
            </a:r>
            <a:r>
              <a:rPr lang="en-US" sz="800" dirty="0" err="1" smtClean="0">
                <a:latin typeface="+mn-lt"/>
              </a:rPr>
              <a:t>EUROCONSTRUCT</a:t>
            </a:r>
            <a:r>
              <a:rPr lang="en-US" sz="800" dirty="0" smtClean="0">
                <a:latin typeface="+mn-lt"/>
              </a:rPr>
              <a:t> (Oslo 6/2014). – Northern Europe: Denmark, Finland, Ireland, Norway, Sweden. </a:t>
            </a:r>
            <a:endParaRPr lang="en-US" sz="800" dirty="0">
              <a:latin typeface="+mn-lt"/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5257800" y="3886200"/>
            <a:ext cx="2819400" cy="1066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Afbeelding 2" descr="Euroconstruc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17526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>
            <a:normAutofit/>
          </a:bodyPr>
          <a:lstStyle/>
          <a:p>
            <a:r>
              <a:rPr lang="en-US" sz="2600" smtClean="0"/>
              <a:t>TOTAL HOUSING IN NORTHERN EUROPEAN COUNTRIES</a:t>
            </a:r>
            <a:endParaRPr lang="en-US" sz="2600"/>
          </a:p>
        </p:txBody>
      </p:sp>
      <p:sp>
        <p:nvSpPr>
          <p:cNvPr id="11" name="Textfeld 10"/>
          <p:cNvSpPr txBox="1"/>
          <p:nvPr/>
        </p:nvSpPr>
        <p:spPr>
          <a:xfrm>
            <a:off x="685800" y="1676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+mn-lt"/>
              </a:rPr>
              <a:t>Volume change in billion Euro </a:t>
            </a:r>
            <a:br>
              <a:rPr lang="en-US" sz="1600" smtClean="0">
                <a:latin typeface="+mn-lt"/>
              </a:rPr>
            </a:br>
            <a:endParaRPr lang="en-US" sz="1600"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33400" y="656635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</a:t>
            </a:r>
            <a:r>
              <a:rPr lang="en-US" sz="900" dirty="0" err="1" smtClean="0">
                <a:latin typeface="+mn-lt"/>
              </a:rPr>
              <a:t>EUROCONSTRUCT</a:t>
            </a:r>
            <a:r>
              <a:rPr lang="en-US" sz="900" dirty="0" smtClean="0">
                <a:latin typeface="+mn-lt"/>
              </a:rPr>
              <a:t> (Oslo 6/2014).</a:t>
            </a:r>
            <a:endParaRPr lang="en-US" sz="900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" y="1905000"/>
            <a:ext cx="7629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Afbeelding 2" descr="Euroconstruc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17526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OVERVIEW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89437"/>
          </a:xfrm>
        </p:spPr>
        <p:txBody>
          <a:bodyPr>
            <a:normAutofit/>
          </a:bodyPr>
          <a:lstStyle/>
          <a:p>
            <a:pPr marL="280988" indent="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ea typeface="+mn-ea"/>
              </a:rPr>
              <a:t> </a:t>
            </a:r>
            <a:r>
              <a:rPr lang="en-US" dirty="0" smtClean="0">
                <a:ea typeface="+mn-ea"/>
              </a:rPr>
              <a:t>Macro-economic Framework</a:t>
            </a:r>
          </a:p>
          <a:p>
            <a:pPr marL="280988" indent="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dirty="0" smtClean="0">
              <a:ea typeface="+mn-ea"/>
            </a:endParaRPr>
          </a:p>
          <a:p>
            <a:pPr marL="280988" indent="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>
                <a:ea typeface="+mn-ea"/>
              </a:rPr>
              <a:t> Overall Trends in Construction</a:t>
            </a:r>
          </a:p>
          <a:p>
            <a:pPr marL="280988" indent="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sz="2400" dirty="0" smtClean="0"/>
          </a:p>
          <a:p>
            <a:pPr marL="280988" indent="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ea typeface="+mn-ea"/>
              </a:rPr>
              <a:t> </a:t>
            </a:r>
            <a:r>
              <a:rPr lang="en-US" dirty="0" smtClean="0">
                <a:ea typeface="+mn-ea"/>
              </a:rPr>
              <a:t>Construction Outlook by Sectors</a:t>
            </a:r>
          </a:p>
          <a:p>
            <a:pPr marL="646748" lvl="1" indent="0">
              <a:buClr>
                <a:schemeClr val="accent3"/>
              </a:buClr>
              <a:defRPr/>
            </a:pPr>
            <a:r>
              <a:rPr lang="en-US" sz="2200" dirty="0" smtClean="0"/>
              <a:t> </a:t>
            </a:r>
            <a:r>
              <a:rPr lang="en-US" dirty="0" smtClean="0"/>
              <a:t>Housing</a:t>
            </a:r>
          </a:p>
          <a:p>
            <a:pPr marL="646748" lvl="1" indent="0">
              <a:buClr>
                <a:schemeClr val="accent3"/>
              </a:buClr>
              <a:defRPr/>
            </a:pPr>
            <a:r>
              <a:rPr lang="en-US" dirty="0" smtClean="0"/>
              <a:t> Non-residential construction</a:t>
            </a:r>
          </a:p>
          <a:p>
            <a:pPr marL="646748" lvl="1" indent="0">
              <a:buClr>
                <a:schemeClr val="accent3"/>
              </a:buClr>
              <a:defRPr/>
            </a:pPr>
            <a:r>
              <a:rPr lang="en-US" dirty="0" smtClean="0"/>
              <a:t> Civil Engineering</a:t>
            </a:r>
            <a:r>
              <a:rPr lang="en-US" dirty="0" smtClean="0">
                <a:ea typeface="+mn-ea"/>
              </a:rPr>
              <a:t/>
            </a:r>
            <a:br>
              <a:rPr lang="en-US" dirty="0" smtClean="0">
                <a:ea typeface="+mn-ea"/>
              </a:rPr>
            </a:br>
            <a:r>
              <a:rPr lang="en-US" sz="2200" dirty="0" smtClean="0">
                <a:ea typeface="+mn-ea"/>
              </a:rPr>
              <a:t/>
            </a:r>
            <a:br>
              <a:rPr lang="en-US" sz="2200" dirty="0" smtClean="0">
                <a:ea typeface="+mn-ea"/>
              </a:rPr>
            </a:br>
            <a:endParaRPr lang="en-US" sz="2200" dirty="0">
              <a:ea typeface="+mn-e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8"/>
          <p:cNvGrpSpPr/>
          <p:nvPr/>
        </p:nvGrpSpPr>
        <p:grpSpPr>
          <a:xfrm>
            <a:off x="6015022" y="4495800"/>
            <a:ext cx="2214578" cy="1714512"/>
            <a:chOff x="5072066" y="3857628"/>
            <a:chExt cx="3571900" cy="2357454"/>
          </a:xfrm>
        </p:grpSpPr>
        <p:sp>
          <p:nvSpPr>
            <p:cNvPr id="13" name="Flussdiagramm: Lochstreifen 12"/>
            <p:cNvSpPr/>
            <p:nvPr/>
          </p:nvSpPr>
          <p:spPr>
            <a:xfrm rot="21041552">
              <a:off x="5072066" y="3929066"/>
              <a:ext cx="3429024" cy="1928826"/>
            </a:xfrm>
            <a:prstGeom prst="flowChartPunchedTap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uppieren 171"/>
            <p:cNvGrpSpPr/>
            <p:nvPr/>
          </p:nvGrpSpPr>
          <p:grpSpPr>
            <a:xfrm>
              <a:off x="5500718" y="3857626"/>
              <a:ext cx="3143250" cy="2357453"/>
              <a:chOff x="6000750" y="3857625"/>
              <a:chExt cx="1801813" cy="1689101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5" name="Freeform 86"/>
              <p:cNvSpPr>
                <a:spLocks/>
              </p:cNvSpPr>
              <p:nvPr/>
            </p:nvSpPr>
            <p:spPr bwMode="auto">
              <a:xfrm>
                <a:off x="6245225" y="4208463"/>
                <a:ext cx="635000" cy="303213"/>
              </a:xfrm>
              <a:custGeom>
                <a:avLst/>
                <a:gdLst/>
                <a:ahLst/>
                <a:cxnLst>
                  <a:cxn ang="0">
                    <a:pos x="800" y="132"/>
                  </a:cxn>
                  <a:cxn ang="0">
                    <a:pos x="614" y="383"/>
                  </a:cxn>
                  <a:cxn ang="0">
                    <a:pos x="0" y="0"/>
                  </a:cxn>
                  <a:cxn ang="0">
                    <a:pos x="800" y="132"/>
                  </a:cxn>
                </a:cxnLst>
                <a:rect l="0" t="0" r="r" b="b"/>
                <a:pathLst>
                  <a:path w="800" h="383">
                    <a:moveTo>
                      <a:pt x="800" y="132"/>
                    </a:moveTo>
                    <a:lnTo>
                      <a:pt x="614" y="383"/>
                    </a:lnTo>
                    <a:lnTo>
                      <a:pt x="0" y="0"/>
                    </a:lnTo>
                    <a:lnTo>
                      <a:pt x="800" y="1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6" name="Gruppieren 170"/>
              <p:cNvGrpSpPr/>
              <p:nvPr/>
            </p:nvGrpSpPr>
            <p:grpSpPr>
              <a:xfrm>
                <a:off x="6000750" y="3857625"/>
                <a:ext cx="1801813" cy="1689101"/>
                <a:chOff x="6000750" y="3857625"/>
                <a:chExt cx="1801813" cy="1689101"/>
              </a:xfrm>
              <a:grpFill/>
            </p:grpSpPr>
            <p:sp>
              <p:nvSpPr>
                <p:cNvPr id="17" name="Freeform 81"/>
                <p:cNvSpPr>
                  <a:spLocks/>
                </p:cNvSpPr>
                <p:nvPr/>
              </p:nvSpPr>
              <p:spPr bwMode="auto">
                <a:xfrm>
                  <a:off x="6851650" y="4910138"/>
                  <a:ext cx="87313" cy="85725"/>
                </a:xfrm>
                <a:custGeom>
                  <a:avLst/>
                  <a:gdLst/>
                  <a:ahLst/>
                  <a:cxnLst>
                    <a:cxn ang="0">
                      <a:pos x="54" y="108"/>
                    </a:cxn>
                    <a:cxn ang="0">
                      <a:pos x="64" y="107"/>
                    </a:cxn>
                    <a:cxn ang="0">
                      <a:pos x="75" y="104"/>
                    </a:cxn>
                    <a:cxn ang="0">
                      <a:pos x="84" y="99"/>
                    </a:cxn>
                    <a:cxn ang="0">
                      <a:pos x="92" y="92"/>
                    </a:cxn>
                    <a:cxn ang="0">
                      <a:pos x="99" y="84"/>
                    </a:cxn>
                    <a:cxn ang="0">
                      <a:pos x="103" y="75"/>
                    </a:cxn>
                    <a:cxn ang="0">
                      <a:pos x="107" y="65"/>
                    </a:cxn>
                    <a:cxn ang="0">
                      <a:pos x="108" y="54"/>
                    </a:cxn>
                    <a:cxn ang="0">
                      <a:pos x="107" y="44"/>
                    </a:cxn>
                    <a:cxn ang="0">
                      <a:pos x="103" y="34"/>
                    </a:cxn>
                    <a:cxn ang="0">
                      <a:pos x="99" y="24"/>
                    </a:cxn>
                    <a:cxn ang="0">
                      <a:pos x="92" y="16"/>
                    </a:cxn>
                    <a:cxn ang="0">
                      <a:pos x="84" y="9"/>
                    </a:cxn>
                    <a:cxn ang="0">
                      <a:pos x="75" y="5"/>
                    </a:cxn>
                    <a:cxn ang="0">
                      <a:pos x="64" y="1"/>
                    </a:cxn>
                    <a:cxn ang="0">
                      <a:pos x="54" y="0"/>
                    </a:cxn>
                    <a:cxn ang="0">
                      <a:pos x="44" y="1"/>
                    </a:cxn>
                    <a:cxn ang="0">
                      <a:pos x="33" y="5"/>
                    </a:cxn>
                    <a:cxn ang="0">
                      <a:pos x="24" y="9"/>
                    </a:cxn>
                    <a:cxn ang="0">
                      <a:pos x="16" y="16"/>
                    </a:cxn>
                    <a:cxn ang="0">
                      <a:pos x="9" y="24"/>
                    </a:cxn>
                    <a:cxn ang="0">
                      <a:pos x="4" y="34"/>
                    </a:cxn>
                    <a:cxn ang="0">
                      <a:pos x="1" y="44"/>
                    </a:cxn>
                    <a:cxn ang="0">
                      <a:pos x="0" y="54"/>
                    </a:cxn>
                    <a:cxn ang="0">
                      <a:pos x="1" y="65"/>
                    </a:cxn>
                    <a:cxn ang="0">
                      <a:pos x="4" y="75"/>
                    </a:cxn>
                    <a:cxn ang="0">
                      <a:pos x="9" y="84"/>
                    </a:cxn>
                    <a:cxn ang="0">
                      <a:pos x="16" y="92"/>
                    </a:cxn>
                    <a:cxn ang="0">
                      <a:pos x="24" y="99"/>
                    </a:cxn>
                    <a:cxn ang="0">
                      <a:pos x="33" y="104"/>
                    </a:cxn>
                    <a:cxn ang="0">
                      <a:pos x="44" y="107"/>
                    </a:cxn>
                    <a:cxn ang="0">
                      <a:pos x="54" y="108"/>
                    </a:cxn>
                  </a:cxnLst>
                  <a:rect l="0" t="0" r="r" b="b"/>
                  <a:pathLst>
                    <a:path w="108" h="108">
                      <a:moveTo>
                        <a:pt x="54" y="108"/>
                      </a:moveTo>
                      <a:lnTo>
                        <a:pt x="64" y="107"/>
                      </a:lnTo>
                      <a:lnTo>
                        <a:pt x="75" y="104"/>
                      </a:lnTo>
                      <a:lnTo>
                        <a:pt x="84" y="99"/>
                      </a:lnTo>
                      <a:lnTo>
                        <a:pt x="92" y="92"/>
                      </a:lnTo>
                      <a:lnTo>
                        <a:pt x="99" y="84"/>
                      </a:lnTo>
                      <a:lnTo>
                        <a:pt x="103" y="75"/>
                      </a:lnTo>
                      <a:lnTo>
                        <a:pt x="107" y="65"/>
                      </a:lnTo>
                      <a:lnTo>
                        <a:pt x="108" y="54"/>
                      </a:lnTo>
                      <a:lnTo>
                        <a:pt x="107" y="44"/>
                      </a:lnTo>
                      <a:lnTo>
                        <a:pt x="103" y="34"/>
                      </a:lnTo>
                      <a:lnTo>
                        <a:pt x="99" y="24"/>
                      </a:lnTo>
                      <a:lnTo>
                        <a:pt x="92" y="16"/>
                      </a:lnTo>
                      <a:lnTo>
                        <a:pt x="84" y="9"/>
                      </a:lnTo>
                      <a:lnTo>
                        <a:pt x="75" y="5"/>
                      </a:lnTo>
                      <a:lnTo>
                        <a:pt x="64" y="1"/>
                      </a:lnTo>
                      <a:lnTo>
                        <a:pt x="54" y="0"/>
                      </a:lnTo>
                      <a:lnTo>
                        <a:pt x="44" y="1"/>
                      </a:lnTo>
                      <a:lnTo>
                        <a:pt x="33" y="5"/>
                      </a:lnTo>
                      <a:lnTo>
                        <a:pt x="24" y="9"/>
                      </a:lnTo>
                      <a:lnTo>
                        <a:pt x="16" y="16"/>
                      </a:lnTo>
                      <a:lnTo>
                        <a:pt x="9" y="24"/>
                      </a:lnTo>
                      <a:lnTo>
                        <a:pt x="4" y="34"/>
                      </a:lnTo>
                      <a:lnTo>
                        <a:pt x="1" y="44"/>
                      </a:lnTo>
                      <a:lnTo>
                        <a:pt x="0" y="54"/>
                      </a:lnTo>
                      <a:lnTo>
                        <a:pt x="1" y="65"/>
                      </a:lnTo>
                      <a:lnTo>
                        <a:pt x="4" y="75"/>
                      </a:lnTo>
                      <a:lnTo>
                        <a:pt x="9" y="84"/>
                      </a:lnTo>
                      <a:lnTo>
                        <a:pt x="16" y="92"/>
                      </a:lnTo>
                      <a:lnTo>
                        <a:pt x="24" y="99"/>
                      </a:lnTo>
                      <a:lnTo>
                        <a:pt x="33" y="104"/>
                      </a:lnTo>
                      <a:lnTo>
                        <a:pt x="44" y="107"/>
                      </a:lnTo>
                      <a:lnTo>
                        <a:pt x="54" y="10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82"/>
                <p:cNvSpPr>
                  <a:spLocks/>
                </p:cNvSpPr>
                <p:nvPr/>
              </p:nvSpPr>
              <p:spPr bwMode="auto">
                <a:xfrm>
                  <a:off x="6800850" y="4346575"/>
                  <a:ext cx="155575" cy="331788"/>
                </a:xfrm>
                <a:custGeom>
                  <a:avLst/>
                  <a:gdLst/>
                  <a:ahLst/>
                  <a:cxnLst>
                    <a:cxn ang="0">
                      <a:pos x="197" y="418"/>
                    </a:cxn>
                    <a:cxn ang="0">
                      <a:pos x="155" y="0"/>
                    </a:cxn>
                    <a:cxn ang="0">
                      <a:pos x="0" y="266"/>
                    </a:cxn>
                    <a:cxn ang="0">
                      <a:pos x="197" y="418"/>
                    </a:cxn>
                  </a:cxnLst>
                  <a:rect l="0" t="0" r="r" b="b"/>
                  <a:pathLst>
                    <a:path w="197" h="418">
                      <a:moveTo>
                        <a:pt x="197" y="418"/>
                      </a:moveTo>
                      <a:lnTo>
                        <a:pt x="155" y="0"/>
                      </a:lnTo>
                      <a:lnTo>
                        <a:pt x="0" y="266"/>
                      </a:lnTo>
                      <a:lnTo>
                        <a:pt x="197" y="41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83"/>
                <p:cNvSpPr>
                  <a:spLocks/>
                </p:cNvSpPr>
                <p:nvPr/>
              </p:nvSpPr>
              <p:spPr bwMode="auto">
                <a:xfrm>
                  <a:off x="6975475" y="4370388"/>
                  <a:ext cx="287338" cy="4222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5" y="530"/>
                    </a:cxn>
                    <a:cxn ang="0">
                      <a:pos x="208" y="531"/>
                    </a:cxn>
                    <a:cxn ang="0">
                      <a:pos x="362" y="29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62" h="531">
                      <a:moveTo>
                        <a:pt x="0" y="0"/>
                      </a:moveTo>
                      <a:lnTo>
                        <a:pt x="95" y="530"/>
                      </a:lnTo>
                      <a:lnTo>
                        <a:pt x="208" y="531"/>
                      </a:lnTo>
                      <a:lnTo>
                        <a:pt x="362" y="2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84"/>
                <p:cNvSpPr>
                  <a:spLocks/>
                </p:cNvSpPr>
                <p:nvPr/>
              </p:nvSpPr>
              <p:spPr bwMode="auto">
                <a:xfrm>
                  <a:off x="7186613" y="4637088"/>
                  <a:ext cx="179388" cy="153988"/>
                </a:xfrm>
                <a:custGeom>
                  <a:avLst/>
                  <a:gdLst/>
                  <a:ahLst/>
                  <a:cxnLst>
                    <a:cxn ang="0">
                      <a:pos x="124" y="4"/>
                    </a:cxn>
                    <a:cxn ang="0">
                      <a:pos x="124" y="0"/>
                    </a:cxn>
                    <a:cxn ang="0">
                      <a:pos x="0" y="191"/>
                    </a:cxn>
                    <a:cxn ang="0">
                      <a:pos x="227" y="193"/>
                    </a:cxn>
                    <a:cxn ang="0">
                      <a:pos x="227" y="4"/>
                    </a:cxn>
                    <a:cxn ang="0">
                      <a:pos x="124" y="4"/>
                    </a:cxn>
                  </a:cxnLst>
                  <a:rect l="0" t="0" r="r" b="b"/>
                  <a:pathLst>
                    <a:path w="227" h="193">
                      <a:moveTo>
                        <a:pt x="124" y="4"/>
                      </a:moveTo>
                      <a:lnTo>
                        <a:pt x="124" y="0"/>
                      </a:lnTo>
                      <a:lnTo>
                        <a:pt x="0" y="191"/>
                      </a:lnTo>
                      <a:lnTo>
                        <a:pt x="227" y="193"/>
                      </a:lnTo>
                      <a:lnTo>
                        <a:pt x="227" y="4"/>
                      </a:lnTo>
                      <a:lnTo>
                        <a:pt x="124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85"/>
                <p:cNvSpPr>
                  <a:spLocks/>
                </p:cNvSpPr>
                <p:nvPr/>
              </p:nvSpPr>
              <p:spPr bwMode="auto">
                <a:xfrm>
                  <a:off x="6748463" y="4595813"/>
                  <a:ext cx="225425" cy="246063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0" y="66"/>
                    </a:cxn>
                    <a:cxn ang="0">
                      <a:pos x="285" y="310"/>
                    </a:cxn>
                    <a:cxn ang="0">
                      <a:pos x="263" y="173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285" h="310">
                      <a:moveTo>
                        <a:pt x="40" y="0"/>
                      </a:moveTo>
                      <a:lnTo>
                        <a:pt x="0" y="66"/>
                      </a:lnTo>
                      <a:lnTo>
                        <a:pt x="285" y="310"/>
                      </a:lnTo>
                      <a:lnTo>
                        <a:pt x="263" y="173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87"/>
                <p:cNvSpPr>
                  <a:spLocks/>
                </p:cNvSpPr>
                <p:nvPr/>
              </p:nvSpPr>
              <p:spPr bwMode="auto">
                <a:xfrm>
                  <a:off x="6335713" y="4300538"/>
                  <a:ext cx="371475" cy="288925"/>
                </a:xfrm>
                <a:custGeom>
                  <a:avLst/>
                  <a:gdLst/>
                  <a:ahLst/>
                  <a:cxnLst>
                    <a:cxn ang="0">
                      <a:pos x="427" y="364"/>
                    </a:cxn>
                    <a:cxn ang="0">
                      <a:pos x="0" y="0"/>
                    </a:cxn>
                    <a:cxn ang="0">
                      <a:pos x="469" y="308"/>
                    </a:cxn>
                    <a:cxn ang="0">
                      <a:pos x="427" y="364"/>
                    </a:cxn>
                  </a:cxnLst>
                  <a:rect l="0" t="0" r="r" b="b"/>
                  <a:pathLst>
                    <a:path w="469" h="364">
                      <a:moveTo>
                        <a:pt x="427" y="364"/>
                      </a:moveTo>
                      <a:lnTo>
                        <a:pt x="0" y="0"/>
                      </a:lnTo>
                      <a:lnTo>
                        <a:pt x="469" y="308"/>
                      </a:lnTo>
                      <a:lnTo>
                        <a:pt x="427" y="36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3" name="Gruppieren 169"/>
                <p:cNvGrpSpPr/>
                <p:nvPr/>
              </p:nvGrpSpPr>
              <p:grpSpPr>
                <a:xfrm>
                  <a:off x="6000750" y="3857625"/>
                  <a:ext cx="1801813" cy="1689101"/>
                  <a:chOff x="6000750" y="3857625"/>
                  <a:chExt cx="1801813" cy="1689101"/>
                </a:xfrm>
                <a:grpFill/>
              </p:grpSpPr>
              <p:sp>
                <p:nvSpPr>
                  <p:cNvPr id="24" name="Freeform 88"/>
                  <p:cNvSpPr>
                    <a:spLocks/>
                  </p:cNvSpPr>
                  <p:nvPr/>
                </p:nvSpPr>
                <p:spPr bwMode="auto">
                  <a:xfrm>
                    <a:off x="6000750" y="3857625"/>
                    <a:ext cx="1801813" cy="930275"/>
                  </a:xfrm>
                  <a:custGeom>
                    <a:avLst/>
                    <a:gdLst/>
                    <a:ahLst/>
                    <a:cxnLst>
                      <a:cxn ang="0">
                        <a:pos x="459" y="29"/>
                      </a:cxn>
                      <a:cxn ang="0">
                        <a:pos x="411" y="84"/>
                      </a:cxn>
                      <a:cxn ang="0">
                        <a:pos x="362" y="138"/>
                      </a:cxn>
                      <a:cxn ang="0">
                        <a:pos x="310" y="191"/>
                      </a:cxn>
                      <a:cxn ang="0">
                        <a:pos x="257" y="242"/>
                      </a:cxn>
                      <a:cxn ang="0">
                        <a:pos x="202" y="291"/>
                      </a:cxn>
                      <a:cxn ang="0">
                        <a:pos x="145" y="340"/>
                      </a:cxn>
                      <a:cxn ang="0">
                        <a:pos x="85" y="386"/>
                      </a:cxn>
                      <a:cxn ang="0">
                        <a:pos x="48" y="412"/>
                      </a:cxn>
                      <a:cxn ang="0">
                        <a:pos x="35" y="423"/>
                      </a:cxn>
                      <a:cxn ang="0">
                        <a:pos x="21" y="432"/>
                      </a:cxn>
                      <a:cxn ang="0">
                        <a:pos x="7" y="441"/>
                      </a:cxn>
                      <a:cxn ang="0">
                        <a:pos x="203" y="833"/>
                      </a:cxn>
                      <a:cxn ang="0">
                        <a:pos x="195" y="465"/>
                      </a:cxn>
                      <a:cxn ang="0">
                        <a:pos x="182" y="453"/>
                      </a:cxn>
                      <a:cxn ang="0">
                        <a:pos x="172" y="436"/>
                      </a:cxn>
                      <a:cxn ang="0">
                        <a:pos x="167" y="417"/>
                      </a:cxn>
                      <a:cxn ang="0">
                        <a:pos x="167" y="392"/>
                      </a:cxn>
                      <a:cxn ang="0">
                        <a:pos x="179" y="364"/>
                      </a:cxn>
                      <a:cxn ang="0">
                        <a:pos x="199" y="343"/>
                      </a:cxn>
                      <a:cxn ang="0">
                        <a:pos x="226" y="332"/>
                      </a:cxn>
                      <a:cxn ang="0">
                        <a:pos x="256" y="332"/>
                      </a:cxn>
                      <a:cxn ang="0">
                        <a:pos x="280" y="340"/>
                      </a:cxn>
                      <a:cxn ang="0">
                        <a:pos x="298" y="355"/>
                      </a:cxn>
                      <a:cxn ang="0">
                        <a:pos x="309" y="378"/>
                      </a:cxn>
                      <a:cxn ang="0">
                        <a:pos x="1132" y="531"/>
                      </a:cxn>
                      <a:cxn ang="0">
                        <a:pos x="1137" y="518"/>
                      </a:cxn>
                      <a:cxn ang="0">
                        <a:pos x="1147" y="510"/>
                      </a:cxn>
                      <a:cxn ang="0">
                        <a:pos x="1155" y="505"/>
                      </a:cxn>
                      <a:cxn ang="0">
                        <a:pos x="1164" y="499"/>
                      </a:cxn>
                      <a:cxn ang="0">
                        <a:pos x="1173" y="497"/>
                      </a:cxn>
                      <a:cxn ang="0">
                        <a:pos x="1183" y="495"/>
                      </a:cxn>
                      <a:cxn ang="0">
                        <a:pos x="1205" y="500"/>
                      </a:cxn>
                      <a:cxn ang="0">
                        <a:pos x="1224" y="512"/>
                      </a:cxn>
                      <a:cxn ang="0">
                        <a:pos x="1235" y="530"/>
                      </a:cxn>
                      <a:cxn ang="0">
                        <a:pos x="1240" y="553"/>
                      </a:cxn>
                      <a:cxn ang="0">
                        <a:pos x="1236" y="571"/>
                      </a:cxn>
                      <a:cxn ang="0">
                        <a:pos x="1227" y="589"/>
                      </a:cxn>
                      <a:cxn ang="0">
                        <a:pos x="1727" y="888"/>
                      </a:cxn>
                      <a:cxn ang="0">
                        <a:pos x="1770" y="1172"/>
                      </a:cxn>
                      <a:cxn ang="0">
                        <a:pos x="1987" y="1083"/>
                      </a:cxn>
                      <a:cxn ang="0">
                        <a:pos x="2026" y="1028"/>
                      </a:cxn>
                      <a:cxn ang="0">
                        <a:pos x="2064" y="974"/>
                      </a:cxn>
                      <a:cxn ang="0">
                        <a:pos x="2101" y="918"/>
                      </a:cxn>
                      <a:cxn ang="0">
                        <a:pos x="2136" y="862"/>
                      </a:cxn>
                      <a:cxn ang="0">
                        <a:pos x="2171" y="805"/>
                      </a:cxn>
                      <a:cxn ang="0">
                        <a:pos x="2204" y="749"/>
                      </a:cxn>
                      <a:cxn ang="0">
                        <a:pos x="2238" y="691"/>
                      </a:cxn>
                      <a:cxn ang="0">
                        <a:pos x="2270" y="633"/>
                      </a:cxn>
                    </a:cxnLst>
                    <a:rect l="0" t="0" r="r" b="b"/>
                    <a:pathLst>
                      <a:path w="2270" h="1172">
                        <a:moveTo>
                          <a:pt x="482" y="0"/>
                        </a:moveTo>
                        <a:lnTo>
                          <a:pt x="459" y="29"/>
                        </a:lnTo>
                        <a:lnTo>
                          <a:pt x="436" y="56"/>
                        </a:lnTo>
                        <a:lnTo>
                          <a:pt x="411" y="84"/>
                        </a:lnTo>
                        <a:lnTo>
                          <a:pt x="387" y="112"/>
                        </a:lnTo>
                        <a:lnTo>
                          <a:pt x="362" y="138"/>
                        </a:lnTo>
                        <a:lnTo>
                          <a:pt x="336" y="165"/>
                        </a:lnTo>
                        <a:lnTo>
                          <a:pt x="310" y="191"/>
                        </a:lnTo>
                        <a:lnTo>
                          <a:pt x="285" y="217"/>
                        </a:lnTo>
                        <a:lnTo>
                          <a:pt x="257" y="242"/>
                        </a:lnTo>
                        <a:lnTo>
                          <a:pt x="229" y="267"/>
                        </a:lnTo>
                        <a:lnTo>
                          <a:pt x="202" y="291"/>
                        </a:lnTo>
                        <a:lnTo>
                          <a:pt x="174" y="316"/>
                        </a:lnTo>
                        <a:lnTo>
                          <a:pt x="145" y="340"/>
                        </a:lnTo>
                        <a:lnTo>
                          <a:pt x="115" y="363"/>
                        </a:lnTo>
                        <a:lnTo>
                          <a:pt x="85" y="386"/>
                        </a:lnTo>
                        <a:lnTo>
                          <a:pt x="55" y="408"/>
                        </a:lnTo>
                        <a:lnTo>
                          <a:pt x="48" y="412"/>
                        </a:lnTo>
                        <a:lnTo>
                          <a:pt x="41" y="418"/>
                        </a:lnTo>
                        <a:lnTo>
                          <a:pt x="35" y="423"/>
                        </a:lnTo>
                        <a:lnTo>
                          <a:pt x="28" y="427"/>
                        </a:lnTo>
                        <a:lnTo>
                          <a:pt x="21" y="432"/>
                        </a:lnTo>
                        <a:lnTo>
                          <a:pt x="14" y="437"/>
                        </a:lnTo>
                        <a:lnTo>
                          <a:pt x="7" y="441"/>
                        </a:lnTo>
                        <a:lnTo>
                          <a:pt x="0" y="446"/>
                        </a:lnTo>
                        <a:lnTo>
                          <a:pt x="203" y="833"/>
                        </a:lnTo>
                        <a:lnTo>
                          <a:pt x="203" y="471"/>
                        </a:lnTo>
                        <a:lnTo>
                          <a:pt x="195" y="465"/>
                        </a:lnTo>
                        <a:lnTo>
                          <a:pt x="188" y="460"/>
                        </a:lnTo>
                        <a:lnTo>
                          <a:pt x="182" y="453"/>
                        </a:lnTo>
                        <a:lnTo>
                          <a:pt x="176" y="445"/>
                        </a:lnTo>
                        <a:lnTo>
                          <a:pt x="172" y="436"/>
                        </a:lnTo>
                        <a:lnTo>
                          <a:pt x="168" y="426"/>
                        </a:lnTo>
                        <a:lnTo>
                          <a:pt x="167" y="417"/>
                        </a:lnTo>
                        <a:lnTo>
                          <a:pt x="166" y="407"/>
                        </a:lnTo>
                        <a:lnTo>
                          <a:pt x="167" y="392"/>
                        </a:lnTo>
                        <a:lnTo>
                          <a:pt x="172" y="377"/>
                        </a:lnTo>
                        <a:lnTo>
                          <a:pt x="179" y="364"/>
                        </a:lnTo>
                        <a:lnTo>
                          <a:pt x="188" y="353"/>
                        </a:lnTo>
                        <a:lnTo>
                          <a:pt x="199" y="343"/>
                        </a:lnTo>
                        <a:lnTo>
                          <a:pt x="212" y="336"/>
                        </a:lnTo>
                        <a:lnTo>
                          <a:pt x="226" y="332"/>
                        </a:lnTo>
                        <a:lnTo>
                          <a:pt x="241" y="331"/>
                        </a:lnTo>
                        <a:lnTo>
                          <a:pt x="256" y="332"/>
                        </a:lnTo>
                        <a:lnTo>
                          <a:pt x="268" y="334"/>
                        </a:lnTo>
                        <a:lnTo>
                          <a:pt x="280" y="340"/>
                        </a:lnTo>
                        <a:lnTo>
                          <a:pt x="290" y="346"/>
                        </a:lnTo>
                        <a:lnTo>
                          <a:pt x="298" y="355"/>
                        </a:lnTo>
                        <a:lnTo>
                          <a:pt x="305" y="365"/>
                        </a:lnTo>
                        <a:lnTo>
                          <a:pt x="309" y="378"/>
                        </a:lnTo>
                        <a:lnTo>
                          <a:pt x="311" y="392"/>
                        </a:lnTo>
                        <a:lnTo>
                          <a:pt x="1132" y="531"/>
                        </a:lnTo>
                        <a:lnTo>
                          <a:pt x="1134" y="524"/>
                        </a:lnTo>
                        <a:lnTo>
                          <a:pt x="1137" y="518"/>
                        </a:lnTo>
                        <a:lnTo>
                          <a:pt x="1142" y="514"/>
                        </a:lnTo>
                        <a:lnTo>
                          <a:pt x="1147" y="510"/>
                        </a:lnTo>
                        <a:lnTo>
                          <a:pt x="1150" y="507"/>
                        </a:lnTo>
                        <a:lnTo>
                          <a:pt x="1155" y="505"/>
                        </a:lnTo>
                        <a:lnTo>
                          <a:pt x="1159" y="501"/>
                        </a:lnTo>
                        <a:lnTo>
                          <a:pt x="1164" y="499"/>
                        </a:lnTo>
                        <a:lnTo>
                          <a:pt x="1168" y="498"/>
                        </a:lnTo>
                        <a:lnTo>
                          <a:pt x="1173" y="497"/>
                        </a:lnTo>
                        <a:lnTo>
                          <a:pt x="1179" y="495"/>
                        </a:lnTo>
                        <a:lnTo>
                          <a:pt x="1183" y="495"/>
                        </a:lnTo>
                        <a:lnTo>
                          <a:pt x="1195" y="497"/>
                        </a:lnTo>
                        <a:lnTo>
                          <a:pt x="1205" y="500"/>
                        </a:lnTo>
                        <a:lnTo>
                          <a:pt x="1215" y="505"/>
                        </a:lnTo>
                        <a:lnTo>
                          <a:pt x="1224" y="512"/>
                        </a:lnTo>
                        <a:lnTo>
                          <a:pt x="1231" y="521"/>
                        </a:lnTo>
                        <a:lnTo>
                          <a:pt x="1235" y="530"/>
                        </a:lnTo>
                        <a:lnTo>
                          <a:pt x="1239" y="542"/>
                        </a:lnTo>
                        <a:lnTo>
                          <a:pt x="1240" y="553"/>
                        </a:lnTo>
                        <a:lnTo>
                          <a:pt x="1239" y="562"/>
                        </a:lnTo>
                        <a:lnTo>
                          <a:pt x="1236" y="571"/>
                        </a:lnTo>
                        <a:lnTo>
                          <a:pt x="1233" y="581"/>
                        </a:lnTo>
                        <a:lnTo>
                          <a:pt x="1227" y="589"/>
                        </a:lnTo>
                        <a:lnTo>
                          <a:pt x="1620" y="888"/>
                        </a:lnTo>
                        <a:lnTo>
                          <a:pt x="1727" y="888"/>
                        </a:lnTo>
                        <a:lnTo>
                          <a:pt x="1770" y="956"/>
                        </a:lnTo>
                        <a:lnTo>
                          <a:pt x="1770" y="1172"/>
                        </a:lnTo>
                        <a:lnTo>
                          <a:pt x="1830" y="1083"/>
                        </a:lnTo>
                        <a:lnTo>
                          <a:pt x="1987" y="1083"/>
                        </a:lnTo>
                        <a:lnTo>
                          <a:pt x="2006" y="1055"/>
                        </a:lnTo>
                        <a:lnTo>
                          <a:pt x="2026" y="1028"/>
                        </a:lnTo>
                        <a:lnTo>
                          <a:pt x="2045" y="1000"/>
                        </a:lnTo>
                        <a:lnTo>
                          <a:pt x="2064" y="974"/>
                        </a:lnTo>
                        <a:lnTo>
                          <a:pt x="2082" y="946"/>
                        </a:lnTo>
                        <a:lnTo>
                          <a:pt x="2101" y="918"/>
                        </a:lnTo>
                        <a:lnTo>
                          <a:pt x="2118" y="889"/>
                        </a:lnTo>
                        <a:lnTo>
                          <a:pt x="2136" y="862"/>
                        </a:lnTo>
                        <a:lnTo>
                          <a:pt x="2154" y="834"/>
                        </a:lnTo>
                        <a:lnTo>
                          <a:pt x="2171" y="805"/>
                        </a:lnTo>
                        <a:lnTo>
                          <a:pt x="2188" y="778"/>
                        </a:lnTo>
                        <a:lnTo>
                          <a:pt x="2204" y="749"/>
                        </a:lnTo>
                        <a:lnTo>
                          <a:pt x="2222" y="720"/>
                        </a:lnTo>
                        <a:lnTo>
                          <a:pt x="2238" y="691"/>
                        </a:lnTo>
                        <a:lnTo>
                          <a:pt x="2254" y="662"/>
                        </a:lnTo>
                        <a:lnTo>
                          <a:pt x="2270" y="633"/>
                        </a:lnTo>
                        <a:lnTo>
                          <a:pt x="48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89"/>
                  <p:cNvSpPr>
                    <a:spLocks/>
                  </p:cNvSpPr>
                  <p:nvPr/>
                </p:nvSpPr>
                <p:spPr bwMode="auto">
                  <a:xfrm>
                    <a:off x="7086600" y="5033963"/>
                    <a:ext cx="512763" cy="165100"/>
                  </a:xfrm>
                  <a:custGeom>
                    <a:avLst/>
                    <a:gdLst/>
                    <a:ahLst/>
                    <a:cxnLst>
                      <a:cxn ang="0">
                        <a:pos x="541" y="208"/>
                      </a:cxn>
                      <a:cxn ang="0">
                        <a:pos x="562" y="206"/>
                      </a:cxn>
                      <a:cxn ang="0">
                        <a:pos x="582" y="200"/>
                      </a:cxn>
                      <a:cxn ang="0">
                        <a:pos x="599" y="190"/>
                      </a:cxn>
                      <a:cxn ang="0">
                        <a:pos x="615" y="177"/>
                      </a:cxn>
                      <a:cxn ang="0">
                        <a:pos x="628" y="162"/>
                      </a:cxn>
                      <a:cxn ang="0">
                        <a:pos x="637" y="145"/>
                      </a:cxn>
                      <a:cxn ang="0">
                        <a:pos x="643" y="125"/>
                      </a:cxn>
                      <a:cxn ang="0">
                        <a:pos x="645" y="104"/>
                      </a:cxn>
                      <a:cxn ang="0">
                        <a:pos x="645" y="104"/>
                      </a:cxn>
                      <a:cxn ang="0">
                        <a:pos x="643" y="84"/>
                      </a:cxn>
                      <a:cxn ang="0">
                        <a:pos x="637" y="64"/>
                      </a:cxn>
                      <a:cxn ang="0">
                        <a:pos x="628" y="46"/>
                      </a:cxn>
                      <a:cxn ang="0">
                        <a:pos x="615" y="31"/>
                      </a:cxn>
                      <a:cxn ang="0">
                        <a:pos x="599" y="18"/>
                      </a:cxn>
                      <a:cxn ang="0">
                        <a:pos x="582" y="8"/>
                      </a:cxn>
                      <a:cxn ang="0">
                        <a:pos x="562" y="2"/>
                      </a:cxn>
                      <a:cxn ang="0">
                        <a:pos x="541" y="0"/>
                      </a:cxn>
                      <a:cxn ang="0">
                        <a:pos x="104" y="0"/>
                      </a:cxn>
                      <a:cxn ang="0">
                        <a:pos x="83" y="2"/>
                      </a:cxn>
                      <a:cxn ang="0">
                        <a:pos x="63" y="8"/>
                      </a:cxn>
                      <a:cxn ang="0">
                        <a:pos x="46" y="18"/>
                      </a:cxn>
                      <a:cxn ang="0">
                        <a:pos x="31" y="31"/>
                      </a:cxn>
                      <a:cxn ang="0">
                        <a:pos x="18" y="46"/>
                      </a:cxn>
                      <a:cxn ang="0">
                        <a:pos x="8" y="64"/>
                      </a:cxn>
                      <a:cxn ang="0">
                        <a:pos x="2" y="84"/>
                      </a:cxn>
                      <a:cxn ang="0">
                        <a:pos x="0" y="104"/>
                      </a:cxn>
                      <a:cxn ang="0">
                        <a:pos x="0" y="104"/>
                      </a:cxn>
                      <a:cxn ang="0">
                        <a:pos x="2" y="125"/>
                      </a:cxn>
                      <a:cxn ang="0">
                        <a:pos x="8" y="145"/>
                      </a:cxn>
                      <a:cxn ang="0">
                        <a:pos x="18" y="162"/>
                      </a:cxn>
                      <a:cxn ang="0">
                        <a:pos x="31" y="177"/>
                      </a:cxn>
                      <a:cxn ang="0">
                        <a:pos x="46" y="190"/>
                      </a:cxn>
                      <a:cxn ang="0">
                        <a:pos x="63" y="200"/>
                      </a:cxn>
                      <a:cxn ang="0">
                        <a:pos x="83" y="206"/>
                      </a:cxn>
                      <a:cxn ang="0">
                        <a:pos x="104" y="208"/>
                      </a:cxn>
                      <a:cxn ang="0">
                        <a:pos x="541" y="208"/>
                      </a:cxn>
                    </a:cxnLst>
                    <a:rect l="0" t="0" r="r" b="b"/>
                    <a:pathLst>
                      <a:path w="645" h="208">
                        <a:moveTo>
                          <a:pt x="541" y="208"/>
                        </a:moveTo>
                        <a:lnTo>
                          <a:pt x="562" y="206"/>
                        </a:lnTo>
                        <a:lnTo>
                          <a:pt x="582" y="200"/>
                        </a:lnTo>
                        <a:lnTo>
                          <a:pt x="599" y="190"/>
                        </a:lnTo>
                        <a:lnTo>
                          <a:pt x="615" y="177"/>
                        </a:lnTo>
                        <a:lnTo>
                          <a:pt x="628" y="162"/>
                        </a:lnTo>
                        <a:lnTo>
                          <a:pt x="637" y="145"/>
                        </a:lnTo>
                        <a:lnTo>
                          <a:pt x="643" y="125"/>
                        </a:lnTo>
                        <a:lnTo>
                          <a:pt x="645" y="104"/>
                        </a:lnTo>
                        <a:lnTo>
                          <a:pt x="645" y="104"/>
                        </a:lnTo>
                        <a:lnTo>
                          <a:pt x="643" y="84"/>
                        </a:lnTo>
                        <a:lnTo>
                          <a:pt x="637" y="64"/>
                        </a:lnTo>
                        <a:lnTo>
                          <a:pt x="628" y="46"/>
                        </a:lnTo>
                        <a:lnTo>
                          <a:pt x="615" y="31"/>
                        </a:lnTo>
                        <a:lnTo>
                          <a:pt x="599" y="18"/>
                        </a:lnTo>
                        <a:lnTo>
                          <a:pt x="582" y="8"/>
                        </a:lnTo>
                        <a:lnTo>
                          <a:pt x="562" y="2"/>
                        </a:lnTo>
                        <a:lnTo>
                          <a:pt x="541" y="0"/>
                        </a:lnTo>
                        <a:lnTo>
                          <a:pt x="104" y="0"/>
                        </a:lnTo>
                        <a:lnTo>
                          <a:pt x="83" y="2"/>
                        </a:lnTo>
                        <a:lnTo>
                          <a:pt x="63" y="8"/>
                        </a:lnTo>
                        <a:lnTo>
                          <a:pt x="46" y="18"/>
                        </a:lnTo>
                        <a:lnTo>
                          <a:pt x="31" y="31"/>
                        </a:lnTo>
                        <a:lnTo>
                          <a:pt x="18" y="46"/>
                        </a:lnTo>
                        <a:lnTo>
                          <a:pt x="8" y="64"/>
                        </a:lnTo>
                        <a:lnTo>
                          <a:pt x="2" y="84"/>
                        </a:lnTo>
                        <a:lnTo>
                          <a:pt x="0" y="104"/>
                        </a:lnTo>
                        <a:lnTo>
                          <a:pt x="0" y="104"/>
                        </a:lnTo>
                        <a:lnTo>
                          <a:pt x="2" y="125"/>
                        </a:lnTo>
                        <a:lnTo>
                          <a:pt x="8" y="145"/>
                        </a:lnTo>
                        <a:lnTo>
                          <a:pt x="18" y="162"/>
                        </a:lnTo>
                        <a:lnTo>
                          <a:pt x="31" y="177"/>
                        </a:lnTo>
                        <a:lnTo>
                          <a:pt x="46" y="190"/>
                        </a:lnTo>
                        <a:lnTo>
                          <a:pt x="63" y="200"/>
                        </a:lnTo>
                        <a:lnTo>
                          <a:pt x="83" y="206"/>
                        </a:lnTo>
                        <a:lnTo>
                          <a:pt x="104" y="208"/>
                        </a:lnTo>
                        <a:lnTo>
                          <a:pt x="541" y="208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90"/>
                  <p:cNvSpPr>
                    <a:spLocks/>
                  </p:cNvSpPr>
                  <p:nvPr/>
                </p:nvSpPr>
                <p:spPr bwMode="auto">
                  <a:xfrm>
                    <a:off x="6046788" y="4230688"/>
                    <a:ext cx="1071563" cy="1316038"/>
                  </a:xfrm>
                  <a:custGeom>
                    <a:avLst/>
                    <a:gdLst/>
                    <a:ahLst/>
                    <a:cxnLst>
                      <a:cxn ang="0">
                        <a:pos x="1230" y="1111"/>
                      </a:cxn>
                      <a:cxn ang="0">
                        <a:pos x="1032" y="1055"/>
                      </a:cxn>
                      <a:cxn ang="0">
                        <a:pos x="1068" y="1008"/>
                      </a:cxn>
                      <a:cxn ang="0">
                        <a:pos x="1064" y="1008"/>
                      </a:cxn>
                      <a:cxn ang="0">
                        <a:pos x="1061" y="1008"/>
                      </a:cxn>
                      <a:cxn ang="0">
                        <a:pos x="1023" y="1000"/>
                      </a:cxn>
                      <a:cxn ang="0">
                        <a:pos x="992" y="979"/>
                      </a:cxn>
                      <a:cxn ang="0">
                        <a:pos x="971" y="948"/>
                      </a:cxn>
                      <a:cxn ang="0">
                        <a:pos x="963" y="910"/>
                      </a:cxn>
                      <a:cxn ang="0">
                        <a:pos x="965" y="887"/>
                      </a:cxn>
                      <a:cxn ang="0">
                        <a:pos x="973" y="866"/>
                      </a:cxn>
                      <a:cxn ang="0">
                        <a:pos x="985" y="849"/>
                      </a:cxn>
                      <a:cxn ang="0">
                        <a:pos x="1001" y="834"/>
                      </a:cxn>
                      <a:cxn ang="0">
                        <a:pos x="223" y="0"/>
                      </a:cxn>
                      <a:cxn ang="0">
                        <a:pos x="214" y="5"/>
                      </a:cxn>
                      <a:cxn ang="0">
                        <a:pos x="205" y="8"/>
                      </a:cxn>
                      <a:cxn ang="0">
                        <a:pos x="194" y="10"/>
                      </a:cxn>
                      <a:cxn ang="0">
                        <a:pos x="183" y="12"/>
                      </a:cxn>
                      <a:cxn ang="0">
                        <a:pos x="183" y="227"/>
                      </a:cxn>
                      <a:cxn ang="0">
                        <a:pos x="185" y="444"/>
                      </a:cxn>
                      <a:cxn ang="0">
                        <a:pos x="0" y="646"/>
                      </a:cxn>
                      <a:cxn ang="0">
                        <a:pos x="72" y="703"/>
                      </a:cxn>
                      <a:cxn ang="0">
                        <a:pos x="272" y="910"/>
                      </a:cxn>
                      <a:cxn ang="0">
                        <a:pos x="322" y="703"/>
                      </a:cxn>
                      <a:cxn ang="0">
                        <a:pos x="825" y="1658"/>
                      </a:cxn>
                      <a:cxn ang="0">
                        <a:pos x="859" y="1636"/>
                      </a:cxn>
                      <a:cxn ang="0">
                        <a:pos x="911" y="1604"/>
                      </a:cxn>
                      <a:cxn ang="0">
                        <a:pos x="963" y="1573"/>
                      </a:cxn>
                      <a:cxn ang="0">
                        <a:pos x="999" y="1550"/>
                      </a:cxn>
                      <a:cxn ang="0">
                        <a:pos x="1045" y="1516"/>
                      </a:cxn>
                      <a:cxn ang="0">
                        <a:pos x="1090" y="1482"/>
                      </a:cxn>
                      <a:cxn ang="0">
                        <a:pos x="1135" y="1446"/>
                      </a:cxn>
                      <a:cxn ang="0">
                        <a:pos x="1178" y="1410"/>
                      </a:cxn>
                      <a:cxn ang="0">
                        <a:pos x="1222" y="1375"/>
                      </a:cxn>
                      <a:cxn ang="0">
                        <a:pos x="1265" y="1338"/>
                      </a:cxn>
                      <a:cxn ang="0">
                        <a:pos x="1307" y="1301"/>
                      </a:cxn>
                      <a:cxn ang="0">
                        <a:pos x="1350" y="1263"/>
                      </a:cxn>
                      <a:cxn ang="0">
                        <a:pos x="1310" y="1242"/>
                      </a:cxn>
                      <a:cxn ang="0">
                        <a:pos x="1276" y="1211"/>
                      </a:cxn>
                      <a:cxn ang="0">
                        <a:pos x="1254" y="1171"/>
                      </a:cxn>
                      <a:cxn ang="0">
                        <a:pos x="1244" y="1125"/>
                      </a:cxn>
                    </a:cxnLst>
                    <a:rect l="0" t="0" r="r" b="b"/>
                    <a:pathLst>
                      <a:path w="1350" h="1658">
                        <a:moveTo>
                          <a:pt x="1244" y="1125"/>
                        </a:moveTo>
                        <a:lnTo>
                          <a:pt x="1230" y="1111"/>
                        </a:lnTo>
                        <a:lnTo>
                          <a:pt x="1032" y="1111"/>
                        </a:lnTo>
                        <a:lnTo>
                          <a:pt x="1032" y="1055"/>
                        </a:lnTo>
                        <a:lnTo>
                          <a:pt x="1067" y="1055"/>
                        </a:lnTo>
                        <a:lnTo>
                          <a:pt x="1068" y="1008"/>
                        </a:lnTo>
                        <a:lnTo>
                          <a:pt x="1067" y="1008"/>
                        </a:lnTo>
                        <a:lnTo>
                          <a:pt x="1064" y="1008"/>
                        </a:lnTo>
                        <a:lnTo>
                          <a:pt x="1063" y="1008"/>
                        </a:lnTo>
                        <a:lnTo>
                          <a:pt x="1061" y="1008"/>
                        </a:lnTo>
                        <a:lnTo>
                          <a:pt x="1041" y="1006"/>
                        </a:lnTo>
                        <a:lnTo>
                          <a:pt x="1023" y="1000"/>
                        </a:lnTo>
                        <a:lnTo>
                          <a:pt x="1007" y="991"/>
                        </a:lnTo>
                        <a:lnTo>
                          <a:pt x="992" y="979"/>
                        </a:lnTo>
                        <a:lnTo>
                          <a:pt x="980" y="966"/>
                        </a:lnTo>
                        <a:lnTo>
                          <a:pt x="971" y="948"/>
                        </a:lnTo>
                        <a:lnTo>
                          <a:pt x="965" y="930"/>
                        </a:lnTo>
                        <a:lnTo>
                          <a:pt x="963" y="910"/>
                        </a:lnTo>
                        <a:lnTo>
                          <a:pt x="964" y="899"/>
                        </a:lnTo>
                        <a:lnTo>
                          <a:pt x="965" y="887"/>
                        </a:lnTo>
                        <a:lnTo>
                          <a:pt x="969" y="877"/>
                        </a:lnTo>
                        <a:lnTo>
                          <a:pt x="973" y="866"/>
                        </a:lnTo>
                        <a:lnTo>
                          <a:pt x="979" y="857"/>
                        </a:lnTo>
                        <a:lnTo>
                          <a:pt x="985" y="849"/>
                        </a:lnTo>
                        <a:lnTo>
                          <a:pt x="993" y="841"/>
                        </a:lnTo>
                        <a:lnTo>
                          <a:pt x="1001" y="834"/>
                        </a:lnTo>
                        <a:lnTo>
                          <a:pt x="671" y="578"/>
                        </a:lnTo>
                        <a:lnTo>
                          <a:pt x="223" y="0"/>
                        </a:lnTo>
                        <a:lnTo>
                          <a:pt x="219" y="2"/>
                        </a:lnTo>
                        <a:lnTo>
                          <a:pt x="214" y="5"/>
                        </a:lnTo>
                        <a:lnTo>
                          <a:pt x="209" y="7"/>
                        </a:lnTo>
                        <a:lnTo>
                          <a:pt x="205" y="8"/>
                        </a:lnTo>
                        <a:lnTo>
                          <a:pt x="199" y="9"/>
                        </a:lnTo>
                        <a:lnTo>
                          <a:pt x="194" y="10"/>
                        </a:lnTo>
                        <a:lnTo>
                          <a:pt x="189" y="12"/>
                        </a:lnTo>
                        <a:lnTo>
                          <a:pt x="183" y="12"/>
                        </a:lnTo>
                        <a:lnTo>
                          <a:pt x="182" y="80"/>
                        </a:lnTo>
                        <a:lnTo>
                          <a:pt x="183" y="227"/>
                        </a:lnTo>
                        <a:lnTo>
                          <a:pt x="184" y="376"/>
                        </a:lnTo>
                        <a:lnTo>
                          <a:pt x="185" y="444"/>
                        </a:lnTo>
                        <a:lnTo>
                          <a:pt x="293" y="646"/>
                        </a:lnTo>
                        <a:lnTo>
                          <a:pt x="0" y="646"/>
                        </a:lnTo>
                        <a:lnTo>
                          <a:pt x="0" y="703"/>
                        </a:lnTo>
                        <a:lnTo>
                          <a:pt x="72" y="703"/>
                        </a:lnTo>
                        <a:lnTo>
                          <a:pt x="72" y="910"/>
                        </a:lnTo>
                        <a:lnTo>
                          <a:pt x="272" y="910"/>
                        </a:lnTo>
                        <a:lnTo>
                          <a:pt x="272" y="703"/>
                        </a:lnTo>
                        <a:lnTo>
                          <a:pt x="322" y="703"/>
                        </a:lnTo>
                        <a:lnTo>
                          <a:pt x="322" y="702"/>
                        </a:lnTo>
                        <a:lnTo>
                          <a:pt x="825" y="1658"/>
                        </a:lnTo>
                        <a:lnTo>
                          <a:pt x="840" y="1649"/>
                        </a:lnTo>
                        <a:lnTo>
                          <a:pt x="859" y="1636"/>
                        </a:lnTo>
                        <a:lnTo>
                          <a:pt x="885" y="1621"/>
                        </a:lnTo>
                        <a:lnTo>
                          <a:pt x="911" y="1604"/>
                        </a:lnTo>
                        <a:lnTo>
                          <a:pt x="938" y="1588"/>
                        </a:lnTo>
                        <a:lnTo>
                          <a:pt x="963" y="1573"/>
                        </a:lnTo>
                        <a:lnTo>
                          <a:pt x="984" y="1560"/>
                        </a:lnTo>
                        <a:lnTo>
                          <a:pt x="999" y="1550"/>
                        </a:lnTo>
                        <a:lnTo>
                          <a:pt x="1022" y="1532"/>
                        </a:lnTo>
                        <a:lnTo>
                          <a:pt x="1045" y="1516"/>
                        </a:lnTo>
                        <a:lnTo>
                          <a:pt x="1067" y="1499"/>
                        </a:lnTo>
                        <a:lnTo>
                          <a:pt x="1090" y="1482"/>
                        </a:lnTo>
                        <a:lnTo>
                          <a:pt x="1112" y="1463"/>
                        </a:lnTo>
                        <a:lnTo>
                          <a:pt x="1135" y="1446"/>
                        </a:lnTo>
                        <a:lnTo>
                          <a:pt x="1157" y="1429"/>
                        </a:lnTo>
                        <a:lnTo>
                          <a:pt x="1178" y="1410"/>
                        </a:lnTo>
                        <a:lnTo>
                          <a:pt x="1200" y="1393"/>
                        </a:lnTo>
                        <a:lnTo>
                          <a:pt x="1222" y="1375"/>
                        </a:lnTo>
                        <a:lnTo>
                          <a:pt x="1244" y="1356"/>
                        </a:lnTo>
                        <a:lnTo>
                          <a:pt x="1265" y="1338"/>
                        </a:lnTo>
                        <a:lnTo>
                          <a:pt x="1287" y="1319"/>
                        </a:lnTo>
                        <a:lnTo>
                          <a:pt x="1307" y="1301"/>
                        </a:lnTo>
                        <a:lnTo>
                          <a:pt x="1329" y="1281"/>
                        </a:lnTo>
                        <a:lnTo>
                          <a:pt x="1350" y="1263"/>
                        </a:lnTo>
                        <a:lnTo>
                          <a:pt x="1329" y="1254"/>
                        </a:lnTo>
                        <a:lnTo>
                          <a:pt x="1310" y="1242"/>
                        </a:lnTo>
                        <a:lnTo>
                          <a:pt x="1292" y="1227"/>
                        </a:lnTo>
                        <a:lnTo>
                          <a:pt x="1276" y="1211"/>
                        </a:lnTo>
                        <a:lnTo>
                          <a:pt x="1264" y="1191"/>
                        </a:lnTo>
                        <a:lnTo>
                          <a:pt x="1254" y="1171"/>
                        </a:lnTo>
                        <a:lnTo>
                          <a:pt x="1248" y="1149"/>
                        </a:lnTo>
                        <a:lnTo>
                          <a:pt x="1244" y="1125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pic>
        <p:nvPicPr>
          <p:cNvPr id="27" name="Afbeelding 2" descr="Euroconstruct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6858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" y="2095500"/>
            <a:ext cx="76295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HOUSING TRENDS - Smaller Countries</a:t>
            </a:r>
            <a:endParaRPr lang="en-US" sz="4000" dirty="0"/>
          </a:p>
        </p:txBody>
      </p:sp>
      <p:cxnSp>
        <p:nvCxnSpPr>
          <p:cNvPr id="6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1285800" y="2971800"/>
            <a:ext cx="7020000" cy="0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105400" y="2209800"/>
            <a:ext cx="900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– 11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Bogen 11"/>
          <p:cNvSpPr/>
          <p:nvPr/>
        </p:nvSpPr>
        <p:spPr>
          <a:xfrm>
            <a:off x="3276600" y="2438400"/>
            <a:ext cx="2362200" cy="1143000"/>
          </a:xfrm>
          <a:prstGeom prst="arc">
            <a:avLst>
              <a:gd name="adj1" fmla="val 16200000"/>
              <a:gd name="adj2" fmla="val 0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5638800" y="3810000"/>
            <a:ext cx="25146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943600" y="34860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+ 4%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80944" y="6400800"/>
            <a:ext cx="83058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n-lt"/>
              </a:rPr>
              <a:t>Source: </a:t>
            </a:r>
            <a:r>
              <a:rPr lang="en-US" sz="800" dirty="0" err="1" smtClean="0">
                <a:latin typeface="+mn-lt"/>
              </a:rPr>
              <a:t>EUROCONSTRUCT</a:t>
            </a:r>
            <a:r>
              <a:rPr lang="en-US" sz="800" dirty="0" smtClean="0">
                <a:latin typeface="+mn-lt"/>
              </a:rPr>
              <a:t> (Oslo 6/2014). – Northern Europe: Denmark, Finland, Ireland, Norway, Sweden. Smaller Countries: Belgium, Netherlands, Austria, Portugal, Switzerland.</a:t>
            </a:r>
            <a:endParaRPr lang="en-US" sz="800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447800" y="16250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total housing output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in billion Euro at 2012 prices </a:t>
            </a:r>
            <a:endParaRPr lang="en-US" sz="1600" dirty="0">
              <a:latin typeface="+mn-lt"/>
            </a:endParaRPr>
          </a:p>
        </p:txBody>
      </p:sp>
      <p:pic>
        <p:nvPicPr>
          <p:cNvPr id="16" name="Afbeelding 2" descr="Euroconstruc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17526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458200" cy="819150"/>
          </a:xfrm>
        </p:spPr>
        <p:txBody>
          <a:bodyPr>
            <a:noAutofit/>
          </a:bodyPr>
          <a:lstStyle/>
          <a:p>
            <a:r>
              <a:rPr lang="en-US" sz="4000" dirty="0" smtClean="0"/>
              <a:t>TOTAL HOUSING - SMALLER COUNTRIES</a:t>
            </a:r>
            <a:endParaRPr lang="en-US" sz="4000" dirty="0"/>
          </a:p>
        </p:txBody>
      </p:sp>
      <p:sp>
        <p:nvSpPr>
          <p:cNvPr id="11" name="Textfeld 10"/>
          <p:cNvSpPr txBox="1"/>
          <p:nvPr/>
        </p:nvSpPr>
        <p:spPr>
          <a:xfrm>
            <a:off x="685800" y="1676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volume change in billion Euro </a:t>
            </a:r>
            <a:br>
              <a:rPr lang="en-US" sz="1600" dirty="0" smtClean="0">
                <a:latin typeface="+mn-lt"/>
              </a:rPr>
            </a:br>
            <a:endParaRPr lang="en-US" sz="1600" dirty="0"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33400" y="656635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</a:t>
            </a:r>
            <a:r>
              <a:rPr lang="en-US" sz="900" dirty="0" err="1" smtClean="0">
                <a:latin typeface="+mn-lt"/>
              </a:rPr>
              <a:t>EUROCONSTRUCT</a:t>
            </a:r>
            <a:r>
              <a:rPr lang="en-US" sz="900" dirty="0" smtClean="0">
                <a:latin typeface="+mn-lt"/>
              </a:rPr>
              <a:t> (Oslo 6/2014).</a:t>
            </a:r>
            <a:endParaRPr lang="en-US" sz="900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7629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Afbeelding 2" descr="Euroconstruc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17526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2057400"/>
            <a:ext cx="76295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458200" cy="8191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HOUSING TRENDS – EASTERN EUROPE</a:t>
            </a:r>
            <a:endParaRPr lang="en-US" sz="4000" dirty="0"/>
          </a:p>
        </p:txBody>
      </p:sp>
      <p:cxnSp>
        <p:nvCxnSpPr>
          <p:cNvPr id="6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1285800" y="3200400"/>
            <a:ext cx="7020000" cy="0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172200" y="2133600"/>
            <a:ext cx="900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– 24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Bogen 11"/>
          <p:cNvSpPr/>
          <p:nvPr/>
        </p:nvSpPr>
        <p:spPr>
          <a:xfrm>
            <a:off x="2819400" y="2286000"/>
            <a:ext cx="4038600" cy="1828800"/>
          </a:xfrm>
          <a:prstGeom prst="arc">
            <a:avLst>
              <a:gd name="adj1" fmla="val 16200000"/>
              <a:gd name="adj2" fmla="val 0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6781800" y="3810000"/>
            <a:ext cx="13716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7086600" y="3505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+ 9%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80944" y="6400800"/>
            <a:ext cx="6324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n-lt"/>
              </a:rPr>
              <a:t>Source: </a:t>
            </a:r>
            <a:r>
              <a:rPr lang="en-US" sz="800" dirty="0" err="1" smtClean="0">
                <a:latin typeface="+mn-lt"/>
              </a:rPr>
              <a:t>EUROCONSTRUCT</a:t>
            </a:r>
            <a:r>
              <a:rPr lang="en-US" sz="800" dirty="0" smtClean="0">
                <a:latin typeface="+mn-lt"/>
              </a:rPr>
              <a:t> (6/2014). – Eastern Europe: Czech Republic, Hungary, Poland, Slovak Republic.</a:t>
            </a:r>
            <a:endParaRPr lang="en-US" sz="800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447800" y="16250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total housing output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in billion Euro at 2012 prices </a:t>
            </a:r>
            <a:endParaRPr lang="en-US" sz="1600" dirty="0">
              <a:latin typeface="+mn-lt"/>
            </a:endParaRPr>
          </a:p>
        </p:txBody>
      </p:sp>
      <p:pic>
        <p:nvPicPr>
          <p:cNvPr id="16" name="Afbeelding 2" descr="Euroconstruc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17526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>
            <a:noAutofit/>
          </a:bodyPr>
          <a:lstStyle/>
          <a:p>
            <a:r>
              <a:rPr lang="en-US" sz="4000" dirty="0" smtClean="0"/>
              <a:t>TOTAL HOUSING – EASTERN EUROPE</a:t>
            </a:r>
            <a:endParaRPr lang="en-US" sz="4000" dirty="0"/>
          </a:p>
        </p:txBody>
      </p:sp>
      <p:sp>
        <p:nvSpPr>
          <p:cNvPr id="11" name="Textfeld 10"/>
          <p:cNvSpPr txBox="1"/>
          <p:nvPr/>
        </p:nvSpPr>
        <p:spPr>
          <a:xfrm>
            <a:off x="685800" y="1676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volume change in billion Euro </a:t>
            </a:r>
            <a:br>
              <a:rPr lang="en-US" sz="1600" dirty="0" smtClean="0">
                <a:latin typeface="+mn-lt"/>
              </a:rPr>
            </a:br>
            <a:endParaRPr lang="en-US" sz="1600" dirty="0"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33400" y="656635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</a:t>
            </a:r>
            <a:r>
              <a:rPr lang="en-US" sz="900" dirty="0" err="1" smtClean="0">
                <a:latin typeface="+mn-lt"/>
              </a:rPr>
              <a:t>EUROCONSTRUCT</a:t>
            </a:r>
            <a:r>
              <a:rPr lang="en-US" sz="900" dirty="0" smtClean="0">
                <a:latin typeface="+mn-lt"/>
              </a:rPr>
              <a:t> (Oslo 6/2014).</a:t>
            </a:r>
            <a:endParaRPr lang="en-US" sz="900" dirty="0"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7629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Afbeelding 2" descr="Euroconstruc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17526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847695"/>
              </p:ext>
            </p:extLst>
          </p:nvPr>
        </p:nvGraphicFramePr>
        <p:xfrm>
          <a:off x="228600" y="2346315"/>
          <a:ext cx="8640000" cy="405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/>
          <a:lstStyle/>
          <a:p>
            <a:r>
              <a:rPr lang="en-US" sz="4000" smtClean="0"/>
              <a:t>SIGNIFICANT GROWTH DIFFERENCES</a:t>
            </a:r>
            <a:endParaRPr lang="en-US" sz="4000"/>
          </a:p>
        </p:txBody>
      </p:sp>
      <p:sp>
        <p:nvSpPr>
          <p:cNvPr id="11" name="Textfeld 10"/>
          <p:cNvSpPr txBox="1"/>
          <p:nvPr/>
        </p:nvSpPr>
        <p:spPr>
          <a:xfrm>
            <a:off x="609600" y="1676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average housing permits per 1000 inhabitants 2013-2016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3.5 permits per 1,000 inhabitants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33400" y="656635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</a:t>
            </a:r>
            <a:r>
              <a:rPr lang="en-US" sz="900" dirty="0" err="1" smtClean="0">
                <a:latin typeface="+mn-lt"/>
              </a:rPr>
              <a:t>EUROCONSTRUCT</a:t>
            </a:r>
            <a:r>
              <a:rPr lang="en-US" sz="900" dirty="0" smtClean="0">
                <a:latin typeface="+mn-lt"/>
              </a:rPr>
              <a:t> (Oslo 6/2014).</a:t>
            </a:r>
            <a:endParaRPr lang="en-US" sz="900" dirty="0">
              <a:latin typeface="+mn-lt"/>
            </a:endParaRPr>
          </a:p>
        </p:txBody>
      </p:sp>
      <p:pic>
        <p:nvPicPr>
          <p:cNvPr id="7" name="Afbeelding 2" descr="Euroconstruct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17526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>
            <a:noAutofit/>
          </a:bodyPr>
          <a:lstStyle/>
          <a:p>
            <a:r>
              <a:rPr lang="en-US" sz="2600" dirty="0" smtClean="0"/>
              <a:t>RENOVATION DOMINATES HOUSING OUTPUT </a:t>
            </a:r>
            <a:br>
              <a:rPr lang="en-US" sz="2600" dirty="0" smtClean="0"/>
            </a:br>
            <a:r>
              <a:rPr lang="en-US" sz="2600" dirty="0" smtClean="0"/>
              <a:t>IN WESTERN EUROPE</a:t>
            </a:r>
            <a:endParaRPr lang="en-US" sz="2600" dirty="0"/>
          </a:p>
        </p:txBody>
      </p:sp>
      <p:sp>
        <p:nvSpPr>
          <p:cNvPr id="11" name="Textfeld 10"/>
          <p:cNvSpPr txBox="1"/>
          <p:nvPr/>
        </p:nvSpPr>
        <p:spPr>
          <a:xfrm>
            <a:off x="7772400" y="49924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Housing</a:t>
            </a: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r>
              <a:rPr lang="de-DE" dirty="0" err="1" smtClean="0">
                <a:latin typeface="+mn-lt"/>
              </a:rPr>
              <a:t>Renovation</a:t>
            </a:r>
            <a:endParaRPr lang="de-AT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772400" y="2514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New </a:t>
            </a:r>
            <a:r>
              <a:rPr lang="de-DE" dirty="0" err="1" smtClean="0">
                <a:latin typeface="+mn-lt"/>
              </a:rPr>
              <a:t>Housing</a:t>
            </a:r>
            <a:endParaRPr lang="de-AT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143000" y="1676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+mn-lt"/>
              </a:rPr>
              <a:t>share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of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new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construction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and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renovation</a:t>
            </a:r>
            <a:r>
              <a:rPr lang="de-DE" sz="1400" dirty="0" smtClean="0">
                <a:latin typeface="+mn-lt"/>
              </a:rPr>
              <a:t> in </a:t>
            </a:r>
            <a:r>
              <a:rPr lang="de-DE" sz="1400" dirty="0" err="1" smtClean="0">
                <a:latin typeface="+mn-lt"/>
              </a:rPr>
              <a:t>european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housing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markets</a:t>
            </a:r>
            <a:r>
              <a:rPr lang="de-DE" sz="1400" dirty="0" smtClean="0">
                <a:latin typeface="+mn-lt"/>
              </a:rPr>
              <a:t> in 2013</a:t>
            </a:r>
            <a:br>
              <a:rPr lang="de-DE" sz="1400" dirty="0" smtClean="0">
                <a:latin typeface="+mn-lt"/>
              </a:rPr>
            </a:br>
            <a:r>
              <a:rPr lang="de-DE" sz="1400" dirty="0" smtClean="0">
                <a:latin typeface="+mn-lt"/>
              </a:rPr>
              <a:t> in %</a:t>
            </a:r>
            <a:endParaRPr lang="de-AT" sz="1400" dirty="0"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33400" y="656635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</a:t>
            </a:r>
            <a:r>
              <a:rPr lang="en-US" sz="900" dirty="0" err="1" smtClean="0">
                <a:latin typeface="+mn-lt"/>
              </a:rPr>
              <a:t>EUROCONSTRUCT</a:t>
            </a:r>
            <a:r>
              <a:rPr lang="en-US" sz="900" dirty="0" smtClean="0">
                <a:latin typeface="+mn-lt"/>
              </a:rPr>
              <a:t>  (Oslo 6/2014).</a:t>
            </a:r>
            <a:endParaRPr lang="en-US" sz="900" dirty="0">
              <a:latin typeface="+mn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71700"/>
            <a:ext cx="7620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Afbeelding 2" descr="Euroconstruc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6858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>
            <a:noAutofit/>
          </a:bodyPr>
          <a:lstStyle/>
          <a:p>
            <a:r>
              <a:rPr lang="en-US" sz="2600" dirty="0" smtClean="0"/>
              <a:t>PUBLIC RENOVATION MEASURES AS REACTION TO </a:t>
            </a:r>
            <a:br>
              <a:rPr lang="en-US" sz="2600" dirty="0" smtClean="0"/>
            </a:br>
            <a:r>
              <a:rPr lang="en-US" sz="2600" dirty="0" smtClean="0"/>
              <a:t>THE LONG TERM ENERGY PRICE TREND </a:t>
            </a:r>
            <a:endParaRPr lang="en-US" sz="2600" dirty="0"/>
          </a:p>
        </p:txBody>
      </p:sp>
      <p:sp>
        <p:nvSpPr>
          <p:cNvPr id="10" name="Textfeld 9"/>
          <p:cNvSpPr txBox="1"/>
          <p:nvPr/>
        </p:nvSpPr>
        <p:spPr>
          <a:xfrm>
            <a:off x="533400" y="656635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n-lt"/>
              </a:rPr>
              <a:t>S: TECSON (www.tecson.de)</a:t>
            </a:r>
            <a:endParaRPr lang="de-AT" sz="900" dirty="0">
              <a:latin typeface="+mn-lt"/>
            </a:endParaRPr>
          </a:p>
        </p:txBody>
      </p:sp>
      <p:sp>
        <p:nvSpPr>
          <p:cNvPr id="22" name="AutoShape 15"/>
          <p:cNvSpPr>
            <a:spLocks/>
          </p:cNvSpPr>
          <p:nvPr/>
        </p:nvSpPr>
        <p:spPr bwMode="auto">
          <a:xfrm>
            <a:off x="7772400" y="3962400"/>
            <a:ext cx="1081088" cy="635000"/>
          </a:xfrm>
          <a:custGeom>
            <a:avLst/>
            <a:gdLst>
              <a:gd name="T0" fmla="*/ 27054430 w 21600"/>
              <a:gd name="T1" fmla="*/ 9333912 h 21600"/>
              <a:gd name="T2" fmla="*/ 27054430 w 21600"/>
              <a:gd name="T3" fmla="*/ 9333912 h 21600"/>
              <a:gd name="T4" fmla="*/ 27054430 w 21600"/>
              <a:gd name="T5" fmla="*/ 9333912 h 21600"/>
              <a:gd name="T6" fmla="*/ 27054430 w 21600"/>
              <a:gd name="T7" fmla="*/ 933391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/>
          <a:lstStyle/>
          <a:p>
            <a:r>
              <a:rPr lang="de-DE" sz="1800" b="1" dirty="0">
                <a:latin typeface="+mn-lt"/>
                <a:cs typeface="Arial" pitchFamily="34" charset="0"/>
                <a:sym typeface="Arial" pitchFamily="34" charset="0"/>
              </a:rPr>
              <a:t>2004/05</a:t>
            </a:r>
          </a:p>
          <a:p>
            <a:r>
              <a:rPr lang="de-DE" sz="1800" dirty="0">
                <a:latin typeface="+mn-lt"/>
                <a:cs typeface="Arial" pitchFamily="34" charset="0"/>
                <a:sym typeface="Arial" pitchFamily="34" charset="0"/>
              </a:rPr>
              <a:t>+45%</a:t>
            </a:r>
            <a:endParaRPr lang="de-DE" dirty="0">
              <a:latin typeface="+mn-lt"/>
            </a:endParaRPr>
          </a:p>
        </p:txBody>
      </p:sp>
      <p:sp>
        <p:nvSpPr>
          <p:cNvPr id="23" name="AutoShape 16"/>
          <p:cNvSpPr>
            <a:spLocks/>
          </p:cNvSpPr>
          <p:nvPr/>
        </p:nvSpPr>
        <p:spPr bwMode="auto">
          <a:xfrm>
            <a:off x="7696200" y="3124200"/>
            <a:ext cx="1079500" cy="635000"/>
          </a:xfrm>
          <a:custGeom>
            <a:avLst/>
            <a:gdLst>
              <a:gd name="T0" fmla="*/ 26975009 w 21600"/>
              <a:gd name="T1" fmla="*/ 9333912 h 21600"/>
              <a:gd name="T2" fmla="*/ 26975009 w 21600"/>
              <a:gd name="T3" fmla="*/ 9333912 h 21600"/>
              <a:gd name="T4" fmla="*/ 26975009 w 21600"/>
              <a:gd name="T5" fmla="*/ 9333912 h 21600"/>
              <a:gd name="T6" fmla="*/ 26975009 w 21600"/>
              <a:gd name="T7" fmla="*/ 933391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/>
          <a:lstStyle/>
          <a:p>
            <a:r>
              <a:rPr lang="de-DE" sz="1800" b="1" dirty="0">
                <a:latin typeface="+mn-lt"/>
                <a:cs typeface="Arial" pitchFamily="34" charset="0"/>
                <a:sym typeface="Arial" pitchFamily="34" charset="0"/>
              </a:rPr>
              <a:t>2009/10</a:t>
            </a:r>
            <a:br>
              <a:rPr lang="de-DE" sz="1800" b="1" dirty="0">
                <a:latin typeface="+mn-lt"/>
                <a:cs typeface="Arial" pitchFamily="34" charset="0"/>
                <a:sym typeface="Arial" pitchFamily="34" charset="0"/>
              </a:rPr>
            </a:br>
            <a:r>
              <a:rPr lang="de-DE" sz="1800" dirty="0">
                <a:latin typeface="+mn-lt"/>
                <a:cs typeface="Arial" pitchFamily="34" charset="0"/>
                <a:sym typeface="Arial" pitchFamily="34" charset="0"/>
              </a:rPr>
              <a:t>+30% </a:t>
            </a:r>
            <a:endParaRPr lang="de-DE" dirty="0">
              <a:latin typeface="+mn-lt"/>
            </a:endParaRPr>
          </a:p>
        </p:txBody>
      </p:sp>
      <p:sp>
        <p:nvSpPr>
          <p:cNvPr id="27" name="AutoShape 21"/>
          <p:cNvSpPr>
            <a:spLocks/>
          </p:cNvSpPr>
          <p:nvPr/>
        </p:nvSpPr>
        <p:spPr bwMode="auto">
          <a:xfrm>
            <a:off x="7416800" y="2133600"/>
            <a:ext cx="1727200" cy="647700"/>
          </a:xfrm>
          <a:custGeom>
            <a:avLst/>
            <a:gdLst>
              <a:gd name="T0" fmla="*/ 69056010 w 21600"/>
              <a:gd name="T1" fmla="*/ 9711002 h 21600"/>
              <a:gd name="T2" fmla="*/ 69056010 w 21600"/>
              <a:gd name="T3" fmla="*/ 9711002 h 21600"/>
              <a:gd name="T4" fmla="*/ 69056010 w 21600"/>
              <a:gd name="T5" fmla="*/ 9711002 h 21600"/>
              <a:gd name="T6" fmla="*/ 69056010 w 21600"/>
              <a:gd name="T7" fmla="*/ 97110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/>
          <a:lstStyle/>
          <a:p>
            <a:pPr algn="ctr"/>
            <a:r>
              <a:rPr lang="de-DE" sz="1800" b="1" dirty="0">
                <a:latin typeface="+mn-lt"/>
                <a:cs typeface="Arial" pitchFamily="34" charset="0"/>
                <a:sym typeface="Arial" pitchFamily="34" charset="0"/>
              </a:rPr>
              <a:t>2003 </a:t>
            </a:r>
            <a:r>
              <a:rPr lang="de-DE" sz="1800" b="1" dirty="0" err="1" smtClean="0">
                <a:latin typeface="+mn-lt"/>
                <a:cs typeface="Arial" pitchFamily="34" charset="0"/>
                <a:sym typeface="Arial" pitchFamily="34" charset="0"/>
              </a:rPr>
              <a:t>vs</a:t>
            </a:r>
            <a:r>
              <a:rPr lang="de-DE" sz="1800" b="1" dirty="0" smtClean="0">
                <a:latin typeface="+mn-lt"/>
                <a:cs typeface="Arial" pitchFamily="34" charset="0"/>
                <a:sym typeface="Arial" pitchFamily="34" charset="0"/>
              </a:rPr>
              <a:t> </a:t>
            </a:r>
            <a:r>
              <a:rPr lang="de-DE" sz="1800" b="1" dirty="0">
                <a:latin typeface="+mn-lt"/>
                <a:cs typeface="Arial" pitchFamily="34" charset="0"/>
                <a:sym typeface="Arial" pitchFamily="34" charset="0"/>
              </a:rPr>
              <a:t>2012</a:t>
            </a:r>
            <a:br>
              <a:rPr lang="de-DE" sz="1800" b="1" dirty="0">
                <a:latin typeface="+mn-lt"/>
                <a:cs typeface="Arial" pitchFamily="34" charset="0"/>
                <a:sym typeface="Arial" pitchFamily="34" charset="0"/>
              </a:rPr>
            </a:br>
            <a:r>
              <a:rPr lang="de-DE" sz="1800" dirty="0">
                <a:latin typeface="+mn-lt"/>
                <a:cs typeface="Arial" pitchFamily="34" charset="0"/>
                <a:sym typeface="Arial" pitchFamily="34" charset="0"/>
              </a:rPr>
              <a:t>+430%</a:t>
            </a:r>
            <a:endParaRPr lang="de-DE" dirty="0">
              <a:latin typeface="+mn-lt"/>
            </a:endParaRPr>
          </a:p>
        </p:txBody>
      </p:sp>
      <p:grpSp>
        <p:nvGrpSpPr>
          <p:cNvPr id="2" name="Gruppieren 25"/>
          <p:cNvGrpSpPr/>
          <p:nvPr/>
        </p:nvGrpSpPr>
        <p:grpSpPr>
          <a:xfrm>
            <a:off x="274320" y="2133600"/>
            <a:ext cx="7421880" cy="4191000"/>
            <a:chOff x="274320" y="2133600"/>
            <a:chExt cx="7421880" cy="4191000"/>
          </a:xfrm>
        </p:grpSpPr>
        <p:grpSp>
          <p:nvGrpSpPr>
            <p:cNvPr id="3" name="Gruppieren 24"/>
            <p:cNvGrpSpPr/>
            <p:nvPr/>
          </p:nvGrpSpPr>
          <p:grpSpPr>
            <a:xfrm>
              <a:off x="274320" y="2133600"/>
              <a:ext cx="7124700" cy="4191000"/>
              <a:chOff x="274320" y="2133600"/>
              <a:chExt cx="7124700" cy="4191000"/>
            </a:xfrm>
          </p:grpSpPr>
          <p:pic>
            <p:nvPicPr>
              <p:cNvPr id="6" name="Grafik 5" descr="oelhist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4320" y="2133600"/>
                <a:ext cx="7124700" cy="4191000"/>
              </a:xfrm>
              <a:prstGeom prst="rect">
                <a:avLst/>
              </a:prstGeom>
            </p:spPr>
          </p:pic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2268538" y="4546600"/>
                <a:ext cx="1008062" cy="254000"/>
                <a:chOff x="0" y="0"/>
                <a:chExt cx="80" cy="20"/>
              </a:xfrm>
            </p:grpSpPr>
            <p:sp>
              <p:nvSpPr>
                <p:cNvPr id="12" name="AutoShape 5"/>
                <p:cNvSpPr>
                  <a:spLocks/>
                </p:cNvSpPr>
                <p:nvPr/>
              </p:nvSpPr>
              <p:spPr bwMode="auto">
                <a:xfrm>
                  <a:off x="0" y="0"/>
                  <a:ext cx="80" cy="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>
                  <a:noFill/>
                  <a:prstDash val="solid"/>
                  <a:miter lim="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de-AT">
                    <a:latin typeface="+mn-lt"/>
                  </a:endParaRPr>
                </a:p>
              </p:txBody>
            </p:sp>
            <p:sp>
              <p:nvSpPr>
                <p:cNvPr id="13" name="AutoShape 6"/>
                <p:cNvSpPr>
                  <a:spLocks/>
                </p:cNvSpPr>
                <p:nvPr/>
              </p:nvSpPr>
              <p:spPr bwMode="auto">
                <a:xfrm>
                  <a:off x="0" y="0"/>
                  <a:ext cx="80" cy="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noFill/>
                  <a:miter lim="0"/>
                  <a:headEnd/>
                  <a:tailEnd/>
                </a:ln>
              </p:spPr>
              <p:txBody>
                <a:bodyPr lIns="50800" tIns="50800" rIns="50800" bIns="50800"/>
                <a:lstStyle/>
                <a:p>
                  <a:r>
                    <a:rPr lang="de-DE" sz="1000" b="1">
                      <a:solidFill>
                        <a:srgbClr val="7030A0"/>
                      </a:solidFill>
                      <a:latin typeface="+mn-lt"/>
                      <a:cs typeface="Arial" pitchFamily="34" charset="0"/>
                      <a:sym typeface="Arial" pitchFamily="34" charset="0"/>
                    </a:rPr>
                    <a:t>‘Oil-Crisis‘</a:t>
                  </a:r>
                  <a:endParaRPr lang="de-DE">
                    <a:latin typeface="+mn-lt"/>
                  </a:endParaRPr>
                </a:p>
              </p:txBody>
            </p:sp>
          </p:grpSp>
          <p:sp>
            <p:nvSpPr>
              <p:cNvPr id="28" name="AutoShape 22"/>
              <p:cNvSpPr>
                <a:spLocks/>
              </p:cNvSpPr>
              <p:nvPr/>
            </p:nvSpPr>
            <p:spPr bwMode="auto">
              <a:xfrm>
                <a:off x="1366838" y="3135312"/>
                <a:ext cx="4573587" cy="369888"/>
              </a:xfrm>
              <a:custGeom>
                <a:avLst/>
                <a:gdLst>
                  <a:gd name="T0" fmla="*/ 484206116 w 21600"/>
                  <a:gd name="T1" fmla="*/ 3167063 h 21600"/>
                  <a:gd name="T2" fmla="*/ 484206116 w 21600"/>
                  <a:gd name="T3" fmla="*/ 3167063 h 21600"/>
                  <a:gd name="T4" fmla="*/ 484206116 w 21600"/>
                  <a:gd name="T5" fmla="*/ 3167063 h 21600"/>
                  <a:gd name="T6" fmla="*/ 484206116 w 21600"/>
                  <a:gd name="T7" fmla="*/ 316706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noFill/>
                <a:miter lim="0"/>
                <a:headEnd/>
                <a:tailEnd/>
              </a:ln>
            </p:spPr>
            <p:txBody>
              <a:bodyPr lIns="50800" tIns="50800" rIns="50800" bIns="50800"/>
              <a:lstStyle/>
              <a:p>
                <a:pPr>
                  <a:spcBef>
                    <a:spcPts val="1000"/>
                  </a:spcBef>
                </a:pPr>
                <a:r>
                  <a:rPr lang="de-DE" sz="1800" dirty="0" err="1">
                    <a:latin typeface="+mn-lt"/>
                    <a:cs typeface="Arial" pitchFamily="34" charset="0"/>
                    <a:sym typeface="Arial" pitchFamily="34" charset="0"/>
                  </a:rPr>
                  <a:t>Crude</a:t>
                </a:r>
                <a:r>
                  <a:rPr lang="de-DE" sz="1800" dirty="0">
                    <a:latin typeface="+mn-lt"/>
                    <a:cs typeface="Arial" pitchFamily="34" charset="0"/>
                    <a:sym typeface="Arial" pitchFamily="34" charset="0"/>
                  </a:rPr>
                  <a:t> </a:t>
                </a:r>
                <a:r>
                  <a:rPr lang="de-DE" sz="1800" dirty="0" err="1">
                    <a:latin typeface="+mn-lt"/>
                    <a:cs typeface="Arial" pitchFamily="34" charset="0"/>
                    <a:sym typeface="Arial" pitchFamily="34" charset="0"/>
                  </a:rPr>
                  <a:t>oil</a:t>
                </a:r>
                <a:r>
                  <a:rPr lang="de-DE" sz="1800" dirty="0">
                    <a:latin typeface="+mn-lt"/>
                    <a:cs typeface="Arial" pitchFamily="34" charset="0"/>
                    <a:sym typeface="Arial" pitchFamily="34" charset="0"/>
                  </a:rPr>
                  <a:t> </a:t>
                </a:r>
                <a:r>
                  <a:rPr lang="de-DE" sz="1800" dirty="0" err="1">
                    <a:latin typeface="+mn-lt"/>
                    <a:cs typeface="Arial" pitchFamily="34" charset="0"/>
                    <a:sym typeface="Arial" pitchFamily="34" charset="0"/>
                  </a:rPr>
                  <a:t>price</a:t>
                </a:r>
                <a:r>
                  <a:rPr lang="de-DE" sz="1800" dirty="0">
                    <a:latin typeface="+mn-lt"/>
                    <a:cs typeface="Arial" pitchFamily="34" charset="0"/>
                    <a:sym typeface="Arial" pitchFamily="34" charset="0"/>
                  </a:rPr>
                  <a:t> </a:t>
                </a:r>
                <a:r>
                  <a:rPr lang="de-DE" sz="1800" dirty="0" err="1">
                    <a:latin typeface="+mn-lt"/>
                    <a:cs typeface="Arial" pitchFamily="34" charset="0"/>
                    <a:sym typeface="Arial" pitchFamily="34" charset="0"/>
                  </a:rPr>
                  <a:t>trend</a:t>
                </a:r>
                <a:r>
                  <a:rPr lang="de-DE" sz="1800" dirty="0">
                    <a:latin typeface="+mn-lt"/>
                    <a:cs typeface="Arial" pitchFamily="34" charset="0"/>
                    <a:sym typeface="Arial" pitchFamily="34" charset="0"/>
                  </a:rPr>
                  <a:t>  1960 – </a:t>
                </a:r>
                <a:r>
                  <a:rPr lang="de-DE" sz="1800" dirty="0" smtClean="0">
                    <a:latin typeface="+mn-lt"/>
                    <a:cs typeface="Arial" pitchFamily="34" charset="0"/>
                    <a:sym typeface="Arial" pitchFamily="34" charset="0"/>
                  </a:rPr>
                  <a:t>2013 </a:t>
                </a:r>
                <a:endParaRPr lang="de-DE" dirty="0">
                  <a:latin typeface="+mn-lt"/>
                </a:endParaRPr>
              </a:p>
            </p:txBody>
          </p:sp>
          <p:grpSp>
            <p:nvGrpSpPr>
              <p:cNvPr id="5" name="Gruppieren 23"/>
              <p:cNvGrpSpPr/>
              <p:nvPr/>
            </p:nvGrpSpPr>
            <p:grpSpPr>
              <a:xfrm>
                <a:off x="1143000" y="2133600"/>
                <a:ext cx="5105400" cy="1028700"/>
                <a:chOff x="1143000" y="2133600"/>
                <a:chExt cx="5105400" cy="1028700"/>
              </a:xfrm>
            </p:grpSpPr>
            <p:grpSp>
              <p:nvGrpSpPr>
                <p:cNvPr id="7" name="Group 8"/>
                <p:cNvGrpSpPr>
                  <a:grpSpLocks/>
                </p:cNvGrpSpPr>
                <p:nvPr/>
              </p:nvGrpSpPr>
              <p:grpSpPr bwMode="auto">
                <a:xfrm>
                  <a:off x="1143000" y="2133600"/>
                  <a:ext cx="4989528" cy="1028700"/>
                  <a:chOff x="0" y="-4"/>
                  <a:chExt cx="393" cy="50"/>
                </a:xfrm>
              </p:grpSpPr>
              <p:sp>
                <p:nvSpPr>
                  <p:cNvPr id="17" name="AutoShape 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93" cy="44"/>
                  </a:xfrm>
                  <a:custGeom>
                    <a:avLst/>
                    <a:gdLst>
                      <a:gd name="T0" fmla="*/ 4 w 21600"/>
                      <a:gd name="T1" fmla="*/ 0 h 21600"/>
                      <a:gd name="T2" fmla="*/ 4 w 21600"/>
                      <a:gd name="T3" fmla="*/ 0 h 21600"/>
                      <a:gd name="T4" fmla="*/ 4 w 21600"/>
                      <a:gd name="T5" fmla="*/ 0 h 21600"/>
                      <a:gd name="T6" fmla="*/ 4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>
                    <a:noFill/>
                    <a:prstDash val="solid"/>
                    <a:miter lim="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de-AT">
                      <a:latin typeface="+mn-lt"/>
                    </a:endParaRPr>
                  </a:p>
                </p:txBody>
              </p:sp>
              <p:sp>
                <p:nvSpPr>
                  <p:cNvPr id="18" name="AutoShape 10"/>
                  <p:cNvSpPr>
                    <a:spLocks/>
                  </p:cNvSpPr>
                  <p:nvPr/>
                </p:nvSpPr>
                <p:spPr bwMode="auto">
                  <a:xfrm>
                    <a:off x="0" y="-4"/>
                    <a:ext cx="393" cy="50"/>
                  </a:xfrm>
                  <a:custGeom>
                    <a:avLst/>
                    <a:gdLst>
                      <a:gd name="T0" fmla="*/ 4 w 21600"/>
                      <a:gd name="T1" fmla="*/ 0 h 21600"/>
                      <a:gd name="T2" fmla="*/ 4 w 21600"/>
                      <a:gd name="T3" fmla="*/ 0 h 21600"/>
                      <a:gd name="T4" fmla="*/ 4 w 21600"/>
                      <a:gd name="T5" fmla="*/ 0 h 21600"/>
                      <a:gd name="T6" fmla="*/ 4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2700">
                    <a:noFill/>
                    <a:miter lim="0"/>
                    <a:headEnd/>
                    <a:tailEnd/>
                  </a:ln>
                </p:spPr>
                <p:txBody>
                  <a:bodyPr lIns="50800" tIns="50800" rIns="50800" bIns="50800"/>
                  <a:lstStyle/>
                  <a:p>
                    <a:pPr algn="r"/>
                    <a:r>
                      <a:rPr lang="de-DE" sz="1800" dirty="0">
                        <a:solidFill>
                          <a:srgbClr val="8238BA"/>
                        </a:solidFill>
                        <a:latin typeface="+mn-lt"/>
                        <a:cs typeface="Arial" pitchFamily="34" charset="0"/>
                        <a:sym typeface="Arial" pitchFamily="34" charset="0"/>
                      </a:rPr>
                      <a:t>EU Public </a:t>
                    </a:r>
                    <a:r>
                      <a:rPr lang="de-DE" sz="1800" dirty="0" err="1">
                        <a:solidFill>
                          <a:srgbClr val="8238BA"/>
                        </a:solidFill>
                        <a:latin typeface="+mn-lt"/>
                        <a:cs typeface="Arial" pitchFamily="34" charset="0"/>
                        <a:sym typeface="Arial" pitchFamily="34" charset="0"/>
                      </a:rPr>
                      <a:t>Debt</a:t>
                    </a:r>
                    <a:r>
                      <a:rPr lang="de-DE" sz="1800" dirty="0">
                        <a:solidFill>
                          <a:srgbClr val="8238BA"/>
                        </a:solidFill>
                        <a:latin typeface="+mn-lt"/>
                        <a:cs typeface="Arial" pitchFamily="34" charset="0"/>
                        <a:sym typeface="Arial" pitchFamily="34" charset="0"/>
                      </a:rPr>
                      <a:t> </a:t>
                    </a:r>
                    <a:r>
                      <a:rPr lang="de-DE" sz="1800" dirty="0" err="1">
                        <a:solidFill>
                          <a:srgbClr val="8238BA"/>
                        </a:solidFill>
                        <a:latin typeface="+mn-lt"/>
                        <a:cs typeface="Arial" pitchFamily="34" charset="0"/>
                        <a:sym typeface="Arial" pitchFamily="34" charset="0"/>
                      </a:rPr>
                      <a:t>Crisis</a:t>
                    </a:r>
                    <a:r>
                      <a:rPr lang="de-DE" sz="1800" dirty="0">
                        <a:solidFill>
                          <a:srgbClr val="8238BA"/>
                        </a:solidFill>
                        <a:latin typeface="+mn-lt"/>
                        <a:cs typeface="Arial" pitchFamily="34" charset="0"/>
                        <a:sym typeface="Arial" pitchFamily="34" charset="0"/>
                      </a:rPr>
                      <a:t/>
                    </a:r>
                    <a:br>
                      <a:rPr lang="de-DE" sz="1800" dirty="0">
                        <a:solidFill>
                          <a:srgbClr val="8238BA"/>
                        </a:solidFill>
                        <a:latin typeface="+mn-lt"/>
                        <a:cs typeface="Arial" pitchFamily="34" charset="0"/>
                        <a:sym typeface="Arial" pitchFamily="34" charset="0"/>
                      </a:rPr>
                    </a:br>
                    <a:endParaRPr lang="de-DE" dirty="0" smtClean="0">
                      <a:solidFill>
                        <a:srgbClr val="8238BA"/>
                      </a:solidFill>
                      <a:latin typeface="+mn-lt"/>
                      <a:cs typeface="Arial" pitchFamily="34" charset="0"/>
                      <a:sym typeface="Arial" pitchFamily="34" charset="0"/>
                    </a:endParaRPr>
                  </a:p>
                  <a:p>
                    <a:pPr algn="r"/>
                    <a:r>
                      <a:rPr lang="de-DE" sz="1800" dirty="0" smtClean="0">
                        <a:solidFill>
                          <a:srgbClr val="8238BA"/>
                        </a:solidFill>
                        <a:latin typeface="+mn-lt"/>
                        <a:cs typeface="Arial" pitchFamily="34" charset="0"/>
                        <a:sym typeface="Arial" pitchFamily="34" charset="0"/>
                      </a:rPr>
                      <a:t>World </a:t>
                    </a:r>
                    <a:r>
                      <a:rPr lang="de-DE" sz="1800" dirty="0">
                        <a:solidFill>
                          <a:srgbClr val="8238BA"/>
                        </a:solidFill>
                        <a:latin typeface="+mn-lt"/>
                        <a:cs typeface="Arial" pitchFamily="34" charset="0"/>
                        <a:sym typeface="Arial" pitchFamily="34" charset="0"/>
                      </a:rPr>
                      <a:t>Financial </a:t>
                    </a:r>
                    <a:r>
                      <a:rPr lang="de-DE" sz="1800" dirty="0" err="1">
                        <a:solidFill>
                          <a:srgbClr val="8238BA"/>
                        </a:solidFill>
                        <a:latin typeface="+mn-lt"/>
                        <a:cs typeface="Arial" pitchFamily="34" charset="0"/>
                        <a:sym typeface="Arial" pitchFamily="34" charset="0"/>
                      </a:rPr>
                      <a:t>Crisis</a:t>
                    </a:r>
                    <a:endParaRPr lang="de-DE" dirty="0">
                      <a:latin typeface="+mn-lt"/>
                    </a:endParaRPr>
                  </a:p>
                </p:txBody>
              </p:sp>
            </p:grpSp>
            <p:sp>
              <p:nvSpPr>
                <p:cNvPr id="21" name="Ellipse 20"/>
                <p:cNvSpPr/>
                <p:nvPr/>
              </p:nvSpPr>
              <p:spPr>
                <a:xfrm>
                  <a:off x="6096000" y="2209800"/>
                  <a:ext cx="152400" cy="533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</p:grpSp>
        </p:grp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5486400" y="4343400"/>
              <a:ext cx="2209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>
                <a:latin typeface="+mn-lt"/>
              </a:endParaRP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6477000" y="3505200"/>
              <a:ext cx="10810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3400" y="5114732"/>
            <a:ext cx="360000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173400" y="4716332"/>
            <a:ext cx="360000" cy="3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173400" y="4331732"/>
            <a:ext cx="360000" cy="36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173400" y="3950732"/>
            <a:ext cx="360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/>
          <a:lstStyle/>
          <a:p>
            <a:r>
              <a:rPr lang="en-US" sz="4000" dirty="0" smtClean="0"/>
              <a:t>TOTAL HOUSING PRODUCTION</a:t>
            </a:r>
            <a:endParaRPr lang="en-US" sz="4000" dirty="0"/>
          </a:p>
        </p:txBody>
      </p:sp>
      <p:cxnSp>
        <p:nvCxnSpPr>
          <p:cNvPr id="9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32"/>
          <p:cNvGrpSpPr>
            <a:grpSpLocks/>
          </p:cNvGrpSpPr>
          <p:nvPr/>
        </p:nvGrpSpPr>
        <p:grpSpPr bwMode="auto">
          <a:xfrm>
            <a:off x="3757612" y="44276"/>
            <a:ext cx="5310188" cy="6769100"/>
            <a:chOff x="1730" y="-8"/>
            <a:chExt cx="3345" cy="4264"/>
          </a:xfrm>
          <a:solidFill>
            <a:srgbClr val="DDD9C3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1019 w 1205"/>
                <a:gd name="T109" fmla="*/ 440 h 952"/>
                <a:gd name="T110" fmla="*/ 1196 w 1205"/>
                <a:gd name="T111" fmla="*/ 376 h 952"/>
                <a:gd name="T112" fmla="*/ 1205 w 1205"/>
                <a:gd name="T113" fmla="*/ 368 h 952"/>
                <a:gd name="T114" fmla="*/ 1180 w 1205"/>
                <a:gd name="T115" fmla="*/ 352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77 w 421"/>
                <a:gd name="T39" fmla="*/ 544 h 616"/>
                <a:gd name="T40" fmla="*/ 244 w 421"/>
                <a:gd name="T41" fmla="*/ 496 h 616"/>
                <a:gd name="T42" fmla="*/ 227 w 421"/>
                <a:gd name="T43" fmla="*/ 480 h 616"/>
                <a:gd name="T44" fmla="*/ 227 w 421"/>
                <a:gd name="T45" fmla="*/ 432 h 616"/>
                <a:gd name="T46" fmla="*/ 261 w 421"/>
                <a:gd name="T47" fmla="*/ 408 h 616"/>
                <a:gd name="T48" fmla="*/ 269 w 421"/>
                <a:gd name="T49" fmla="*/ 392 h 616"/>
                <a:gd name="T50" fmla="*/ 236 w 421"/>
                <a:gd name="T51" fmla="*/ 312 h 616"/>
                <a:gd name="T52" fmla="*/ 286 w 421"/>
                <a:gd name="T53" fmla="*/ 304 h 616"/>
                <a:gd name="T54" fmla="*/ 303 w 421"/>
                <a:gd name="T55" fmla="*/ 256 h 616"/>
                <a:gd name="T56" fmla="*/ 320 w 421"/>
                <a:gd name="T57" fmla="*/ 248 h 616"/>
                <a:gd name="T58" fmla="*/ 337 w 421"/>
                <a:gd name="T59" fmla="*/ 192 h 616"/>
                <a:gd name="T60" fmla="*/ 362 w 421"/>
                <a:gd name="T61" fmla="*/ 152 h 616"/>
                <a:gd name="T62" fmla="*/ 421 w 421"/>
                <a:gd name="T63" fmla="*/ 120 h 616"/>
                <a:gd name="T64" fmla="*/ 413 w 421"/>
                <a:gd name="T65" fmla="*/ 96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944 w 1205"/>
                <a:gd name="T109" fmla="*/ 472 h 952"/>
                <a:gd name="T110" fmla="*/ 1019 w 1205"/>
                <a:gd name="T111" fmla="*/ 440 h 952"/>
                <a:gd name="T112" fmla="*/ 1196 w 1205"/>
                <a:gd name="T113" fmla="*/ 376 h 952"/>
                <a:gd name="T114" fmla="*/ 1205 w 1205"/>
                <a:gd name="T115" fmla="*/ 368 h 952"/>
                <a:gd name="T116" fmla="*/ 1205 w 1205"/>
                <a:gd name="T117" fmla="*/ 344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68 w 421"/>
                <a:gd name="T39" fmla="*/ 576 h 616"/>
                <a:gd name="T40" fmla="*/ 219 w 421"/>
                <a:gd name="T41" fmla="*/ 520 h 616"/>
                <a:gd name="T42" fmla="*/ 236 w 421"/>
                <a:gd name="T43" fmla="*/ 496 h 616"/>
                <a:gd name="T44" fmla="*/ 219 w 421"/>
                <a:gd name="T45" fmla="*/ 456 h 616"/>
                <a:gd name="T46" fmla="*/ 236 w 421"/>
                <a:gd name="T47" fmla="*/ 416 h 616"/>
                <a:gd name="T48" fmla="*/ 269 w 421"/>
                <a:gd name="T49" fmla="*/ 400 h 616"/>
                <a:gd name="T50" fmla="*/ 253 w 421"/>
                <a:gd name="T51" fmla="*/ 376 h 616"/>
                <a:gd name="T52" fmla="*/ 261 w 421"/>
                <a:gd name="T53" fmla="*/ 312 h 616"/>
                <a:gd name="T54" fmla="*/ 303 w 421"/>
                <a:gd name="T55" fmla="*/ 288 h 616"/>
                <a:gd name="T56" fmla="*/ 312 w 421"/>
                <a:gd name="T57" fmla="*/ 256 h 616"/>
                <a:gd name="T58" fmla="*/ 320 w 421"/>
                <a:gd name="T59" fmla="*/ 224 h 616"/>
                <a:gd name="T60" fmla="*/ 328 w 421"/>
                <a:gd name="T61" fmla="*/ 168 h 616"/>
                <a:gd name="T62" fmla="*/ 387 w 421"/>
                <a:gd name="T63" fmla="*/ 136 h 616"/>
                <a:gd name="T64" fmla="*/ 421 w 421"/>
                <a:gd name="T65" fmla="*/ 112 h 616"/>
                <a:gd name="T66" fmla="*/ 413 w 421"/>
                <a:gd name="T67" fmla="*/ 9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117" y="1888"/>
              <a:ext cx="396" cy="408"/>
            </a:xfrm>
            <a:custGeom>
              <a:avLst/>
              <a:gdLst>
                <a:gd name="T0" fmla="*/ 363 w 396"/>
                <a:gd name="T1" fmla="*/ 160 h 408"/>
                <a:gd name="T2" fmla="*/ 354 w 396"/>
                <a:gd name="T3" fmla="*/ 136 h 408"/>
                <a:gd name="T4" fmla="*/ 329 w 396"/>
                <a:gd name="T5" fmla="*/ 120 h 408"/>
                <a:gd name="T6" fmla="*/ 295 w 396"/>
                <a:gd name="T7" fmla="*/ 144 h 408"/>
                <a:gd name="T8" fmla="*/ 262 w 396"/>
                <a:gd name="T9" fmla="*/ 96 h 408"/>
                <a:gd name="T10" fmla="*/ 278 w 396"/>
                <a:gd name="T11" fmla="*/ 80 h 408"/>
                <a:gd name="T12" fmla="*/ 278 w 396"/>
                <a:gd name="T13" fmla="*/ 64 h 408"/>
                <a:gd name="T14" fmla="*/ 312 w 396"/>
                <a:gd name="T15" fmla="*/ 64 h 408"/>
                <a:gd name="T16" fmla="*/ 321 w 396"/>
                <a:gd name="T17" fmla="*/ 48 h 408"/>
                <a:gd name="T18" fmla="*/ 329 w 396"/>
                <a:gd name="T19" fmla="*/ 32 h 408"/>
                <a:gd name="T20" fmla="*/ 346 w 396"/>
                <a:gd name="T21" fmla="*/ 24 h 408"/>
                <a:gd name="T22" fmla="*/ 354 w 396"/>
                <a:gd name="T23" fmla="*/ 0 h 408"/>
                <a:gd name="T24" fmla="*/ 329 w 396"/>
                <a:gd name="T25" fmla="*/ 0 h 408"/>
                <a:gd name="T26" fmla="*/ 304 w 396"/>
                <a:gd name="T27" fmla="*/ 8 h 408"/>
                <a:gd name="T28" fmla="*/ 262 w 396"/>
                <a:gd name="T29" fmla="*/ 8 h 408"/>
                <a:gd name="T30" fmla="*/ 253 w 396"/>
                <a:gd name="T31" fmla="*/ 32 h 408"/>
                <a:gd name="T32" fmla="*/ 219 w 396"/>
                <a:gd name="T33" fmla="*/ 56 h 408"/>
                <a:gd name="T34" fmla="*/ 219 w 396"/>
                <a:gd name="T35" fmla="*/ 80 h 408"/>
                <a:gd name="T36" fmla="*/ 186 w 396"/>
                <a:gd name="T37" fmla="*/ 96 h 408"/>
                <a:gd name="T38" fmla="*/ 127 w 396"/>
                <a:gd name="T39" fmla="*/ 72 h 408"/>
                <a:gd name="T40" fmla="*/ 93 w 396"/>
                <a:gd name="T41" fmla="*/ 104 h 408"/>
                <a:gd name="T42" fmla="*/ 110 w 396"/>
                <a:gd name="T43" fmla="*/ 136 h 408"/>
                <a:gd name="T44" fmla="*/ 76 w 396"/>
                <a:gd name="T45" fmla="*/ 160 h 408"/>
                <a:gd name="T46" fmla="*/ 110 w 396"/>
                <a:gd name="T47" fmla="*/ 192 h 408"/>
                <a:gd name="T48" fmla="*/ 152 w 396"/>
                <a:gd name="T49" fmla="*/ 208 h 408"/>
                <a:gd name="T50" fmla="*/ 144 w 396"/>
                <a:gd name="T51" fmla="*/ 224 h 408"/>
                <a:gd name="T52" fmla="*/ 118 w 396"/>
                <a:gd name="T53" fmla="*/ 224 h 408"/>
                <a:gd name="T54" fmla="*/ 102 w 396"/>
                <a:gd name="T55" fmla="*/ 256 h 408"/>
                <a:gd name="T56" fmla="*/ 51 w 396"/>
                <a:gd name="T57" fmla="*/ 272 h 408"/>
                <a:gd name="T58" fmla="*/ 51 w 396"/>
                <a:gd name="T59" fmla="*/ 304 h 408"/>
                <a:gd name="T60" fmla="*/ 9 w 396"/>
                <a:gd name="T61" fmla="*/ 312 h 408"/>
                <a:gd name="T62" fmla="*/ 26 w 396"/>
                <a:gd name="T63" fmla="*/ 328 h 408"/>
                <a:gd name="T64" fmla="*/ 0 w 396"/>
                <a:gd name="T65" fmla="*/ 368 h 408"/>
                <a:gd name="T66" fmla="*/ 26 w 396"/>
                <a:gd name="T67" fmla="*/ 376 h 408"/>
                <a:gd name="T68" fmla="*/ 26 w 396"/>
                <a:gd name="T69" fmla="*/ 400 h 408"/>
                <a:gd name="T70" fmla="*/ 59 w 396"/>
                <a:gd name="T71" fmla="*/ 408 h 408"/>
                <a:gd name="T72" fmla="*/ 160 w 396"/>
                <a:gd name="T73" fmla="*/ 408 h 408"/>
                <a:gd name="T74" fmla="*/ 228 w 396"/>
                <a:gd name="T75" fmla="*/ 376 h 408"/>
                <a:gd name="T76" fmla="*/ 287 w 396"/>
                <a:gd name="T77" fmla="*/ 376 h 408"/>
                <a:gd name="T78" fmla="*/ 329 w 396"/>
                <a:gd name="T79" fmla="*/ 392 h 408"/>
                <a:gd name="T80" fmla="*/ 329 w 396"/>
                <a:gd name="T81" fmla="*/ 360 h 408"/>
                <a:gd name="T82" fmla="*/ 354 w 396"/>
                <a:gd name="T83" fmla="*/ 328 h 408"/>
                <a:gd name="T84" fmla="*/ 371 w 396"/>
                <a:gd name="T85" fmla="*/ 304 h 408"/>
                <a:gd name="T86" fmla="*/ 388 w 396"/>
                <a:gd name="T87" fmla="*/ 232 h 408"/>
                <a:gd name="T88" fmla="*/ 380 w 396"/>
                <a:gd name="T89" fmla="*/ 208 h 408"/>
                <a:gd name="T90" fmla="*/ 371 w 396"/>
                <a:gd name="T91" fmla="*/ 176 h 408"/>
                <a:gd name="T92" fmla="*/ 396 w 396"/>
                <a:gd name="T93" fmla="*/ 168 h 408"/>
                <a:gd name="T94" fmla="*/ 380 w 396"/>
                <a:gd name="T95" fmla="*/ 160 h 408"/>
                <a:gd name="T96" fmla="*/ 363 w 396"/>
                <a:gd name="T97" fmla="*/ 160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68 w 202"/>
                <a:gd name="T45" fmla="*/ 128 h 144"/>
                <a:gd name="T46" fmla="*/ 193 w 202"/>
                <a:gd name="T47" fmla="*/ 120 h 144"/>
                <a:gd name="T48" fmla="*/ 202 w 202"/>
                <a:gd name="T49" fmla="*/ 88 h 144"/>
                <a:gd name="T50" fmla="*/ 185 w 202"/>
                <a:gd name="T51" fmla="*/ 72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43 w 202"/>
                <a:gd name="T45" fmla="*/ 144 h 144"/>
                <a:gd name="T46" fmla="*/ 168 w 202"/>
                <a:gd name="T47" fmla="*/ 128 h 144"/>
                <a:gd name="T48" fmla="*/ 193 w 202"/>
                <a:gd name="T49" fmla="*/ 120 h 144"/>
                <a:gd name="T50" fmla="*/ 202 w 202"/>
                <a:gd name="T51" fmla="*/ 88 h 144"/>
                <a:gd name="T52" fmla="*/ 185 w 202"/>
                <a:gd name="T53" fmla="*/ 72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w 67"/>
                <a:gd name="T13" fmla="*/ 2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40 w 1146"/>
                <a:gd name="T93" fmla="*/ 1064 h 1088"/>
                <a:gd name="T94" fmla="*/ 632 w 1146"/>
                <a:gd name="T95" fmla="*/ 992 h 1088"/>
                <a:gd name="T96" fmla="*/ 682 w 1146"/>
                <a:gd name="T97" fmla="*/ 944 h 1088"/>
                <a:gd name="T98" fmla="*/ 750 w 1146"/>
                <a:gd name="T99" fmla="*/ 928 h 1088"/>
                <a:gd name="T100" fmla="*/ 876 w 1146"/>
                <a:gd name="T101" fmla="*/ 968 h 1088"/>
                <a:gd name="T102" fmla="*/ 944 w 1146"/>
                <a:gd name="T103" fmla="*/ 984 h 1088"/>
                <a:gd name="T104" fmla="*/ 969 w 1146"/>
                <a:gd name="T105" fmla="*/ 968 h 1088"/>
                <a:gd name="T106" fmla="*/ 1019 w 1146"/>
                <a:gd name="T107" fmla="*/ 928 h 1088"/>
                <a:gd name="T108" fmla="*/ 1087 w 1146"/>
                <a:gd name="T109" fmla="*/ 864 h 1088"/>
                <a:gd name="T110" fmla="*/ 1019 w 1146"/>
                <a:gd name="T111" fmla="*/ 784 h 1088"/>
                <a:gd name="T112" fmla="*/ 1036 w 1146"/>
                <a:gd name="T113" fmla="*/ 720 h 1088"/>
                <a:gd name="T114" fmla="*/ 1036 w 1146"/>
                <a:gd name="T115" fmla="*/ 656 h 1088"/>
                <a:gd name="T116" fmla="*/ 1011 w 1146"/>
                <a:gd name="T117" fmla="*/ 616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1155 w 1180"/>
                <a:gd name="T105" fmla="*/ 752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129" y="2472"/>
              <a:ext cx="328" cy="232"/>
            </a:xfrm>
            <a:custGeom>
              <a:avLst/>
              <a:gdLst>
                <a:gd name="T0" fmla="*/ 278 w 328"/>
                <a:gd name="T1" fmla="*/ 184 h 232"/>
                <a:gd name="T2" fmla="*/ 286 w 328"/>
                <a:gd name="T3" fmla="*/ 168 h 232"/>
                <a:gd name="T4" fmla="*/ 311 w 328"/>
                <a:gd name="T5" fmla="*/ 160 h 232"/>
                <a:gd name="T6" fmla="*/ 328 w 328"/>
                <a:gd name="T7" fmla="*/ 144 h 232"/>
                <a:gd name="T8" fmla="*/ 328 w 328"/>
                <a:gd name="T9" fmla="*/ 112 h 232"/>
                <a:gd name="T10" fmla="*/ 303 w 328"/>
                <a:gd name="T11" fmla="*/ 88 h 232"/>
                <a:gd name="T12" fmla="*/ 269 w 328"/>
                <a:gd name="T13" fmla="*/ 72 h 232"/>
                <a:gd name="T14" fmla="*/ 278 w 328"/>
                <a:gd name="T15" fmla="*/ 48 h 232"/>
                <a:gd name="T16" fmla="*/ 261 w 328"/>
                <a:gd name="T17" fmla="*/ 24 h 232"/>
                <a:gd name="T18" fmla="*/ 219 w 328"/>
                <a:gd name="T19" fmla="*/ 16 h 232"/>
                <a:gd name="T20" fmla="*/ 168 w 328"/>
                <a:gd name="T21" fmla="*/ 8 h 232"/>
                <a:gd name="T22" fmla="*/ 134 w 328"/>
                <a:gd name="T23" fmla="*/ 24 h 232"/>
                <a:gd name="T24" fmla="*/ 101 w 328"/>
                <a:gd name="T25" fmla="*/ 16 h 232"/>
                <a:gd name="T26" fmla="*/ 75 w 328"/>
                <a:gd name="T27" fmla="*/ 0 h 232"/>
                <a:gd name="T28" fmla="*/ 42 w 328"/>
                <a:gd name="T29" fmla="*/ 16 h 232"/>
                <a:gd name="T30" fmla="*/ 0 w 328"/>
                <a:gd name="T31" fmla="*/ 24 h 232"/>
                <a:gd name="T32" fmla="*/ 16 w 328"/>
                <a:gd name="T33" fmla="*/ 40 h 232"/>
                <a:gd name="T34" fmla="*/ 42 w 328"/>
                <a:gd name="T35" fmla="*/ 72 h 232"/>
                <a:gd name="T36" fmla="*/ 67 w 328"/>
                <a:gd name="T37" fmla="*/ 96 h 232"/>
                <a:gd name="T38" fmla="*/ 101 w 328"/>
                <a:gd name="T39" fmla="*/ 112 h 232"/>
                <a:gd name="T40" fmla="*/ 101 w 328"/>
                <a:gd name="T41" fmla="*/ 120 h 232"/>
                <a:gd name="T42" fmla="*/ 143 w 328"/>
                <a:gd name="T43" fmla="*/ 136 h 232"/>
                <a:gd name="T44" fmla="*/ 143 w 328"/>
                <a:gd name="T45" fmla="*/ 168 h 232"/>
                <a:gd name="T46" fmla="*/ 185 w 328"/>
                <a:gd name="T47" fmla="*/ 160 h 232"/>
                <a:gd name="T48" fmla="*/ 202 w 328"/>
                <a:gd name="T49" fmla="*/ 192 h 232"/>
                <a:gd name="T50" fmla="*/ 261 w 328"/>
                <a:gd name="T51" fmla="*/ 232 h 232"/>
                <a:gd name="T52" fmla="*/ 278 w 328"/>
                <a:gd name="T53" fmla="*/ 232 h 232"/>
                <a:gd name="T54" fmla="*/ 278 w 328"/>
                <a:gd name="T55" fmla="*/ 208 h 232"/>
                <a:gd name="T56" fmla="*/ 278 w 328"/>
                <a:gd name="T57" fmla="*/ 184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3428" y="2084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51 w 750"/>
                <a:gd name="T89" fmla="*/ 664 h 888"/>
                <a:gd name="T90" fmla="*/ 135 w 750"/>
                <a:gd name="T91" fmla="*/ 688 h 888"/>
                <a:gd name="T92" fmla="*/ 152 w 750"/>
                <a:gd name="T93" fmla="*/ 736 h 888"/>
                <a:gd name="T94" fmla="*/ 127 w 750"/>
                <a:gd name="T95" fmla="*/ 864 h 888"/>
                <a:gd name="T96" fmla="*/ 144 w 750"/>
                <a:gd name="T97" fmla="*/ 872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423" y="2080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26 w 750"/>
                <a:gd name="T89" fmla="*/ 632 h 888"/>
                <a:gd name="T90" fmla="*/ 76 w 750"/>
                <a:gd name="T91" fmla="*/ 672 h 888"/>
                <a:gd name="T92" fmla="*/ 186 w 750"/>
                <a:gd name="T93" fmla="*/ 704 h 888"/>
                <a:gd name="T94" fmla="*/ 144 w 750"/>
                <a:gd name="T95" fmla="*/ 776 h 888"/>
                <a:gd name="T96" fmla="*/ 118 w 750"/>
                <a:gd name="T97" fmla="*/ 864 h 888"/>
                <a:gd name="T98" fmla="*/ 194 w 750"/>
                <a:gd name="T99" fmla="*/ 864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3946" y="2512"/>
              <a:ext cx="581" cy="312"/>
            </a:xfrm>
            <a:custGeom>
              <a:avLst/>
              <a:gdLst>
                <a:gd name="T0" fmla="*/ 497 w 581"/>
                <a:gd name="T1" fmla="*/ 248 h 312"/>
                <a:gd name="T2" fmla="*/ 531 w 581"/>
                <a:gd name="T3" fmla="*/ 200 h 312"/>
                <a:gd name="T4" fmla="*/ 556 w 581"/>
                <a:gd name="T5" fmla="*/ 176 h 312"/>
                <a:gd name="T6" fmla="*/ 581 w 581"/>
                <a:gd name="T7" fmla="*/ 152 h 312"/>
                <a:gd name="T8" fmla="*/ 564 w 581"/>
                <a:gd name="T9" fmla="*/ 120 h 312"/>
                <a:gd name="T10" fmla="*/ 522 w 581"/>
                <a:gd name="T11" fmla="*/ 112 h 312"/>
                <a:gd name="T12" fmla="*/ 480 w 581"/>
                <a:gd name="T13" fmla="*/ 104 h 312"/>
                <a:gd name="T14" fmla="*/ 463 w 581"/>
                <a:gd name="T15" fmla="*/ 80 h 312"/>
                <a:gd name="T16" fmla="*/ 413 w 581"/>
                <a:gd name="T17" fmla="*/ 64 h 312"/>
                <a:gd name="T18" fmla="*/ 413 w 581"/>
                <a:gd name="T19" fmla="*/ 88 h 312"/>
                <a:gd name="T20" fmla="*/ 387 w 581"/>
                <a:gd name="T21" fmla="*/ 104 h 312"/>
                <a:gd name="T22" fmla="*/ 345 w 581"/>
                <a:gd name="T23" fmla="*/ 72 h 312"/>
                <a:gd name="T24" fmla="*/ 354 w 581"/>
                <a:gd name="T25" fmla="*/ 40 h 312"/>
                <a:gd name="T26" fmla="*/ 312 w 581"/>
                <a:gd name="T27" fmla="*/ 40 h 312"/>
                <a:gd name="T28" fmla="*/ 269 w 581"/>
                <a:gd name="T29" fmla="*/ 24 h 312"/>
                <a:gd name="T30" fmla="*/ 227 w 581"/>
                <a:gd name="T31" fmla="*/ 0 h 312"/>
                <a:gd name="T32" fmla="*/ 227 w 581"/>
                <a:gd name="T33" fmla="*/ 24 h 312"/>
                <a:gd name="T34" fmla="*/ 202 w 581"/>
                <a:gd name="T35" fmla="*/ 8 h 312"/>
                <a:gd name="T36" fmla="*/ 168 w 581"/>
                <a:gd name="T37" fmla="*/ 8 h 312"/>
                <a:gd name="T38" fmla="*/ 160 w 581"/>
                <a:gd name="T39" fmla="*/ 40 h 312"/>
                <a:gd name="T40" fmla="*/ 118 w 581"/>
                <a:gd name="T41" fmla="*/ 56 h 312"/>
                <a:gd name="T42" fmla="*/ 76 w 581"/>
                <a:gd name="T43" fmla="*/ 80 h 312"/>
                <a:gd name="T44" fmla="*/ 34 w 581"/>
                <a:gd name="T45" fmla="*/ 88 h 312"/>
                <a:gd name="T46" fmla="*/ 0 w 581"/>
                <a:gd name="T47" fmla="*/ 112 h 312"/>
                <a:gd name="T48" fmla="*/ 34 w 581"/>
                <a:gd name="T49" fmla="*/ 152 h 312"/>
                <a:gd name="T50" fmla="*/ 25 w 581"/>
                <a:gd name="T51" fmla="*/ 176 h 312"/>
                <a:gd name="T52" fmla="*/ 84 w 581"/>
                <a:gd name="T53" fmla="*/ 224 h 312"/>
                <a:gd name="T54" fmla="*/ 160 w 581"/>
                <a:gd name="T55" fmla="*/ 280 h 312"/>
                <a:gd name="T56" fmla="*/ 152 w 581"/>
                <a:gd name="T57" fmla="*/ 288 h 312"/>
                <a:gd name="T58" fmla="*/ 194 w 581"/>
                <a:gd name="T59" fmla="*/ 312 h 312"/>
                <a:gd name="T60" fmla="*/ 244 w 581"/>
                <a:gd name="T61" fmla="*/ 296 h 312"/>
                <a:gd name="T62" fmla="*/ 269 w 581"/>
                <a:gd name="T63" fmla="*/ 248 h 312"/>
                <a:gd name="T64" fmla="*/ 345 w 581"/>
                <a:gd name="T65" fmla="*/ 272 h 312"/>
                <a:gd name="T66" fmla="*/ 430 w 581"/>
                <a:gd name="T67" fmla="*/ 272 h 312"/>
                <a:gd name="T68" fmla="*/ 430 w 581"/>
                <a:gd name="T69" fmla="*/ 280 h 312"/>
                <a:gd name="T70" fmla="*/ 455 w 581"/>
                <a:gd name="T71" fmla="*/ 248 h 312"/>
                <a:gd name="T72" fmla="*/ 497 w 581"/>
                <a:gd name="T73" fmla="*/ 248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4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0" name="Freeform 57"/>
            <p:cNvSpPr>
              <a:spLocks/>
            </p:cNvSpPr>
            <p:nvPr/>
          </p:nvSpPr>
          <p:spPr bwMode="auto">
            <a:xfrm>
              <a:off x="4788" y="2760"/>
              <a:ext cx="26" cy="8"/>
            </a:xfrm>
            <a:custGeom>
              <a:avLst/>
              <a:gdLst>
                <a:gd name="T0" fmla="*/ 17 w 26"/>
                <a:gd name="T1" fmla="*/ 8 h 8"/>
                <a:gd name="T2" fmla="*/ 26 w 26"/>
                <a:gd name="T3" fmla="*/ 8 h 8"/>
                <a:gd name="T4" fmla="*/ 0 w 26"/>
                <a:gd name="T5" fmla="*/ 0 h 8"/>
                <a:gd name="T6" fmla="*/ 17 w 26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4814" y="2768"/>
              <a:ext cx="17" cy="1"/>
            </a:xfrm>
            <a:custGeom>
              <a:avLst/>
              <a:gdLst>
                <a:gd name="T0" fmla="*/ 17 w 17"/>
                <a:gd name="T1" fmla="*/ 0 h 1"/>
                <a:gd name="T2" fmla="*/ 0 w 17"/>
                <a:gd name="T3" fmla="*/ 0 h 1"/>
                <a:gd name="T4" fmla="*/ 17 w 17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9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60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1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12 w 480"/>
                <a:gd name="T61" fmla="*/ 104 h 232"/>
                <a:gd name="T62" fmla="*/ 438 w 480"/>
                <a:gd name="T63" fmla="*/ 112 h 232"/>
                <a:gd name="T64" fmla="*/ 455 w 480"/>
                <a:gd name="T65" fmla="*/ 112 h 232"/>
                <a:gd name="T66" fmla="*/ 463 w 480"/>
                <a:gd name="T67" fmla="*/ 64 h 232"/>
                <a:gd name="T68" fmla="*/ 480 w 480"/>
                <a:gd name="T69" fmla="*/ 16 h 232"/>
                <a:gd name="T70" fmla="*/ 421 w 480"/>
                <a:gd name="T71" fmla="*/ 8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7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04 w 480"/>
                <a:gd name="T61" fmla="*/ 104 h 232"/>
                <a:gd name="T62" fmla="*/ 412 w 480"/>
                <a:gd name="T63" fmla="*/ 104 h 232"/>
                <a:gd name="T64" fmla="*/ 438 w 480"/>
                <a:gd name="T65" fmla="*/ 112 h 232"/>
                <a:gd name="T66" fmla="*/ 455 w 480"/>
                <a:gd name="T67" fmla="*/ 112 h 232"/>
                <a:gd name="T68" fmla="*/ 463 w 480"/>
                <a:gd name="T69" fmla="*/ 64 h 232"/>
                <a:gd name="T70" fmla="*/ 480 w 480"/>
                <a:gd name="T71" fmla="*/ 16 h 232"/>
                <a:gd name="T72" fmla="*/ 421 w 480"/>
                <a:gd name="T73" fmla="*/ 8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84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64 w 860"/>
                <a:gd name="T93" fmla="*/ 640 h 656"/>
                <a:gd name="T94" fmla="*/ 497 w 860"/>
                <a:gd name="T95" fmla="*/ 616 h 656"/>
                <a:gd name="T96" fmla="*/ 523 w 860"/>
                <a:gd name="T97" fmla="*/ 640 h 656"/>
                <a:gd name="T98" fmla="*/ 531 w 860"/>
                <a:gd name="T99" fmla="*/ 656 h 656"/>
                <a:gd name="T100" fmla="*/ 556 w 860"/>
                <a:gd name="T101" fmla="*/ 656 h 656"/>
                <a:gd name="T102" fmla="*/ 581 w 860"/>
                <a:gd name="T103" fmla="*/ 632 h 656"/>
                <a:gd name="T104" fmla="*/ 615 w 860"/>
                <a:gd name="T105" fmla="*/ 632 h 656"/>
                <a:gd name="T106" fmla="*/ 640 w 860"/>
                <a:gd name="T107" fmla="*/ 616 h 656"/>
                <a:gd name="T108" fmla="*/ 683 w 860"/>
                <a:gd name="T109" fmla="*/ 616 h 656"/>
                <a:gd name="T110" fmla="*/ 708 w 860"/>
                <a:gd name="T111" fmla="*/ 624 h 656"/>
                <a:gd name="T112" fmla="*/ 767 w 860"/>
                <a:gd name="T113" fmla="*/ 632 h 656"/>
                <a:gd name="T114" fmla="*/ 758 w 860"/>
                <a:gd name="T115" fmla="*/ 640 h 656"/>
                <a:gd name="T116" fmla="*/ 792 w 860"/>
                <a:gd name="T117" fmla="*/ 632 h 656"/>
                <a:gd name="T118" fmla="*/ 775 w 860"/>
                <a:gd name="T119" fmla="*/ 560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86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38 w 860"/>
                <a:gd name="T93" fmla="*/ 624 h 656"/>
                <a:gd name="T94" fmla="*/ 464 w 860"/>
                <a:gd name="T95" fmla="*/ 640 h 656"/>
                <a:gd name="T96" fmla="*/ 497 w 860"/>
                <a:gd name="T97" fmla="*/ 616 h 656"/>
                <a:gd name="T98" fmla="*/ 523 w 860"/>
                <a:gd name="T99" fmla="*/ 640 h 656"/>
                <a:gd name="T100" fmla="*/ 531 w 860"/>
                <a:gd name="T101" fmla="*/ 656 h 656"/>
                <a:gd name="T102" fmla="*/ 556 w 860"/>
                <a:gd name="T103" fmla="*/ 656 h 656"/>
                <a:gd name="T104" fmla="*/ 581 w 860"/>
                <a:gd name="T105" fmla="*/ 632 h 656"/>
                <a:gd name="T106" fmla="*/ 615 w 860"/>
                <a:gd name="T107" fmla="*/ 632 h 656"/>
                <a:gd name="T108" fmla="*/ 640 w 860"/>
                <a:gd name="T109" fmla="*/ 616 h 656"/>
                <a:gd name="T110" fmla="*/ 683 w 860"/>
                <a:gd name="T111" fmla="*/ 616 h 656"/>
                <a:gd name="T112" fmla="*/ 708 w 860"/>
                <a:gd name="T113" fmla="*/ 624 h 656"/>
                <a:gd name="T114" fmla="*/ 767 w 860"/>
                <a:gd name="T115" fmla="*/ 632 h 656"/>
                <a:gd name="T116" fmla="*/ 758 w 860"/>
                <a:gd name="T117" fmla="*/ 640 h 656"/>
                <a:gd name="T118" fmla="*/ 792 w 860"/>
                <a:gd name="T119" fmla="*/ 632 h 656"/>
                <a:gd name="T120" fmla="*/ 775 w 860"/>
                <a:gd name="T121" fmla="*/ 560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00"/>
            <p:cNvSpPr>
              <a:spLocks/>
            </p:cNvSpPr>
            <p:nvPr/>
          </p:nvSpPr>
          <p:spPr bwMode="auto">
            <a:xfrm>
              <a:off x="4274" y="136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01"/>
            <p:cNvSpPr>
              <a:spLocks/>
            </p:cNvSpPr>
            <p:nvPr/>
          </p:nvSpPr>
          <p:spPr bwMode="auto">
            <a:xfrm>
              <a:off x="3845" y="312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02"/>
            <p:cNvSpPr>
              <a:spLocks/>
            </p:cNvSpPr>
            <p:nvPr/>
          </p:nvSpPr>
          <p:spPr bwMode="auto">
            <a:xfrm>
              <a:off x="4274" y="128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03"/>
            <p:cNvSpPr>
              <a:spLocks/>
            </p:cNvSpPr>
            <p:nvPr/>
          </p:nvSpPr>
          <p:spPr bwMode="auto">
            <a:xfrm>
              <a:off x="3845" y="304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04"/>
            <p:cNvSpPr>
              <a:spLocks/>
            </p:cNvSpPr>
            <p:nvPr/>
          </p:nvSpPr>
          <p:spPr bwMode="auto">
            <a:xfrm>
              <a:off x="3423" y="0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18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9" y="374"/>
                  </a:lnTo>
                  <a:lnTo>
                    <a:pt x="641" y="368"/>
                  </a:lnTo>
                  <a:lnTo>
                    <a:pt x="645" y="418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05"/>
            <p:cNvSpPr>
              <a:spLocks/>
            </p:cNvSpPr>
            <p:nvPr/>
          </p:nvSpPr>
          <p:spPr bwMode="auto">
            <a:xfrm>
              <a:off x="3423" y="-8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22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1239 w 1340"/>
                <a:gd name="T99" fmla="*/ 104 h 16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8" y="376"/>
                  </a:lnTo>
                  <a:lnTo>
                    <a:pt x="639" y="374"/>
                  </a:lnTo>
                  <a:lnTo>
                    <a:pt x="645" y="422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68" name="Textfeld 67"/>
          <p:cNvSpPr txBox="1"/>
          <p:nvPr/>
        </p:nvSpPr>
        <p:spPr>
          <a:xfrm>
            <a:off x="4724400" y="579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ES</a:t>
            </a:r>
            <a:endParaRPr lang="de-AT" dirty="0">
              <a:latin typeface="+mn-lt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5638800" y="472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FR</a:t>
            </a:r>
            <a:endParaRPr lang="de-AT" dirty="0">
              <a:latin typeface="+mn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3810000" y="579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PT</a:t>
            </a:r>
            <a:endParaRPr lang="de-AT" dirty="0">
              <a:latin typeface="+mn-lt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4572000" y="3276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IR</a:t>
            </a:r>
            <a:endParaRPr lang="de-AT" dirty="0">
              <a:latin typeface="+mn-lt"/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53340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UK</a:t>
            </a:r>
            <a:endParaRPr lang="de-AT" dirty="0">
              <a:latin typeface="+mn-lt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830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FI</a:t>
            </a:r>
            <a:endParaRPr lang="de-AT" dirty="0">
              <a:latin typeface="+mn-lt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7239000" y="2438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SE</a:t>
            </a:r>
            <a:endParaRPr lang="de-AT" dirty="0">
              <a:latin typeface="+mn-lt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6629400" y="198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NO</a:t>
            </a:r>
            <a:endParaRPr lang="de-AT" dirty="0">
              <a:latin typeface="+mn-lt"/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68580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DE</a:t>
            </a:r>
            <a:endParaRPr lang="de-AT" dirty="0">
              <a:latin typeface="+mn-lt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79248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PL</a:t>
            </a:r>
            <a:endParaRPr lang="de-AT" dirty="0">
              <a:latin typeface="+mn-lt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6705600" y="2907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DK</a:t>
            </a:r>
            <a:endParaRPr lang="de-AT" dirty="0">
              <a:latin typeface="+mn-lt"/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7543800" y="449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AT</a:t>
            </a:r>
            <a:endParaRPr lang="de-AT" dirty="0">
              <a:latin typeface="+mn-lt"/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8077200" y="4572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HU</a:t>
            </a:r>
            <a:endParaRPr lang="de-AT" dirty="0">
              <a:latin typeface="+mn-lt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6553200" y="4659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CH</a:t>
            </a:r>
            <a:endParaRPr lang="de-AT" dirty="0">
              <a:latin typeface="+mn-lt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7620000" y="4126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CZ</a:t>
            </a:r>
            <a:endParaRPr lang="de-AT" dirty="0">
              <a:latin typeface="+mn-lt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80772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SK</a:t>
            </a:r>
            <a:endParaRPr lang="de-AT" dirty="0">
              <a:latin typeface="+mn-lt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7162800" y="5410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IT</a:t>
            </a:r>
            <a:endParaRPr lang="de-AT" dirty="0">
              <a:latin typeface="+mn-lt"/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60960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NL</a:t>
            </a:r>
            <a:endParaRPr lang="de-AT" dirty="0">
              <a:latin typeface="+mn-lt"/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6096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BE</a:t>
            </a:r>
            <a:endParaRPr lang="de-AT" dirty="0">
              <a:latin typeface="+mn-lt"/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685800" y="1905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latin typeface="+mn-lt"/>
              </a:rPr>
              <a:t>average</a:t>
            </a:r>
            <a:r>
              <a:rPr lang="de-DE" sz="2000" b="1" dirty="0" smtClean="0">
                <a:latin typeface="+mn-lt"/>
              </a:rPr>
              <a:t> </a:t>
            </a:r>
            <a:r>
              <a:rPr lang="de-DE" sz="2000" b="1" dirty="0" err="1" smtClean="0">
                <a:latin typeface="+mn-lt"/>
              </a:rPr>
              <a:t>growth</a:t>
            </a:r>
            <a:r>
              <a:rPr lang="de-DE" sz="2000" b="1" dirty="0" smtClean="0">
                <a:latin typeface="+mn-lt"/>
              </a:rPr>
              <a:t> </a:t>
            </a:r>
            <a:r>
              <a:rPr lang="de-DE" sz="2000" dirty="0" smtClean="0">
                <a:latin typeface="+mn-lt"/>
              </a:rPr>
              <a:t/>
            </a:r>
            <a:br>
              <a:rPr lang="de-DE" sz="2000" dirty="0" smtClean="0">
                <a:latin typeface="+mn-lt"/>
              </a:rPr>
            </a:br>
            <a:r>
              <a:rPr lang="de-DE" sz="2000" dirty="0" smtClean="0">
                <a:latin typeface="+mn-lt"/>
              </a:rPr>
              <a:t>2013-2016: </a:t>
            </a:r>
            <a:r>
              <a:rPr lang="de-DE" sz="2000" b="1" dirty="0" smtClean="0">
                <a:latin typeface="+mn-lt"/>
              </a:rPr>
              <a:t>2.0%</a:t>
            </a:r>
            <a:r>
              <a:rPr lang="de-DE" sz="2000" dirty="0" smtClean="0">
                <a:latin typeface="+mn-lt"/>
              </a:rPr>
              <a:t>  </a:t>
            </a:r>
            <a:endParaRPr lang="de-AT" sz="2000" dirty="0">
              <a:latin typeface="+mn-lt"/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685800" y="3886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4% </a:t>
            </a:r>
            <a:r>
              <a:rPr lang="de-DE" dirty="0" err="1" smtClean="0">
                <a:latin typeface="+mn-lt"/>
              </a:rPr>
              <a:t>and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above</a:t>
            </a:r>
            <a:endParaRPr lang="de-AT" dirty="0">
              <a:latin typeface="+mn-lt"/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685800" y="433173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2% </a:t>
            </a:r>
            <a:r>
              <a:rPr lang="de-DE" dirty="0" err="1" smtClean="0">
                <a:latin typeface="+mn-lt"/>
              </a:rPr>
              <a:t>to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less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than</a:t>
            </a:r>
            <a:r>
              <a:rPr lang="de-DE" dirty="0" smtClean="0">
                <a:latin typeface="+mn-lt"/>
              </a:rPr>
              <a:t> 4% </a:t>
            </a:r>
            <a:endParaRPr lang="de-AT" dirty="0">
              <a:latin typeface="+mn-lt"/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685800" y="4724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1% </a:t>
            </a:r>
            <a:r>
              <a:rPr lang="de-DE" dirty="0" err="1" smtClean="0">
                <a:latin typeface="+mn-lt"/>
              </a:rPr>
              <a:t>to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less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than</a:t>
            </a:r>
            <a:r>
              <a:rPr lang="de-DE" dirty="0" smtClean="0">
                <a:latin typeface="+mn-lt"/>
              </a:rPr>
              <a:t> 2%</a:t>
            </a:r>
            <a:endParaRPr lang="de-AT" dirty="0">
              <a:latin typeface="+mn-lt"/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685800" y="510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below</a:t>
            </a:r>
            <a:r>
              <a:rPr lang="de-DE" dirty="0" smtClean="0">
                <a:latin typeface="+mn-lt"/>
              </a:rPr>
              <a:t> 1%</a:t>
            </a:r>
            <a:endParaRPr lang="de-AT" dirty="0">
              <a:latin typeface="+mn-lt"/>
            </a:endParaRPr>
          </a:p>
        </p:txBody>
      </p:sp>
      <p:sp>
        <p:nvSpPr>
          <p:cNvPr id="92" name="Ellipse 91"/>
          <p:cNvSpPr/>
          <p:nvPr/>
        </p:nvSpPr>
        <p:spPr>
          <a:xfrm>
            <a:off x="228600" y="5740264"/>
            <a:ext cx="180000" cy="180000"/>
          </a:xfrm>
          <a:prstGeom prst="ellipse">
            <a:avLst/>
          </a:prstGeom>
          <a:solidFill>
            <a:srgbClr val="F1483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3" name="Textfeld 92"/>
          <p:cNvSpPr txBox="1"/>
          <p:nvPr/>
        </p:nvSpPr>
        <p:spPr>
          <a:xfrm>
            <a:off x="457200" y="562713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shrinking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market</a:t>
            </a:r>
            <a:endParaRPr lang="de-AT" dirty="0">
              <a:latin typeface="+mn-lt"/>
            </a:endParaRPr>
          </a:p>
        </p:txBody>
      </p:sp>
      <p:sp>
        <p:nvSpPr>
          <p:cNvPr id="94" name="Ellipse 93"/>
          <p:cNvSpPr/>
          <p:nvPr/>
        </p:nvSpPr>
        <p:spPr>
          <a:xfrm>
            <a:off x="7516200" y="4163400"/>
            <a:ext cx="180000" cy="180000"/>
          </a:xfrm>
          <a:prstGeom prst="ellipse">
            <a:avLst/>
          </a:prstGeom>
          <a:solidFill>
            <a:srgbClr val="F1483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5" name="Ellipse 94"/>
          <p:cNvSpPr/>
          <p:nvPr/>
        </p:nvSpPr>
        <p:spPr>
          <a:xfrm>
            <a:off x="4572000" y="5791200"/>
            <a:ext cx="180000" cy="180000"/>
          </a:xfrm>
          <a:prstGeom prst="ellipse">
            <a:avLst/>
          </a:prstGeom>
          <a:solidFill>
            <a:srgbClr val="F1483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6" name="Textfeld 95"/>
          <p:cNvSpPr txBox="1"/>
          <p:nvPr/>
        </p:nvSpPr>
        <p:spPr>
          <a:xfrm>
            <a:off x="457200" y="272111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n-lt"/>
              </a:rPr>
              <a:t>Western Europe: 2.0%</a:t>
            </a:r>
            <a:br>
              <a:rPr lang="de-DE" sz="2000" dirty="0" smtClean="0">
                <a:latin typeface="+mn-lt"/>
              </a:rPr>
            </a:br>
            <a:r>
              <a:rPr lang="de-DE" sz="2000" dirty="0" smtClean="0">
                <a:latin typeface="+mn-lt"/>
              </a:rPr>
              <a:t>Eastern Europe: 2.8%</a:t>
            </a:r>
            <a:endParaRPr lang="de-AT" sz="2000" dirty="0">
              <a:latin typeface="+mn-lt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533400" y="656635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</a:t>
            </a:r>
            <a:r>
              <a:rPr lang="en-US" sz="900" dirty="0" err="1" smtClean="0">
                <a:latin typeface="+mn-lt"/>
              </a:rPr>
              <a:t>EUROCONSTRUCT</a:t>
            </a:r>
            <a:r>
              <a:rPr lang="en-US" sz="900" dirty="0" smtClean="0">
                <a:latin typeface="+mn-lt"/>
              </a:rPr>
              <a:t> (Oslo 6/2014) .</a:t>
            </a:r>
            <a:endParaRPr lang="en-US" sz="9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2" y="990600"/>
            <a:ext cx="8301038" cy="35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528" name="AutoShape 176"/>
          <p:cNvSpPr>
            <a:spLocks noChangeAspect="1" noChangeArrowheads="1" noTextEdit="1"/>
          </p:cNvSpPr>
          <p:nvPr/>
        </p:nvSpPr>
        <p:spPr bwMode="auto">
          <a:xfrm>
            <a:off x="4643438" y="4786313"/>
            <a:ext cx="18256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24" name="AutoShape 472"/>
          <p:cNvSpPr>
            <a:spLocks noChangeAspect="1" noChangeArrowheads="1" noTextEdit="1"/>
          </p:cNvSpPr>
          <p:nvPr/>
        </p:nvSpPr>
        <p:spPr bwMode="auto">
          <a:xfrm>
            <a:off x="571472" y="4071942"/>
            <a:ext cx="1817687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27" name="Freeform 475"/>
          <p:cNvSpPr>
            <a:spLocks/>
          </p:cNvSpPr>
          <p:nvPr/>
        </p:nvSpPr>
        <p:spPr bwMode="auto">
          <a:xfrm>
            <a:off x="644497" y="4270380"/>
            <a:ext cx="1744662" cy="1554163"/>
          </a:xfrm>
          <a:custGeom>
            <a:avLst/>
            <a:gdLst/>
            <a:ahLst/>
            <a:cxnLst>
              <a:cxn ang="0">
                <a:pos x="282" y="1670"/>
              </a:cxn>
              <a:cxn ang="0">
                <a:pos x="354" y="1664"/>
              </a:cxn>
              <a:cxn ang="0">
                <a:pos x="425" y="1662"/>
              </a:cxn>
              <a:cxn ang="0">
                <a:pos x="497" y="1663"/>
              </a:cxn>
              <a:cxn ang="0">
                <a:pos x="567" y="1666"/>
              </a:cxn>
              <a:cxn ang="0">
                <a:pos x="636" y="1675"/>
              </a:cxn>
              <a:cxn ang="0">
                <a:pos x="705" y="1685"/>
              </a:cxn>
              <a:cxn ang="0">
                <a:pos x="774" y="1699"/>
              </a:cxn>
              <a:cxn ang="0">
                <a:pos x="841" y="1716"/>
              </a:cxn>
              <a:cxn ang="0">
                <a:pos x="908" y="1737"/>
              </a:cxn>
              <a:cxn ang="0">
                <a:pos x="974" y="1760"/>
              </a:cxn>
              <a:cxn ang="0">
                <a:pos x="1038" y="1785"/>
              </a:cxn>
              <a:cxn ang="0">
                <a:pos x="1101" y="1814"/>
              </a:cxn>
              <a:cxn ang="0">
                <a:pos x="1162" y="1846"/>
              </a:cxn>
              <a:cxn ang="0">
                <a:pos x="1223" y="1881"/>
              </a:cxn>
              <a:cxn ang="0">
                <a:pos x="1282" y="1918"/>
              </a:cxn>
              <a:cxn ang="0">
                <a:pos x="1340" y="1958"/>
              </a:cxn>
              <a:cxn ang="0">
                <a:pos x="2138" y="501"/>
              </a:cxn>
              <a:cxn ang="0">
                <a:pos x="2017" y="425"/>
              </a:cxn>
              <a:cxn ang="0">
                <a:pos x="1892" y="355"/>
              </a:cxn>
              <a:cxn ang="0">
                <a:pos x="1764" y="290"/>
              </a:cxn>
              <a:cxn ang="0">
                <a:pos x="1634" y="233"/>
              </a:cxn>
              <a:cxn ang="0">
                <a:pos x="1501" y="180"/>
              </a:cxn>
              <a:cxn ang="0">
                <a:pos x="1365" y="135"/>
              </a:cxn>
              <a:cxn ang="0">
                <a:pos x="1228" y="96"/>
              </a:cxn>
              <a:cxn ang="0">
                <a:pos x="1089" y="62"/>
              </a:cxn>
              <a:cxn ang="0">
                <a:pos x="947" y="37"/>
              </a:cxn>
              <a:cxn ang="0">
                <a:pos x="805" y="17"/>
              </a:cxn>
              <a:cxn ang="0">
                <a:pos x="660" y="6"/>
              </a:cxn>
              <a:cxn ang="0">
                <a:pos x="515" y="0"/>
              </a:cxn>
              <a:cxn ang="0">
                <a:pos x="369" y="2"/>
              </a:cxn>
              <a:cxn ang="0">
                <a:pos x="222" y="11"/>
              </a:cxn>
              <a:cxn ang="0">
                <a:pos x="74" y="28"/>
              </a:cxn>
            </a:cxnLst>
            <a:rect l="0" t="0" r="r" b="b"/>
            <a:pathLst>
              <a:path w="2198" h="1958">
                <a:moveTo>
                  <a:pt x="0" y="39"/>
                </a:moveTo>
                <a:lnTo>
                  <a:pt x="282" y="1670"/>
                </a:lnTo>
                <a:lnTo>
                  <a:pt x="318" y="1666"/>
                </a:lnTo>
                <a:lnTo>
                  <a:pt x="354" y="1664"/>
                </a:lnTo>
                <a:lnTo>
                  <a:pt x="389" y="1663"/>
                </a:lnTo>
                <a:lnTo>
                  <a:pt x="425" y="1662"/>
                </a:lnTo>
                <a:lnTo>
                  <a:pt x="461" y="1662"/>
                </a:lnTo>
                <a:lnTo>
                  <a:pt x="497" y="1663"/>
                </a:lnTo>
                <a:lnTo>
                  <a:pt x="531" y="1664"/>
                </a:lnTo>
                <a:lnTo>
                  <a:pt x="567" y="1666"/>
                </a:lnTo>
                <a:lnTo>
                  <a:pt x="601" y="1670"/>
                </a:lnTo>
                <a:lnTo>
                  <a:pt x="636" y="1675"/>
                </a:lnTo>
                <a:lnTo>
                  <a:pt x="671" y="1679"/>
                </a:lnTo>
                <a:lnTo>
                  <a:pt x="705" y="1685"/>
                </a:lnTo>
                <a:lnTo>
                  <a:pt x="740" y="1692"/>
                </a:lnTo>
                <a:lnTo>
                  <a:pt x="774" y="1699"/>
                </a:lnTo>
                <a:lnTo>
                  <a:pt x="808" y="1708"/>
                </a:lnTo>
                <a:lnTo>
                  <a:pt x="841" y="1716"/>
                </a:lnTo>
                <a:lnTo>
                  <a:pt x="874" y="1726"/>
                </a:lnTo>
                <a:lnTo>
                  <a:pt x="908" y="1737"/>
                </a:lnTo>
                <a:lnTo>
                  <a:pt x="941" y="1747"/>
                </a:lnTo>
                <a:lnTo>
                  <a:pt x="974" y="1760"/>
                </a:lnTo>
                <a:lnTo>
                  <a:pt x="1006" y="1772"/>
                </a:lnTo>
                <a:lnTo>
                  <a:pt x="1038" y="1785"/>
                </a:lnTo>
                <a:lnTo>
                  <a:pt x="1069" y="1800"/>
                </a:lnTo>
                <a:lnTo>
                  <a:pt x="1101" y="1814"/>
                </a:lnTo>
                <a:lnTo>
                  <a:pt x="1132" y="1830"/>
                </a:lnTo>
                <a:lnTo>
                  <a:pt x="1162" y="1846"/>
                </a:lnTo>
                <a:lnTo>
                  <a:pt x="1194" y="1863"/>
                </a:lnTo>
                <a:lnTo>
                  <a:pt x="1223" y="1881"/>
                </a:lnTo>
                <a:lnTo>
                  <a:pt x="1253" y="1899"/>
                </a:lnTo>
                <a:lnTo>
                  <a:pt x="1282" y="1918"/>
                </a:lnTo>
                <a:lnTo>
                  <a:pt x="1311" y="1937"/>
                </a:lnTo>
                <a:lnTo>
                  <a:pt x="1340" y="1958"/>
                </a:lnTo>
                <a:lnTo>
                  <a:pt x="2198" y="541"/>
                </a:lnTo>
                <a:lnTo>
                  <a:pt x="2138" y="501"/>
                </a:lnTo>
                <a:lnTo>
                  <a:pt x="2078" y="462"/>
                </a:lnTo>
                <a:lnTo>
                  <a:pt x="2017" y="425"/>
                </a:lnTo>
                <a:lnTo>
                  <a:pt x="1955" y="389"/>
                </a:lnTo>
                <a:lnTo>
                  <a:pt x="1892" y="355"/>
                </a:lnTo>
                <a:lnTo>
                  <a:pt x="1828" y="321"/>
                </a:lnTo>
                <a:lnTo>
                  <a:pt x="1764" y="290"/>
                </a:lnTo>
                <a:lnTo>
                  <a:pt x="1699" y="260"/>
                </a:lnTo>
                <a:lnTo>
                  <a:pt x="1634" y="233"/>
                </a:lnTo>
                <a:lnTo>
                  <a:pt x="1568" y="205"/>
                </a:lnTo>
                <a:lnTo>
                  <a:pt x="1501" y="180"/>
                </a:lnTo>
                <a:lnTo>
                  <a:pt x="1433" y="157"/>
                </a:lnTo>
                <a:lnTo>
                  <a:pt x="1365" y="135"/>
                </a:lnTo>
                <a:lnTo>
                  <a:pt x="1297" y="114"/>
                </a:lnTo>
                <a:lnTo>
                  <a:pt x="1228" y="96"/>
                </a:lnTo>
                <a:lnTo>
                  <a:pt x="1159" y="78"/>
                </a:lnTo>
                <a:lnTo>
                  <a:pt x="1089" y="62"/>
                </a:lnTo>
                <a:lnTo>
                  <a:pt x="1018" y="48"/>
                </a:lnTo>
                <a:lnTo>
                  <a:pt x="947" y="37"/>
                </a:lnTo>
                <a:lnTo>
                  <a:pt x="877" y="26"/>
                </a:lnTo>
                <a:lnTo>
                  <a:pt x="805" y="17"/>
                </a:lnTo>
                <a:lnTo>
                  <a:pt x="733" y="10"/>
                </a:lnTo>
                <a:lnTo>
                  <a:pt x="660" y="6"/>
                </a:lnTo>
                <a:lnTo>
                  <a:pt x="588" y="2"/>
                </a:lnTo>
                <a:lnTo>
                  <a:pt x="515" y="0"/>
                </a:lnTo>
                <a:lnTo>
                  <a:pt x="442" y="0"/>
                </a:lnTo>
                <a:lnTo>
                  <a:pt x="369" y="2"/>
                </a:lnTo>
                <a:lnTo>
                  <a:pt x="295" y="6"/>
                </a:lnTo>
                <a:lnTo>
                  <a:pt x="222" y="11"/>
                </a:lnTo>
                <a:lnTo>
                  <a:pt x="148" y="18"/>
                </a:lnTo>
                <a:lnTo>
                  <a:pt x="74" y="28"/>
                </a:lnTo>
                <a:lnTo>
                  <a:pt x="0" y="3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28" name="Freeform 476"/>
          <p:cNvSpPr>
            <a:spLocks/>
          </p:cNvSpPr>
          <p:nvPr/>
        </p:nvSpPr>
        <p:spPr bwMode="auto">
          <a:xfrm>
            <a:off x="1236634" y="5564192"/>
            <a:ext cx="617537" cy="3175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776" y="33"/>
              </a:cxn>
              <a:cxn ang="0">
                <a:pos x="779" y="28"/>
              </a:cxn>
              <a:cxn ang="0">
                <a:pos x="43" y="0"/>
              </a:cxn>
              <a:cxn ang="0">
                <a:pos x="0" y="40"/>
              </a:cxn>
            </a:cxnLst>
            <a:rect l="0" t="0" r="r" b="b"/>
            <a:pathLst>
              <a:path w="779" h="40">
                <a:moveTo>
                  <a:pt x="0" y="40"/>
                </a:moveTo>
                <a:lnTo>
                  <a:pt x="776" y="33"/>
                </a:lnTo>
                <a:lnTo>
                  <a:pt x="779" y="28"/>
                </a:lnTo>
                <a:lnTo>
                  <a:pt x="43" y="0"/>
                </a:lnTo>
                <a:lnTo>
                  <a:pt x="0" y="40"/>
                </a:lnTo>
                <a:close/>
              </a:path>
            </a:pathLst>
          </a:custGeom>
          <a:solidFill>
            <a:srgbClr val="B7A8B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29" name="Freeform 477"/>
          <p:cNvSpPr>
            <a:spLocks/>
          </p:cNvSpPr>
          <p:nvPr/>
        </p:nvSpPr>
        <p:spPr bwMode="auto">
          <a:xfrm>
            <a:off x="812772" y="4284667"/>
            <a:ext cx="1195387" cy="1255713"/>
          </a:xfrm>
          <a:custGeom>
            <a:avLst/>
            <a:gdLst/>
            <a:ahLst/>
            <a:cxnLst>
              <a:cxn ang="0">
                <a:pos x="1356" y="1567"/>
              </a:cxn>
              <a:cxn ang="0">
                <a:pos x="1372" y="1513"/>
              </a:cxn>
              <a:cxn ang="0">
                <a:pos x="1453" y="1320"/>
              </a:cxn>
              <a:cxn ang="0">
                <a:pos x="1462" y="1281"/>
              </a:cxn>
              <a:cxn ang="0">
                <a:pos x="1462" y="1219"/>
              </a:cxn>
              <a:cxn ang="0">
                <a:pos x="1419" y="1157"/>
              </a:cxn>
              <a:cxn ang="0">
                <a:pos x="1341" y="1146"/>
              </a:cxn>
              <a:cxn ang="0">
                <a:pos x="1295" y="1162"/>
              </a:cxn>
              <a:cxn ang="0">
                <a:pos x="1275" y="1174"/>
              </a:cxn>
              <a:cxn ang="0">
                <a:pos x="1256" y="1188"/>
              </a:cxn>
              <a:cxn ang="0">
                <a:pos x="1235" y="1158"/>
              </a:cxn>
              <a:cxn ang="0">
                <a:pos x="1203" y="1142"/>
              </a:cxn>
              <a:cxn ang="0">
                <a:pos x="1176" y="1138"/>
              </a:cxn>
              <a:cxn ang="0">
                <a:pos x="1176" y="1134"/>
              </a:cxn>
              <a:cxn ang="0">
                <a:pos x="1149" y="1068"/>
              </a:cxn>
              <a:cxn ang="0">
                <a:pos x="1126" y="1048"/>
              </a:cxn>
              <a:cxn ang="0">
                <a:pos x="1097" y="1038"/>
              </a:cxn>
              <a:cxn ang="0">
                <a:pos x="1081" y="283"/>
              </a:cxn>
              <a:cxn ang="0">
                <a:pos x="927" y="258"/>
              </a:cxn>
              <a:cxn ang="0">
                <a:pos x="1008" y="213"/>
              </a:cxn>
              <a:cxn ang="0">
                <a:pos x="1008" y="182"/>
              </a:cxn>
              <a:cxn ang="0">
                <a:pos x="927" y="134"/>
              </a:cxn>
              <a:cxn ang="0">
                <a:pos x="613" y="121"/>
              </a:cxn>
              <a:cxn ang="0">
                <a:pos x="607" y="0"/>
              </a:cxn>
              <a:cxn ang="0">
                <a:pos x="600" y="121"/>
              </a:cxn>
              <a:cxn ang="0">
                <a:pos x="563" y="35"/>
              </a:cxn>
              <a:cxn ang="0">
                <a:pos x="495" y="134"/>
              </a:cxn>
              <a:cxn ang="0">
                <a:pos x="472" y="157"/>
              </a:cxn>
              <a:cxn ang="0">
                <a:pos x="489" y="213"/>
              </a:cxn>
              <a:cxn ang="0">
                <a:pos x="569" y="238"/>
              </a:cxn>
              <a:cxn ang="0">
                <a:pos x="537" y="283"/>
              </a:cxn>
              <a:cxn ang="0">
                <a:pos x="370" y="1143"/>
              </a:cxn>
              <a:cxn ang="0">
                <a:pos x="342" y="1137"/>
              </a:cxn>
              <a:cxn ang="0">
                <a:pos x="311" y="1136"/>
              </a:cxn>
              <a:cxn ang="0">
                <a:pos x="267" y="1149"/>
              </a:cxn>
              <a:cxn ang="0">
                <a:pos x="232" y="1179"/>
              </a:cxn>
              <a:cxn ang="0">
                <a:pos x="212" y="1215"/>
              </a:cxn>
              <a:cxn ang="0">
                <a:pos x="196" y="1230"/>
              </a:cxn>
              <a:cxn ang="0">
                <a:pos x="174" y="1237"/>
              </a:cxn>
              <a:cxn ang="0">
                <a:pos x="154" y="1250"/>
              </a:cxn>
              <a:cxn ang="0">
                <a:pos x="110" y="1222"/>
              </a:cxn>
              <a:cxn ang="0">
                <a:pos x="55" y="1215"/>
              </a:cxn>
              <a:cxn ang="0">
                <a:pos x="12" y="1225"/>
              </a:cxn>
              <a:cxn ang="0">
                <a:pos x="0" y="1229"/>
              </a:cxn>
              <a:cxn ang="0">
                <a:pos x="237" y="1549"/>
              </a:cxn>
            </a:cxnLst>
            <a:rect l="0" t="0" r="r" b="b"/>
            <a:pathLst>
              <a:path w="1506" h="1583">
                <a:moveTo>
                  <a:pt x="237" y="1549"/>
                </a:moveTo>
                <a:lnTo>
                  <a:pt x="204" y="1583"/>
                </a:lnTo>
                <a:lnTo>
                  <a:pt x="1356" y="1567"/>
                </a:lnTo>
                <a:lnTo>
                  <a:pt x="1361" y="1560"/>
                </a:lnTo>
                <a:lnTo>
                  <a:pt x="1337" y="1559"/>
                </a:lnTo>
                <a:lnTo>
                  <a:pt x="1372" y="1513"/>
                </a:lnTo>
                <a:lnTo>
                  <a:pt x="1389" y="1513"/>
                </a:lnTo>
                <a:lnTo>
                  <a:pt x="1506" y="1320"/>
                </a:lnTo>
                <a:lnTo>
                  <a:pt x="1453" y="1320"/>
                </a:lnTo>
                <a:lnTo>
                  <a:pt x="1454" y="1314"/>
                </a:lnTo>
                <a:lnTo>
                  <a:pt x="1458" y="1298"/>
                </a:lnTo>
                <a:lnTo>
                  <a:pt x="1462" y="1281"/>
                </a:lnTo>
                <a:lnTo>
                  <a:pt x="1464" y="1265"/>
                </a:lnTo>
                <a:lnTo>
                  <a:pt x="1465" y="1249"/>
                </a:lnTo>
                <a:lnTo>
                  <a:pt x="1462" y="1219"/>
                </a:lnTo>
                <a:lnTo>
                  <a:pt x="1453" y="1192"/>
                </a:lnTo>
                <a:lnTo>
                  <a:pt x="1439" y="1173"/>
                </a:lnTo>
                <a:lnTo>
                  <a:pt x="1419" y="1157"/>
                </a:lnTo>
                <a:lnTo>
                  <a:pt x="1396" y="1147"/>
                </a:lnTo>
                <a:lnTo>
                  <a:pt x="1370" y="1143"/>
                </a:lnTo>
                <a:lnTo>
                  <a:pt x="1341" y="1146"/>
                </a:lnTo>
                <a:lnTo>
                  <a:pt x="1310" y="1156"/>
                </a:lnTo>
                <a:lnTo>
                  <a:pt x="1303" y="1159"/>
                </a:lnTo>
                <a:lnTo>
                  <a:pt x="1295" y="1162"/>
                </a:lnTo>
                <a:lnTo>
                  <a:pt x="1288" y="1166"/>
                </a:lnTo>
                <a:lnTo>
                  <a:pt x="1281" y="1169"/>
                </a:lnTo>
                <a:lnTo>
                  <a:pt x="1275" y="1174"/>
                </a:lnTo>
                <a:lnTo>
                  <a:pt x="1268" y="1179"/>
                </a:lnTo>
                <a:lnTo>
                  <a:pt x="1261" y="1183"/>
                </a:lnTo>
                <a:lnTo>
                  <a:pt x="1256" y="1188"/>
                </a:lnTo>
                <a:lnTo>
                  <a:pt x="1251" y="1176"/>
                </a:lnTo>
                <a:lnTo>
                  <a:pt x="1244" y="1166"/>
                </a:lnTo>
                <a:lnTo>
                  <a:pt x="1235" y="1158"/>
                </a:lnTo>
                <a:lnTo>
                  <a:pt x="1226" y="1151"/>
                </a:lnTo>
                <a:lnTo>
                  <a:pt x="1215" y="1145"/>
                </a:lnTo>
                <a:lnTo>
                  <a:pt x="1203" y="1142"/>
                </a:lnTo>
                <a:lnTo>
                  <a:pt x="1190" y="1141"/>
                </a:lnTo>
                <a:lnTo>
                  <a:pt x="1176" y="1141"/>
                </a:lnTo>
                <a:lnTo>
                  <a:pt x="1176" y="1138"/>
                </a:lnTo>
                <a:lnTo>
                  <a:pt x="1176" y="1137"/>
                </a:lnTo>
                <a:lnTo>
                  <a:pt x="1176" y="1135"/>
                </a:lnTo>
                <a:lnTo>
                  <a:pt x="1176" y="1134"/>
                </a:lnTo>
                <a:lnTo>
                  <a:pt x="1176" y="1136"/>
                </a:lnTo>
                <a:lnTo>
                  <a:pt x="1155" y="1076"/>
                </a:lnTo>
                <a:lnTo>
                  <a:pt x="1149" y="1068"/>
                </a:lnTo>
                <a:lnTo>
                  <a:pt x="1142" y="1061"/>
                </a:lnTo>
                <a:lnTo>
                  <a:pt x="1134" y="1054"/>
                </a:lnTo>
                <a:lnTo>
                  <a:pt x="1126" y="1048"/>
                </a:lnTo>
                <a:lnTo>
                  <a:pt x="1116" y="1044"/>
                </a:lnTo>
                <a:lnTo>
                  <a:pt x="1107" y="1040"/>
                </a:lnTo>
                <a:lnTo>
                  <a:pt x="1097" y="1038"/>
                </a:lnTo>
                <a:lnTo>
                  <a:pt x="1086" y="1036"/>
                </a:lnTo>
                <a:lnTo>
                  <a:pt x="1086" y="283"/>
                </a:lnTo>
                <a:lnTo>
                  <a:pt x="1081" y="283"/>
                </a:lnTo>
                <a:lnTo>
                  <a:pt x="971" y="283"/>
                </a:lnTo>
                <a:lnTo>
                  <a:pt x="971" y="258"/>
                </a:lnTo>
                <a:lnTo>
                  <a:pt x="927" y="258"/>
                </a:lnTo>
                <a:lnTo>
                  <a:pt x="927" y="238"/>
                </a:lnTo>
                <a:lnTo>
                  <a:pt x="1008" y="238"/>
                </a:lnTo>
                <a:lnTo>
                  <a:pt x="1008" y="213"/>
                </a:lnTo>
                <a:lnTo>
                  <a:pt x="993" y="213"/>
                </a:lnTo>
                <a:lnTo>
                  <a:pt x="993" y="182"/>
                </a:lnTo>
                <a:lnTo>
                  <a:pt x="1008" y="182"/>
                </a:lnTo>
                <a:lnTo>
                  <a:pt x="1008" y="157"/>
                </a:lnTo>
                <a:lnTo>
                  <a:pt x="927" y="157"/>
                </a:lnTo>
                <a:lnTo>
                  <a:pt x="927" y="134"/>
                </a:lnTo>
                <a:lnTo>
                  <a:pt x="971" y="134"/>
                </a:lnTo>
                <a:lnTo>
                  <a:pt x="971" y="121"/>
                </a:lnTo>
                <a:lnTo>
                  <a:pt x="613" y="121"/>
                </a:lnTo>
                <a:lnTo>
                  <a:pt x="613" y="2"/>
                </a:lnTo>
                <a:lnTo>
                  <a:pt x="609" y="2"/>
                </a:lnTo>
                <a:lnTo>
                  <a:pt x="607" y="0"/>
                </a:lnTo>
                <a:lnTo>
                  <a:pt x="604" y="0"/>
                </a:lnTo>
                <a:lnTo>
                  <a:pt x="600" y="0"/>
                </a:lnTo>
                <a:lnTo>
                  <a:pt x="600" y="121"/>
                </a:lnTo>
                <a:lnTo>
                  <a:pt x="576" y="121"/>
                </a:lnTo>
                <a:lnTo>
                  <a:pt x="576" y="35"/>
                </a:lnTo>
                <a:lnTo>
                  <a:pt x="563" y="35"/>
                </a:lnTo>
                <a:lnTo>
                  <a:pt x="563" y="121"/>
                </a:lnTo>
                <a:lnTo>
                  <a:pt x="495" y="121"/>
                </a:lnTo>
                <a:lnTo>
                  <a:pt x="495" y="134"/>
                </a:lnTo>
                <a:lnTo>
                  <a:pt x="569" y="134"/>
                </a:lnTo>
                <a:lnTo>
                  <a:pt x="569" y="157"/>
                </a:lnTo>
                <a:lnTo>
                  <a:pt x="472" y="157"/>
                </a:lnTo>
                <a:lnTo>
                  <a:pt x="472" y="182"/>
                </a:lnTo>
                <a:lnTo>
                  <a:pt x="489" y="182"/>
                </a:lnTo>
                <a:lnTo>
                  <a:pt x="489" y="213"/>
                </a:lnTo>
                <a:lnTo>
                  <a:pt x="472" y="213"/>
                </a:lnTo>
                <a:lnTo>
                  <a:pt x="472" y="238"/>
                </a:lnTo>
                <a:lnTo>
                  <a:pt x="569" y="238"/>
                </a:lnTo>
                <a:lnTo>
                  <a:pt x="569" y="258"/>
                </a:lnTo>
                <a:lnTo>
                  <a:pt x="537" y="258"/>
                </a:lnTo>
                <a:lnTo>
                  <a:pt x="537" y="283"/>
                </a:lnTo>
                <a:lnTo>
                  <a:pt x="377" y="283"/>
                </a:lnTo>
                <a:lnTo>
                  <a:pt x="377" y="1145"/>
                </a:lnTo>
                <a:lnTo>
                  <a:pt x="370" y="1143"/>
                </a:lnTo>
                <a:lnTo>
                  <a:pt x="362" y="1141"/>
                </a:lnTo>
                <a:lnTo>
                  <a:pt x="353" y="1138"/>
                </a:lnTo>
                <a:lnTo>
                  <a:pt x="342" y="1137"/>
                </a:lnTo>
                <a:lnTo>
                  <a:pt x="332" y="1136"/>
                </a:lnTo>
                <a:lnTo>
                  <a:pt x="321" y="1136"/>
                </a:lnTo>
                <a:lnTo>
                  <a:pt x="311" y="1136"/>
                </a:lnTo>
                <a:lnTo>
                  <a:pt x="302" y="1136"/>
                </a:lnTo>
                <a:lnTo>
                  <a:pt x="282" y="1142"/>
                </a:lnTo>
                <a:lnTo>
                  <a:pt x="267" y="1149"/>
                </a:lnTo>
                <a:lnTo>
                  <a:pt x="254" y="1157"/>
                </a:lnTo>
                <a:lnTo>
                  <a:pt x="242" y="1167"/>
                </a:lnTo>
                <a:lnTo>
                  <a:pt x="232" y="1179"/>
                </a:lnTo>
                <a:lnTo>
                  <a:pt x="222" y="1190"/>
                </a:lnTo>
                <a:lnTo>
                  <a:pt x="217" y="1203"/>
                </a:lnTo>
                <a:lnTo>
                  <a:pt x="212" y="1215"/>
                </a:lnTo>
                <a:lnTo>
                  <a:pt x="210" y="1229"/>
                </a:lnTo>
                <a:lnTo>
                  <a:pt x="203" y="1229"/>
                </a:lnTo>
                <a:lnTo>
                  <a:pt x="196" y="1230"/>
                </a:lnTo>
                <a:lnTo>
                  <a:pt x="189" y="1232"/>
                </a:lnTo>
                <a:lnTo>
                  <a:pt x="182" y="1234"/>
                </a:lnTo>
                <a:lnTo>
                  <a:pt x="174" y="1237"/>
                </a:lnTo>
                <a:lnTo>
                  <a:pt x="167" y="1241"/>
                </a:lnTo>
                <a:lnTo>
                  <a:pt x="160" y="1245"/>
                </a:lnTo>
                <a:lnTo>
                  <a:pt x="154" y="1250"/>
                </a:lnTo>
                <a:lnTo>
                  <a:pt x="141" y="1238"/>
                </a:lnTo>
                <a:lnTo>
                  <a:pt x="126" y="1229"/>
                </a:lnTo>
                <a:lnTo>
                  <a:pt x="110" y="1222"/>
                </a:lnTo>
                <a:lnTo>
                  <a:pt x="92" y="1218"/>
                </a:lnTo>
                <a:lnTo>
                  <a:pt x="74" y="1215"/>
                </a:lnTo>
                <a:lnTo>
                  <a:pt x="55" y="1215"/>
                </a:lnTo>
                <a:lnTo>
                  <a:pt x="36" y="1218"/>
                </a:lnTo>
                <a:lnTo>
                  <a:pt x="16" y="1223"/>
                </a:lnTo>
                <a:lnTo>
                  <a:pt x="12" y="1225"/>
                </a:lnTo>
                <a:lnTo>
                  <a:pt x="8" y="1226"/>
                </a:lnTo>
                <a:lnTo>
                  <a:pt x="4" y="1228"/>
                </a:lnTo>
                <a:lnTo>
                  <a:pt x="0" y="1229"/>
                </a:lnTo>
                <a:lnTo>
                  <a:pt x="48" y="1513"/>
                </a:lnTo>
                <a:lnTo>
                  <a:pt x="237" y="1513"/>
                </a:lnTo>
                <a:lnTo>
                  <a:pt x="237" y="1549"/>
                </a:lnTo>
                <a:close/>
              </a:path>
            </a:pathLst>
          </a:custGeom>
          <a:solidFill>
            <a:srgbClr val="B7A8B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30" name="Freeform 478"/>
          <p:cNvSpPr>
            <a:spLocks/>
          </p:cNvSpPr>
          <p:nvPr/>
        </p:nvSpPr>
        <p:spPr bwMode="auto">
          <a:xfrm>
            <a:off x="771497" y="4484692"/>
            <a:ext cx="1333500" cy="971550"/>
          </a:xfrm>
          <a:custGeom>
            <a:avLst/>
            <a:gdLst/>
            <a:ahLst/>
            <a:cxnLst>
              <a:cxn ang="0">
                <a:pos x="1656" y="1174"/>
              </a:cxn>
              <a:cxn ang="0">
                <a:pos x="1592" y="1171"/>
              </a:cxn>
              <a:cxn ang="0">
                <a:pos x="1596" y="1051"/>
              </a:cxn>
              <a:cxn ang="0">
                <a:pos x="1537" y="1051"/>
              </a:cxn>
              <a:cxn ang="0">
                <a:pos x="1547" y="1035"/>
              </a:cxn>
              <a:cxn ang="0">
                <a:pos x="1551" y="983"/>
              </a:cxn>
              <a:cxn ang="0">
                <a:pos x="1559" y="943"/>
              </a:cxn>
              <a:cxn ang="0">
                <a:pos x="1557" y="941"/>
              </a:cxn>
              <a:cxn ang="0">
                <a:pos x="1552" y="936"/>
              </a:cxn>
              <a:cxn ang="0">
                <a:pos x="1544" y="928"/>
              </a:cxn>
              <a:cxn ang="0">
                <a:pos x="1535" y="920"/>
              </a:cxn>
              <a:cxn ang="0">
                <a:pos x="1525" y="911"/>
              </a:cxn>
              <a:cxn ang="0">
                <a:pos x="1517" y="901"/>
              </a:cxn>
              <a:cxn ang="0">
                <a:pos x="1510" y="893"/>
              </a:cxn>
              <a:cxn ang="0">
                <a:pos x="1507" y="888"/>
              </a:cxn>
              <a:cxn ang="0">
                <a:pos x="1504" y="884"/>
              </a:cxn>
              <a:cxn ang="0">
                <a:pos x="1495" y="881"/>
              </a:cxn>
              <a:cxn ang="0">
                <a:pos x="1485" y="880"/>
              </a:cxn>
              <a:cxn ang="0">
                <a:pos x="1474" y="878"/>
              </a:cxn>
              <a:cxn ang="0">
                <a:pos x="1463" y="878"/>
              </a:cxn>
              <a:cxn ang="0">
                <a:pos x="1453" y="880"/>
              </a:cxn>
              <a:cxn ang="0">
                <a:pos x="1446" y="880"/>
              </a:cxn>
              <a:cxn ang="0">
                <a:pos x="1444" y="880"/>
              </a:cxn>
              <a:cxn ang="0">
                <a:pos x="1384" y="891"/>
              </a:cxn>
              <a:cxn ang="0">
                <a:pos x="1335" y="923"/>
              </a:cxn>
              <a:cxn ang="0">
                <a:pos x="1327" y="896"/>
              </a:cxn>
              <a:cxn ang="0">
                <a:pos x="1300" y="875"/>
              </a:cxn>
              <a:cxn ang="0">
                <a:pos x="1263" y="859"/>
              </a:cxn>
              <a:cxn ang="0">
                <a:pos x="1235" y="799"/>
              </a:cxn>
              <a:cxn ang="0">
                <a:pos x="1167" y="771"/>
              </a:cxn>
              <a:cxn ang="0">
                <a:pos x="1159" y="783"/>
              </a:cxn>
              <a:cxn ang="0">
                <a:pos x="1159" y="0"/>
              </a:cxn>
              <a:cxn ang="0">
                <a:pos x="488" y="0"/>
              </a:cxn>
              <a:cxn ang="0">
                <a:pos x="488" y="911"/>
              </a:cxn>
              <a:cxn ang="0">
                <a:pos x="471" y="875"/>
              </a:cxn>
              <a:cxn ang="0">
                <a:pos x="399" y="875"/>
              </a:cxn>
              <a:cxn ang="0">
                <a:pos x="356" y="891"/>
              </a:cxn>
              <a:cxn ang="0">
                <a:pos x="321" y="920"/>
              </a:cxn>
              <a:cxn ang="0">
                <a:pos x="301" y="967"/>
              </a:cxn>
              <a:cxn ang="0">
                <a:pos x="277" y="980"/>
              </a:cxn>
              <a:cxn ang="0">
                <a:pos x="261" y="980"/>
              </a:cxn>
              <a:cxn ang="0">
                <a:pos x="193" y="959"/>
              </a:cxn>
              <a:cxn ang="0">
                <a:pos x="133" y="959"/>
              </a:cxn>
              <a:cxn ang="0">
                <a:pos x="57" y="995"/>
              </a:cxn>
              <a:cxn ang="0">
                <a:pos x="13" y="1043"/>
              </a:cxn>
              <a:cxn ang="0">
                <a:pos x="0" y="1135"/>
              </a:cxn>
              <a:cxn ang="0">
                <a:pos x="13" y="1223"/>
              </a:cxn>
              <a:cxn ang="0">
                <a:pos x="1680" y="1223"/>
              </a:cxn>
              <a:cxn ang="0">
                <a:pos x="1656" y="1174"/>
              </a:cxn>
            </a:cxnLst>
            <a:rect l="0" t="0" r="r" b="b"/>
            <a:pathLst>
              <a:path w="1680" h="1223">
                <a:moveTo>
                  <a:pt x="1656" y="1174"/>
                </a:moveTo>
                <a:lnTo>
                  <a:pt x="1592" y="1171"/>
                </a:lnTo>
                <a:lnTo>
                  <a:pt x="1596" y="1051"/>
                </a:lnTo>
                <a:lnTo>
                  <a:pt x="1537" y="1051"/>
                </a:lnTo>
                <a:lnTo>
                  <a:pt x="1547" y="1035"/>
                </a:lnTo>
                <a:lnTo>
                  <a:pt x="1551" y="983"/>
                </a:lnTo>
                <a:lnTo>
                  <a:pt x="1559" y="943"/>
                </a:lnTo>
                <a:lnTo>
                  <a:pt x="1557" y="941"/>
                </a:lnTo>
                <a:lnTo>
                  <a:pt x="1552" y="936"/>
                </a:lnTo>
                <a:lnTo>
                  <a:pt x="1544" y="928"/>
                </a:lnTo>
                <a:lnTo>
                  <a:pt x="1535" y="920"/>
                </a:lnTo>
                <a:lnTo>
                  <a:pt x="1525" y="911"/>
                </a:lnTo>
                <a:lnTo>
                  <a:pt x="1517" y="901"/>
                </a:lnTo>
                <a:lnTo>
                  <a:pt x="1510" y="893"/>
                </a:lnTo>
                <a:lnTo>
                  <a:pt x="1507" y="888"/>
                </a:lnTo>
                <a:lnTo>
                  <a:pt x="1504" y="884"/>
                </a:lnTo>
                <a:lnTo>
                  <a:pt x="1495" y="881"/>
                </a:lnTo>
                <a:lnTo>
                  <a:pt x="1485" y="880"/>
                </a:lnTo>
                <a:lnTo>
                  <a:pt x="1474" y="878"/>
                </a:lnTo>
                <a:lnTo>
                  <a:pt x="1463" y="878"/>
                </a:lnTo>
                <a:lnTo>
                  <a:pt x="1453" y="880"/>
                </a:lnTo>
                <a:lnTo>
                  <a:pt x="1446" y="880"/>
                </a:lnTo>
                <a:lnTo>
                  <a:pt x="1444" y="880"/>
                </a:lnTo>
                <a:lnTo>
                  <a:pt x="1384" y="891"/>
                </a:lnTo>
                <a:lnTo>
                  <a:pt x="1335" y="923"/>
                </a:lnTo>
                <a:lnTo>
                  <a:pt x="1327" y="896"/>
                </a:lnTo>
                <a:lnTo>
                  <a:pt x="1300" y="875"/>
                </a:lnTo>
                <a:lnTo>
                  <a:pt x="1263" y="859"/>
                </a:lnTo>
                <a:lnTo>
                  <a:pt x="1235" y="799"/>
                </a:lnTo>
                <a:lnTo>
                  <a:pt x="1167" y="771"/>
                </a:lnTo>
                <a:lnTo>
                  <a:pt x="1159" y="783"/>
                </a:lnTo>
                <a:lnTo>
                  <a:pt x="1159" y="0"/>
                </a:lnTo>
                <a:lnTo>
                  <a:pt x="488" y="0"/>
                </a:lnTo>
                <a:lnTo>
                  <a:pt x="488" y="911"/>
                </a:lnTo>
                <a:lnTo>
                  <a:pt x="471" y="875"/>
                </a:lnTo>
                <a:lnTo>
                  <a:pt x="399" y="875"/>
                </a:lnTo>
                <a:lnTo>
                  <a:pt x="356" y="891"/>
                </a:lnTo>
                <a:lnTo>
                  <a:pt x="321" y="920"/>
                </a:lnTo>
                <a:lnTo>
                  <a:pt x="301" y="967"/>
                </a:lnTo>
                <a:lnTo>
                  <a:pt x="277" y="980"/>
                </a:lnTo>
                <a:lnTo>
                  <a:pt x="261" y="980"/>
                </a:lnTo>
                <a:lnTo>
                  <a:pt x="193" y="959"/>
                </a:lnTo>
                <a:lnTo>
                  <a:pt x="133" y="959"/>
                </a:lnTo>
                <a:lnTo>
                  <a:pt x="57" y="995"/>
                </a:lnTo>
                <a:lnTo>
                  <a:pt x="13" y="1043"/>
                </a:lnTo>
                <a:lnTo>
                  <a:pt x="0" y="1135"/>
                </a:lnTo>
                <a:lnTo>
                  <a:pt x="13" y="1223"/>
                </a:lnTo>
                <a:lnTo>
                  <a:pt x="1680" y="1223"/>
                </a:lnTo>
                <a:lnTo>
                  <a:pt x="1656" y="11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31" name="Freeform 479"/>
          <p:cNvSpPr>
            <a:spLocks/>
          </p:cNvSpPr>
          <p:nvPr/>
        </p:nvSpPr>
        <p:spPr bwMode="auto">
          <a:xfrm>
            <a:off x="1201709" y="5278442"/>
            <a:ext cx="484187" cy="123825"/>
          </a:xfrm>
          <a:custGeom>
            <a:avLst/>
            <a:gdLst/>
            <a:ahLst/>
            <a:cxnLst>
              <a:cxn ang="0">
                <a:pos x="200" y="156"/>
              </a:cxn>
              <a:cxn ang="0">
                <a:pos x="200" y="52"/>
              </a:cxn>
              <a:cxn ang="0">
                <a:pos x="608" y="52"/>
              </a:cxn>
              <a:cxn ang="0">
                <a:pos x="608" y="0"/>
              </a:cxn>
              <a:cxn ang="0">
                <a:pos x="176" y="0"/>
              </a:cxn>
              <a:cxn ang="0">
                <a:pos x="0" y="144"/>
              </a:cxn>
              <a:cxn ang="0">
                <a:pos x="37" y="152"/>
              </a:cxn>
              <a:cxn ang="0">
                <a:pos x="200" y="156"/>
              </a:cxn>
            </a:cxnLst>
            <a:rect l="0" t="0" r="r" b="b"/>
            <a:pathLst>
              <a:path w="608" h="156">
                <a:moveTo>
                  <a:pt x="200" y="156"/>
                </a:moveTo>
                <a:lnTo>
                  <a:pt x="200" y="52"/>
                </a:lnTo>
                <a:lnTo>
                  <a:pt x="608" y="52"/>
                </a:lnTo>
                <a:lnTo>
                  <a:pt x="608" y="0"/>
                </a:lnTo>
                <a:lnTo>
                  <a:pt x="176" y="0"/>
                </a:lnTo>
                <a:lnTo>
                  <a:pt x="0" y="144"/>
                </a:lnTo>
                <a:lnTo>
                  <a:pt x="37" y="152"/>
                </a:lnTo>
                <a:lnTo>
                  <a:pt x="200" y="156"/>
                </a:lnTo>
                <a:close/>
              </a:path>
            </a:pathLst>
          </a:custGeom>
          <a:solidFill>
            <a:srgbClr val="C1C1C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32" name="Rectangle 480"/>
          <p:cNvSpPr>
            <a:spLocks noChangeArrowheads="1"/>
          </p:cNvSpPr>
          <p:nvPr/>
        </p:nvSpPr>
        <p:spPr bwMode="auto">
          <a:xfrm>
            <a:off x="1174722" y="4505330"/>
            <a:ext cx="95250" cy="868363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33" name="Rectangle 481"/>
          <p:cNvSpPr>
            <a:spLocks noChangeArrowheads="1"/>
          </p:cNvSpPr>
          <p:nvPr/>
        </p:nvSpPr>
        <p:spPr bwMode="auto">
          <a:xfrm>
            <a:off x="1235047" y="4387855"/>
            <a:ext cx="400050" cy="47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34" name="Rectangle 482"/>
          <p:cNvSpPr>
            <a:spLocks noChangeArrowheads="1"/>
          </p:cNvSpPr>
          <p:nvPr/>
        </p:nvSpPr>
        <p:spPr bwMode="auto">
          <a:xfrm>
            <a:off x="1298547" y="4359280"/>
            <a:ext cx="284162" cy="107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35" name="Rectangle 483"/>
          <p:cNvSpPr>
            <a:spLocks noChangeArrowheads="1"/>
          </p:cNvSpPr>
          <p:nvPr/>
        </p:nvSpPr>
        <p:spPr bwMode="auto">
          <a:xfrm>
            <a:off x="1381097" y="5329242"/>
            <a:ext cx="646112" cy="38100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36" name="Rectangle 484"/>
          <p:cNvSpPr>
            <a:spLocks noChangeArrowheads="1"/>
          </p:cNvSpPr>
          <p:nvPr/>
        </p:nvSpPr>
        <p:spPr bwMode="auto">
          <a:xfrm>
            <a:off x="1190597" y="4511680"/>
            <a:ext cx="492125" cy="22225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37" name="Freeform 485"/>
          <p:cNvSpPr>
            <a:spLocks/>
          </p:cNvSpPr>
          <p:nvPr/>
        </p:nvSpPr>
        <p:spPr bwMode="auto">
          <a:xfrm>
            <a:off x="834997" y="5178430"/>
            <a:ext cx="323850" cy="260350"/>
          </a:xfrm>
          <a:custGeom>
            <a:avLst/>
            <a:gdLst/>
            <a:ahLst/>
            <a:cxnLst>
              <a:cxn ang="0">
                <a:pos x="128" y="267"/>
              </a:cxn>
              <a:cxn ang="0">
                <a:pos x="76" y="289"/>
              </a:cxn>
              <a:cxn ang="0">
                <a:pos x="54" y="328"/>
              </a:cxn>
              <a:cxn ang="0">
                <a:pos x="0" y="322"/>
              </a:cxn>
              <a:cxn ang="0">
                <a:pos x="1" y="320"/>
              </a:cxn>
              <a:cxn ang="0">
                <a:pos x="2" y="314"/>
              </a:cxn>
              <a:cxn ang="0">
                <a:pos x="6" y="306"/>
              </a:cxn>
              <a:cxn ang="0">
                <a:pos x="11" y="294"/>
              </a:cxn>
              <a:cxn ang="0">
                <a:pos x="17" y="283"/>
              </a:cxn>
              <a:cxn ang="0">
                <a:pos x="24" y="270"/>
              </a:cxn>
              <a:cxn ang="0">
                <a:pos x="33" y="259"/>
              </a:cxn>
              <a:cxn ang="0">
                <a:pos x="43" y="247"/>
              </a:cxn>
              <a:cxn ang="0">
                <a:pos x="55" y="236"/>
              </a:cxn>
              <a:cxn ang="0">
                <a:pos x="69" y="228"/>
              </a:cxn>
              <a:cxn ang="0">
                <a:pos x="82" y="222"/>
              </a:cxn>
              <a:cxn ang="0">
                <a:pos x="93" y="218"/>
              </a:cxn>
              <a:cxn ang="0">
                <a:pos x="104" y="216"/>
              </a:cxn>
              <a:cxn ang="0">
                <a:pos x="113" y="214"/>
              </a:cxn>
              <a:cxn ang="0">
                <a:pos x="117" y="214"/>
              </a:cxn>
              <a:cxn ang="0">
                <a:pos x="120" y="214"/>
              </a:cxn>
              <a:cxn ang="0">
                <a:pos x="121" y="212"/>
              </a:cxn>
              <a:cxn ang="0">
                <a:pos x="123" y="205"/>
              </a:cxn>
              <a:cxn ang="0">
                <a:pos x="129" y="195"/>
              </a:cxn>
              <a:cxn ang="0">
                <a:pos x="137" y="184"/>
              </a:cxn>
              <a:cxn ang="0">
                <a:pos x="148" y="171"/>
              </a:cxn>
              <a:cxn ang="0">
                <a:pos x="163" y="157"/>
              </a:cxn>
              <a:cxn ang="0">
                <a:pos x="181" y="146"/>
              </a:cxn>
              <a:cxn ang="0">
                <a:pos x="204" y="137"/>
              </a:cxn>
              <a:cxn ang="0">
                <a:pos x="235" y="130"/>
              </a:cxn>
              <a:cxn ang="0">
                <a:pos x="264" y="127"/>
              </a:cxn>
              <a:cxn ang="0">
                <a:pos x="288" y="130"/>
              </a:cxn>
              <a:cxn ang="0">
                <a:pos x="309" y="135"/>
              </a:cxn>
              <a:cxn ang="0">
                <a:pos x="325" y="142"/>
              </a:cxn>
              <a:cxn ang="0">
                <a:pos x="336" y="149"/>
              </a:cxn>
              <a:cxn ang="0">
                <a:pos x="344" y="154"/>
              </a:cxn>
              <a:cxn ang="0">
                <a:pos x="347" y="156"/>
              </a:cxn>
              <a:cxn ang="0">
                <a:pos x="344" y="0"/>
              </a:cxn>
              <a:cxn ang="0">
                <a:pos x="408" y="11"/>
              </a:cxn>
              <a:cxn ang="0">
                <a:pos x="401" y="138"/>
              </a:cxn>
              <a:cxn ang="0">
                <a:pos x="395" y="216"/>
              </a:cxn>
              <a:cxn ang="0">
                <a:pos x="220" y="198"/>
              </a:cxn>
              <a:cxn ang="0">
                <a:pos x="163" y="230"/>
              </a:cxn>
              <a:cxn ang="0">
                <a:pos x="128" y="267"/>
              </a:cxn>
            </a:cxnLst>
            <a:rect l="0" t="0" r="r" b="b"/>
            <a:pathLst>
              <a:path w="408" h="328">
                <a:moveTo>
                  <a:pt x="128" y="267"/>
                </a:moveTo>
                <a:lnTo>
                  <a:pt x="76" y="289"/>
                </a:lnTo>
                <a:lnTo>
                  <a:pt x="54" y="328"/>
                </a:lnTo>
                <a:lnTo>
                  <a:pt x="0" y="322"/>
                </a:lnTo>
                <a:lnTo>
                  <a:pt x="1" y="320"/>
                </a:lnTo>
                <a:lnTo>
                  <a:pt x="2" y="314"/>
                </a:lnTo>
                <a:lnTo>
                  <a:pt x="6" y="306"/>
                </a:lnTo>
                <a:lnTo>
                  <a:pt x="11" y="294"/>
                </a:lnTo>
                <a:lnTo>
                  <a:pt x="17" y="283"/>
                </a:lnTo>
                <a:lnTo>
                  <a:pt x="24" y="270"/>
                </a:lnTo>
                <a:lnTo>
                  <a:pt x="33" y="259"/>
                </a:lnTo>
                <a:lnTo>
                  <a:pt x="43" y="247"/>
                </a:lnTo>
                <a:lnTo>
                  <a:pt x="55" y="236"/>
                </a:lnTo>
                <a:lnTo>
                  <a:pt x="69" y="228"/>
                </a:lnTo>
                <a:lnTo>
                  <a:pt x="82" y="222"/>
                </a:lnTo>
                <a:lnTo>
                  <a:pt x="93" y="218"/>
                </a:lnTo>
                <a:lnTo>
                  <a:pt x="104" y="216"/>
                </a:lnTo>
                <a:lnTo>
                  <a:pt x="113" y="214"/>
                </a:lnTo>
                <a:lnTo>
                  <a:pt x="117" y="214"/>
                </a:lnTo>
                <a:lnTo>
                  <a:pt x="120" y="214"/>
                </a:lnTo>
                <a:lnTo>
                  <a:pt x="121" y="212"/>
                </a:lnTo>
                <a:lnTo>
                  <a:pt x="123" y="205"/>
                </a:lnTo>
                <a:lnTo>
                  <a:pt x="129" y="195"/>
                </a:lnTo>
                <a:lnTo>
                  <a:pt x="137" y="184"/>
                </a:lnTo>
                <a:lnTo>
                  <a:pt x="148" y="171"/>
                </a:lnTo>
                <a:lnTo>
                  <a:pt x="163" y="157"/>
                </a:lnTo>
                <a:lnTo>
                  <a:pt x="181" y="146"/>
                </a:lnTo>
                <a:lnTo>
                  <a:pt x="204" y="137"/>
                </a:lnTo>
                <a:lnTo>
                  <a:pt x="235" y="130"/>
                </a:lnTo>
                <a:lnTo>
                  <a:pt x="264" y="127"/>
                </a:lnTo>
                <a:lnTo>
                  <a:pt x="288" y="130"/>
                </a:lnTo>
                <a:lnTo>
                  <a:pt x="309" y="135"/>
                </a:lnTo>
                <a:lnTo>
                  <a:pt x="325" y="142"/>
                </a:lnTo>
                <a:lnTo>
                  <a:pt x="336" y="149"/>
                </a:lnTo>
                <a:lnTo>
                  <a:pt x="344" y="154"/>
                </a:lnTo>
                <a:lnTo>
                  <a:pt x="347" y="156"/>
                </a:lnTo>
                <a:lnTo>
                  <a:pt x="344" y="0"/>
                </a:lnTo>
                <a:lnTo>
                  <a:pt x="408" y="11"/>
                </a:lnTo>
                <a:lnTo>
                  <a:pt x="401" y="138"/>
                </a:lnTo>
                <a:lnTo>
                  <a:pt x="395" y="216"/>
                </a:lnTo>
                <a:lnTo>
                  <a:pt x="220" y="198"/>
                </a:lnTo>
                <a:lnTo>
                  <a:pt x="163" y="230"/>
                </a:lnTo>
                <a:lnTo>
                  <a:pt x="128" y="267"/>
                </a:lnTo>
                <a:close/>
              </a:path>
            </a:pathLst>
          </a:custGeom>
          <a:solidFill>
            <a:srgbClr val="C1C1C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38" name="Freeform 486"/>
          <p:cNvSpPr>
            <a:spLocks/>
          </p:cNvSpPr>
          <p:nvPr/>
        </p:nvSpPr>
        <p:spPr bwMode="auto">
          <a:xfrm>
            <a:off x="1806547" y="5356230"/>
            <a:ext cx="133350" cy="87313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104" y="14"/>
              </a:cxn>
              <a:cxn ang="0">
                <a:pos x="101" y="14"/>
              </a:cxn>
              <a:cxn ang="0">
                <a:pos x="96" y="15"/>
              </a:cxn>
              <a:cxn ang="0">
                <a:pos x="88" y="17"/>
              </a:cxn>
              <a:cxn ang="0">
                <a:pos x="77" y="20"/>
              </a:cxn>
              <a:cxn ang="0">
                <a:pos x="67" y="23"/>
              </a:cxn>
              <a:cxn ang="0">
                <a:pos x="55" y="28"/>
              </a:cxn>
              <a:cxn ang="0">
                <a:pos x="45" y="32"/>
              </a:cxn>
              <a:cxn ang="0">
                <a:pos x="37" y="38"/>
              </a:cxn>
              <a:cxn ang="0">
                <a:pos x="29" y="46"/>
              </a:cxn>
              <a:cxn ang="0">
                <a:pos x="22" y="55"/>
              </a:cxn>
              <a:cxn ang="0">
                <a:pos x="16" y="67"/>
              </a:cxn>
              <a:cxn ang="0">
                <a:pos x="10" y="77"/>
              </a:cxn>
              <a:cxn ang="0">
                <a:pos x="6" y="88"/>
              </a:cxn>
              <a:cxn ang="0">
                <a:pos x="2" y="96"/>
              </a:cxn>
              <a:cxn ang="0">
                <a:pos x="1" y="102"/>
              </a:cxn>
              <a:cxn ang="0">
                <a:pos x="0" y="104"/>
              </a:cxn>
              <a:cxn ang="0">
                <a:pos x="32" y="111"/>
              </a:cxn>
              <a:cxn ang="0">
                <a:pos x="70" y="76"/>
              </a:cxn>
              <a:cxn ang="0">
                <a:pos x="111" y="70"/>
              </a:cxn>
              <a:cxn ang="0">
                <a:pos x="128" y="58"/>
              </a:cxn>
              <a:cxn ang="0">
                <a:pos x="168" y="8"/>
              </a:cxn>
              <a:cxn ang="0">
                <a:pos x="120" y="0"/>
              </a:cxn>
            </a:cxnLst>
            <a:rect l="0" t="0" r="r" b="b"/>
            <a:pathLst>
              <a:path w="168" h="111">
                <a:moveTo>
                  <a:pt x="120" y="0"/>
                </a:moveTo>
                <a:lnTo>
                  <a:pt x="104" y="14"/>
                </a:lnTo>
                <a:lnTo>
                  <a:pt x="101" y="14"/>
                </a:lnTo>
                <a:lnTo>
                  <a:pt x="96" y="15"/>
                </a:lnTo>
                <a:lnTo>
                  <a:pt x="88" y="17"/>
                </a:lnTo>
                <a:lnTo>
                  <a:pt x="77" y="20"/>
                </a:lnTo>
                <a:lnTo>
                  <a:pt x="67" y="23"/>
                </a:lnTo>
                <a:lnTo>
                  <a:pt x="55" y="28"/>
                </a:lnTo>
                <a:lnTo>
                  <a:pt x="45" y="32"/>
                </a:lnTo>
                <a:lnTo>
                  <a:pt x="37" y="38"/>
                </a:lnTo>
                <a:lnTo>
                  <a:pt x="29" y="46"/>
                </a:lnTo>
                <a:lnTo>
                  <a:pt x="22" y="55"/>
                </a:lnTo>
                <a:lnTo>
                  <a:pt x="16" y="67"/>
                </a:lnTo>
                <a:lnTo>
                  <a:pt x="10" y="77"/>
                </a:lnTo>
                <a:lnTo>
                  <a:pt x="6" y="88"/>
                </a:lnTo>
                <a:lnTo>
                  <a:pt x="2" y="96"/>
                </a:lnTo>
                <a:lnTo>
                  <a:pt x="1" y="102"/>
                </a:lnTo>
                <a:lnTo>
                  <a:pt x="0" y="104"/>
                </a:lnTo>
                <a:lnTo>
                  <a:pt x="32" y="111"/>
                </a:lnTo>
                <a:lnTo>
                  <a:pt x="70" y="76"/>
                </a:lnTo>
                <a:lnTo>
                  <a:pt x="111" y="70"/>
                </a:lnTo>
                <a:lnTo>
                  <a:pt x="128" y="58"/>
                </a:lnTo>
                <a:lnTo>
                  <a:pt x="168" y="8"/>
                </a:lnTo>
                <a:lnTo>
                  <a:pt x="120" y="0"/>
                </a:lnTo>
                <a:close/>
              </a:path>
            </a:pathLst>
          </a:custGeom>
          <a:solidFill>
            <a:srgbClr val="C1C1C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39" name="Freeform 487"/>
          <p:cNvSpPr>
            <a:spLocks/>
          </p:cNvSpPr>
          <p:nvPr/>
        </p:nvSpPr>
        <p:spPr bwMode="auto">
          <a:xfrm>
            <a:off x="1035022" y="5456242"/>
            <a:ext cx="900112" cy="38100"/>
          </a:xfrm>
          <a:custGeom>
            <a:avLst/>
            <a:gdLst/>
            <a:ahLst/>
            <a:cxnLst>
              <a:cxn ang="0">
                <a:pos x="1099" y="48"/>
              </a:cxn>
              <a:cxn ang="0">
                <a:pos x="1135" y="0"/>
              </a:cxn>
              <a:cxn ang="0">
                <a:pos x="0" y="0"/>
              </a:cxn>
              <a:cxn ang="0">
                <a:pos x="0" y="48"/>
              </a:cxn>
              <a:cxn ang="0">
                <a:pos x="1099" y="48"/>
              </a:cxn>
            </a:cxnLst>
            <a:rect l="0" t="0" r="r" b="b"/>
            <a:pathLst>
              <a:path w="1135" h="48">
                <a:moveTo>
                  <a:pt x="1099" y="48"/>
                </a:moveTo>
                <a:lnTo>
                  <a:pt x="1135" y="0"/>
                </a:lnTo>
                <a:lnTo>
                  <a:pt x="0" y="0"/>
                </a:lnTo>
                <a:lnTo>
                  <a:pt x="0" y="48"/>
                </a:lnTo>
                <a:lnTo>
                  <a:pt x="1099" y="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40" name="Freeform 488"/>
          <p:cNvSpPr>
            <a:spLocks/>
          </p:cNvSpPr>
          <p:nvPr/>
        </p:nvSpPr>
        <p:spPr bwMode="auto">
          <a:xfrm>
            <a:off x="1146147" y="4479930"/>
            <a:ext cx="561975" cy="885825"/>
          </a:xfrm>
          <a:custGeom>
            <a:avLst/>
            <a:gdLst/>
            <a:ahLst/>
            <a:cxnLst>
              <a:cxn ang="0">
                <a:pos x="704" y="0"/>
              </a:cxn>
              <a:cxn ang="0">
                <a:pos x="0" y="0"/>
              </a:cxn>
              <a:cxn ang="0">
                <a:pos x="0" y="1095"/>
              </a:cxn>
              <a:cxn ang="0">
                <a:pos x="43" y="1116"/>
              </a:cxn>
              <a:cxn ang="0">
                <a:pos x="43" y="42"/>
              </a:cxn>
              <a:cxn ang="0">
                <a:pos x="667" y="42"/>
              </a:cxn>
              <a:cxn ang="0">
                <a:pos x="667" y="1042"/>
              </a:cxn>
              <a:cxn ang="0">
                <a:pos x="710" y="1042"/>
              </a:cxn>
              <a:cxn ang="0">
                <a:pos x="710" y="0"/>
              </a:cxn>
              <a:cxn ang="0">
                <a:pos x="704" y="0"/>
              </a:cxn>
            </a:cxnLst>
            <a:rect l="0" t="0" r="r" b="b"/>
            <a:pathLst>
              <a:path w="710" h="1116">
                <a:moveTo>
                  <a:pt x="704" y="0"/>
                </a:moveTo>
                <a:lnTo>
                  <a:pt x="0" y="0"/>
                </a:lnTo>
                <a:lnTo>
                  <a:pt x="0" y="1095"/>
                </a:lnTo>
                <a:lnTo>
                  <a:pt x="43" y="1116"/>
                </a:lnTo>
                <a:lnTo>
                  <a:pt x="43" y="42"/>
                </a:lnTo>
                <a:lnTo>
                  <a:pt x="667" y="42"/>
                </a:lnTo>
                <a:lnTo>
                  <a:pt x="667" y="1042"/>
                </a:lnTo>
                <a:lnTo>
                  <a:pt x="710" y="1042"/>
                </a:lnTo>
                <a:lnTo>
                  <a:pt x="710" y="0"/>
                </a:lnTo>
                <a:lnTo>
                  <a:pt x="70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41" name="Rectangle 489"/>
          <p:cNvSpPr>
            <a:spLocks noChangeArrowheads="1"/>
          </p:cNvSpPr>
          <p:nvPr/>
        </p:nvSpPr>
        <p:spPr bwMode="auto">
          <a:xfrm>
            <a:off x="1222347" y="4424367"/>
            <a:ext cx="425450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42" name="Rectangle 490"/>
          <p:cNvSpPr>
            <a:spLocks noChangeArrowheads="1"/>
          </p:cNvSpPr>
          <p:nvPr/>
        </p:nvSpPr>
        <p:spPr bwMode="auto">
          <a:xfrm>
            <a:off x="1222347" y="4381505"/>
            <a:ext cx="425450" cy="19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43" name="Rectangle 491"/>
          <p:cNvSpPr>
            <a:spLocks noChangeArrowheads="1"/>
          </p:cNvSpPr>
          <p:nvPr/>
        </p:nvSpPr>
        <p:spPr bwMode="auto">
          <a:xfrm>
            <a:off x="1273147" y="4460880"/>
            <a:ext cx="344487" cy="238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44" name="Rectangle 492"/>
          <p:cNvSpPr>
            <a:spLocks noChangeArrowheads="1"/>
          </p:cNvSpPr>
          <p:nvPr/>
        </p:nvSpPr>
        <p:spPr bwMode="auto">
          <a:xfrm>
            <a:off x="1258859" y="4395792"/>
            <a:ext cx="26987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45" name="Rectangle 493"/>
          <p:cNvSpPr>
            <a:spLocks noChangeArrowheads="1"/>
          </p:cNvSpPr>
          <p:nvPr/>
        </p:nvSpPr>
        <p:spPr bwMode="auto">
          <a:xfrm>
            <a:off x="1320772" y="4395792"/>
            <a:ext cx="2857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46" name="Rectangle 494"/>
          <p:cNvSpPr>
            <a:spLocks noChangeArrowheads="1"/>
          </p:cNvSpPr>
          <p:nvPr/>
        </p:nvSpPr>
        <p:spPr bwMode="auto">
          <a:xfrm>
            <a:off x="1384272" y="4395792"/>
            <a:ext cx="2857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47" name="Rectangle 495"/>
          <p:cNvSpPr>
            <a:spLocks noChangeArrowheads="1"/>
          </p:cNvSpPr>
          <p:nvPr/>
        </p:nvSpPr>
        <p:spPr bwMode="auto">
          <a:xfrm>
            <a:off x="1447772" y="4395792"/>
            <a:ext cx="2857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48" name="Rectangle 496"/>
          <p:cNvSpPr>
            <a:spLocks noChangeArrowheads="1"/>
          </p:cNvSpPr>
          <p:nvPr/>
        </p:nvSpPr>
        <p:spPr bwMode="auto">
          <a:xfrm>
            <a:off x="1511272" y="4395792"/>
            <a:ext cx="30162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49" name="Rectangle 497"/>
          <p:cNvSpPr>
            <a:spLocks noChangeArrowheads="1"/>
          </p:cNvSpPr>
          <p:nvPr/>
        </p:nvSpPr>
        <p:spPr bwMode="auto">
          <a:xfrm>
            <a:off x="1574772" y="4395792"/>
            <a:ext cx="28575" cy="28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50" name="Rectangle 498"/>
          <p:cNvSpPr>
            <a:spLocks noChangeArrowheads="1"/>
          </p:cNvSpPr>
          <p:nvPr/>
        </p:nvSpPr>
        <p:spPr bwMode="auto">
          <a:xfrm>
            <a:off x="1239809" y="4352930"/>
            <a:ext cx="3778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51" name="Freeform 499"/>
          <p:cNvSpPr>
            <a:spLocks/>
          </p:cNvSpPr>
          <p:nvPr/>
        </p:nvSpPr>
        <p:spPr bwMode="auto">
          <a:xfrm>
            <a:off x="1244572" y="5392742"/>
            <a:ext cx="354012" cy="15875"/>
          </a:xfrm>
          <a:custGeom>
            <a:avLst/>
            <a:gdLst/>
            <a:ahLst/>
            <a:cxnLst>
              <a:cxn ang="0">
                <a:pos x="447" y="12"/>
              </a:cxn>
              <a:cxn ang="0">
                <a:pos x="0" y="0"/>
              </a:cxn>
              <a:cxn ang="0">
                <a:pos x="0" y="20"/>
              </a:cxn>
              <a:cxn ang="0">
                <a:pos x="447" y="12"/>
              </a:cxn>
            </a:cxnLst>
            <a:rect l="0" t="0" r="r" b="b"/>
            <a:pathLst>
              <a:path w="447" h="20">
                <a:moveTo>
                  <a:pt x="447" y="12"/>
                </a:moveTo>
                <a:lnTo>
                  <a:pt x="0" y="0"/>
                </a:lnTo>
                <a:lnTo>
                  <a:pt x="0" y="20"/>
                </a:lnTo>
                <a:lnTo>
                  <a:pt x="447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52" name="Freeform 500"/>
          <p:cNvSpPr>
            <a:spLocks/>
          </p:cNvSpPr>
          <p:nvPr/>
        </p:nvSpPr>
        <p:spPr bwMode="auto">
          <a:xfrm>
            <a:off x="1266797" y="5430842"/>
            <a:ext cx="576262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"/>
              </a:cxn>
              <a:cxn ang="0">
                <a:pos x="711" y="35"/>
              </a:cxn>
              <a:cxn ang="0">
                <a:pos x="727" y="0"/>
              </a:cxn>
              <a:cxn ang="0">
                <a:pos x="0" y="0"/>
              </a:cxn>
            </a:cxnLst>
            <a:rect l="0" t="0" r="r" b="b"/>
            <a:pathLst>
              <a:path w="727" h="35">
                <a:moveTo>
                  <a:pt x="0" y="0"/>
                </a:moveTo>
                <a:lnTo>
                  <a:pt x="0" y="35"/>
                </a:lnTo>
                <a:lnTo>
                  <a:pt x="711" y="35"/>
                </a:lnTo>
                <a:lnTo>
                  <a:pt x="7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53" name="Rectangle 501"/>
          <p:cNvSpPr>
            <a:spLocks noChangeArrowheads="1"/>
          </p:cNvSpPr>
          <p:nvPr/>
        </p:nvSpPr>
        <p:spPr bwMode="auto">
          <a:xfrm>
            <a:off x="1231872" y="4557717"/>
            <a:ext cx="15875" cy="7032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54" name="Rectangle 502"/>
          <p:cNvSpPr>
            <a:spLocks noChangeArrowheads="1"/>
          </p:cNvSpPr>
          <p:nvPr/>
        </p:nvSpPr>
        <p:spPr bwMode="auto">
          <a:xfrm>
            <a:off x="1295372" y="4557717"/>
            <a:ext cx="17462" cy="7032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55" name="Rectangle 503"/>
          <p:cNvSpPr>
            <a:spLocks noChangeArrowheads="1"/>
          </p:cNvSpPr>
          <p:nvPr/>
        </p:nvSpPr>
        <p:spPr bwMode="auto">
          <a:xfrm>
            <a:off x="1358872" y="4557717"/>
            <a:ext cx="15875" cy="7032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56" name="Rectangle 504"/>
          <p:cNvSpPr>
            <a:spLocks noChangeArrowheads="1"/>
          </p:cNvSpPr>
          <p:nvPr/>
        </p:nvSpPr>
        <p:spPr bwMode="auto">
          <a:xfrm>
            <a:off x="1422372" y="4557717"/>
            <a:ext cx="17462" cy="7032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57" name="Rectangle 505"/>
          <p:cNvSpPr>
            <a:spLocks noChangeArrowheads="1"/>
          </p:cNvSpPr>
          <p:nvPr/>
        </p:nvSpPr>
        <p:spPr bwMode="auto">
          <a:xfrm>
            <a:off x="1484284" y="4557717"/>
            <a:ext cx="17462" cy="7032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58" name="Rectangle 506"/>
          <p:cNvSpPr>
            <a:spLocks noChangeArrowheads="1"/>
          </p:cNvSpPr>
          <p:nvPr/>
        </p:nvSpPr>
        <p:spPr bwMode="auto">
          <a:xfrm>
            <a:off x="1549372" y="4557717"/>
            <a:ext cx="15875" cy="7032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59" name="Rectangle 507"/>
          <p:cNvSpPr>
            <a:spLocks noChangeArrowheads="1"/>
          </p:cNvSpPr>
          <p:nvPr/>
        </p:nvSpPr>
        <p:spPr bwMode="auto">
          <a:xfrm>
            <a:off x="1611284" y="4557717"/>
            <a:ext cx="17462" cy="7032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60" name="Rectangle 508"/>
          <p:cNvSpPr>
            <a:spLocks noChangeArrowheads="1"/>
          </p:cNvSpPr>
          <p:nvPr/>
        </p:nvSpPr>
        <p:spPr bwMode="auto">
          <a:xfrm>
            <a:off x="2025622" y="5322892"/>
            <a:ext cx="22225" cy="984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61" name="Freeform 509"/>
          <p:cNvSpPr>
            <a:spLocks/>
          </p:cNvSpPr>
          <p:nvPr/>
        </p:nvSpPr>
        <p:spPr bwMode="auto">
          <a:xfrm>
            <a:off x="874684" y="5314955"/>
            <a:ext cx="396875" cy="144463"/>
          </a:xfrm>
          <a:custGeom>
            <a:avLst/>
            <a:gdLst/>
            <a:ahLst/>
            <a:cxnLst>
              <a:cxn ang="0">
                <a:pos x="82" y="115"/>
              </a:cxn>
              <a:cxn ang="0">
                <a:pos x="86" y="115"/>
              </a:cxn>
              <a:cxn ang="0">
                <a:pos x="95" y="99"/>
              </a:cxn>
              <a:cxn ang="0">
                <a:pos x="117" y="70"/>
              </a:cxn>
              <a:cxn ang="0">
                <a:pos x="145" y="49"/>
              </a:cxn>
              <a:cxn ang="0">
                <a:pos x="179" y="36"/>
              </a:cxn>
              <a:cxn ang="0">
                <a:pos x="210" y="34"/>
              </a:cxn>
              <a:cxn ang="0">
                <a:pos x="234" y="37"/>
              </a:cxn>
              <a:cxn ang="0">
                <a:pos x="257" y="46"/>
              </a:cxn>
              <a:cxn ang="0">
                <a:pos x="277" y="59"/>
              </a:cxn>
              <a:cxn ang="0">
                <a:pos x="292" y="66"/>
              </a:cxn>
              <a:cxn ang="0">
                <a:pos x="304" y="62"/>
              </a:cxn>
              <a:cxn ang="0">
                <a:pos x="325" y="61"/>
              </a:cxn>
              <a:cxn ang="0">
                <a:pos x="350" y="67"/>
              </a:cxn>
              <a:cxn ang="0">
                <a:pos x="372" y="80"/>
              </a:cxn>
              <a:cxn ang="0">
                <a:pos x="391" y="98"/>
              </a:cxn>
              <a:cxn ang="0">
                <a:pos x="402" y="107"/>
              </a:cxn>
              <a:cxn ang="0">
                <a:pos x="408" y="106"/>
              </a:cxn>
              <a:cxn ang="0">
                <a:pos x="428" y="106"/>
              </a:cxn>
              <a:cxn ang="0">
                <a:pos x="456" y="117"/>
              </a:cxn>
              <a:cxn ang="0">
                <a:pos x="479" y="137"/>
              </a:cxn>
              <a:cxn ang="0">
                <a:pos x="493" y="166"/>
              </a:cxn>
              <a:cxn ang="0">
                <a:pos x="497" y="176"/>
              </a:cxn>
              <a:cxn ang="0">
                <a:pos x="500" y="163"/>
              </a:cxn>
              <a:cxn ang="0">
                <a:pos x="498" y="137"/>
              </a:cxn>
              <a:cxn ang="0">
                <a:pos x="485" y="107"/>
              </a:cxn>
              <a:cxn ang="0">
                <a:pos x="462" y="84"/>
              </a:cxn>
              <a:cxn ang="0">
                <a:pos x="432" y="73"/>
              </a:cxn>
              <a:cxn ang="0">
                <a:pos x="412" y="73"/>
              </a:cxn>
              <a:cxn ang="0">
                <a:pos x="406" y="74"/>
              </a:cxn>
              <a:cxn ang="0">
                <a:pos x="395" y="65"/>
              </a:cxn>
              <a:cxn ang="0">
                <a:pos x="377" y="46"/>
              </a:cxn>
              <a:cxn ang="0">
                <a:pos x="354" y="34"/>
              </a:cxn>
              <a:cxn ang="0">
                <a:pos x="329" y="28"/>
              </a:cxn>
              <a:cxn ang="0">
                <a:pos x="308" y="29"/>
              </a:cxn>
              <a:cxn ang="0">
                <a:pos x="295" y="32"/>
              </a:cxn>
              <a:cxn ang="0">
                <a:pos x="280" y="26"/>
              </a:cxn>
              <a:cxn ang="0">
                <a:pos x="261" y="13"/>
              </a:cxn>
              <a:cxn ang="0">
                <a:pos x="238" y="4"/>
              </a:cxn>
              <a:cxn ang="0">
                <a:pos x="213" y="0"/>
              </a:cxn>
              <a:cxn ang="0">
                <a:pos x="182" y="3"/>
              </a:cxn>
              <a:cxn ang="0">
                <a:pos x="149" y="15"/>
              </a:cxn>
              <a:cxn ang="0">
                <a:pos x="120" y="37"/>
              </a:cxn>
              <a:cxn ang="0">
                <a:pos x="98" y="66"/>
              </a:cxn>
              <a:cxn ang="0">
                <a:pos x="89" y="82"/>
              </a:cxn>
              <a:cxn ang="0">
                <a:pos x="86" y="82"/>
              </a:cxn>
              <a:cxn ang="0">
                <a:pos x="66" y="84"/>
              </a:cxn>
              <a:cxn ang="0">
                <a:pos x="36" y="99"/>
              </a:cxn>
              <a:cxn ang="0">
                <a:pos x="14" y="125"/>
              </a:cxn>
              <a:cxn ang="0">
                <a:pos x="1" y="158"/>
              </a:cxn>
              <a:cxn ang="0">
                <a:pos x="0" y="176"/>
              </a:cxn>
              <a:cxn ang="0">
                <a:pos x="0" y="180"/>
              </a:cxn>
              <a:cxn ang="0">
                <a:pos x="5" y="168"/>
              </a:cxn>
              <a:cxn ang="0">
                <a:pos x="20" y="145"/>
              </a:cxn>
              <a:cxn ang="0">
                <a:pos x="41" y="128"/>
              </a:cxn>
              <a:cxn ang="0">
                <a:pos x="66" y="118"/>
              </a:cxn>
            </a:cxnLst>
            <a:rect l="0" t="0" r="r" b="b"/>
            <a:pathLst>
              <a:path w="500" h="182">
                <a:moveTo>
                  <a:pt x="80" y="115"/>
                </a:moveTo>
                <a:lnTo>
                  <a:pt x="82" y="115"/>
                </a:lnTo>
                <a:lnTo>
                  <a:pt x="83" y="115"/>
                </a:lnTo>
                <a:lnTo>
                  <a:pt x="86" y="115"/>
                </a:lnTo>
                <a:lnTo>
                  <a:pt x="87" y="115"/>
                </a:lnTo>
                <a:lnTo>
                  <a:pt x="95" y="99"/>
                </a:lnTo>
                <a:lnTo>
                  <a:pt x="105" y="84"/>
                </a:lnTo>
                <a:lnTo>
                  <a:pt x="117" y="70"/>
                </a:lnTo>
                <a:lnTo>
                  <a:pt x="130" y="59"/>
                </a:lnTo>
                <a:lnTo>
                  <a:pt x="145" y="49"/>
                </a:lnTo>
                <a:lnTo>
                  <a:pt x="162" y="41"/>
                </a:lnTo>
                <a:lnTo>
                  <a:pt x="179" y="36"/>
                </a:lnTo>
                <a:lnTo>
                  <a:pt x="197" y="34"/>
                </a:lnTo>
                <a:lnTo>
                  <a:pt x="210" y="34"/>
                </a:lnTo>
                <a:lnTo>
                  <a:pt x="223" y="35"/>
                </a:lnTo>
                <a:lnTo>
                  <a:pt x="234" y="37"/>
                </a:lnTo>
                <a:lnTo>
                  <a:pt x="246" y="41"/>
                </a:lnTo>
                <a:lnTo>
                  <a:pt x="257" y="46"/>
                </a:lnTo>
                <a:lnTo>
                  <a:pt x="266" y="52"/>
                </a:lnTo>
                <a:lnTo>
                  <a:pt x="277" y="59"/>
                </a:lnTo>
                <a:lnTo>
                  <a:pt x="285" y="67"/>
                </a:lnTo>
                <a:lnTo>
                  <a:pt x="292" y="66"/>
                </a:lnTo>
                <a:lnTo>
                  <a:pt x="299" y="64"/>
                </a:lnTo>
                <a:lnTo>
                  <a:pt x="304" y="62"/>
                </a:lnTo>
                <a:lnTo>
                  <a:pt x="311" y="61"/>
                </a:lnTo>
                <a:lnTo>
                  <a:pt x="325" y="61"/>
                </a:lnTo>
                <a:lnTo>
                  <a:pt x="338" y="64"/>
                </a:lnTo>
                <a:lnTo>
                  <a:pt x="350" y="67"/>
                </a:lnTo>
                <a:lnTo>
                  <a:pt x="362" y="73"/>
                </a:lnTo>
                <a:lnTo>
                  <a:pt x="372" y="80"/>
                </a:lnTo>
                <a:lnTo>
                  <a:pt x="383" y="88"/>
                </a:lnTo>
                <a:lnTo>
                  <a:pt x="391" y="98"/>
                </a:lnTo>
                <a:lnTo>
                  <a:pt x="399" y="108"/>
                </a:lnTo>
                <a:lnTo>
                  <a:pt x="402" y="107"/>
                </a:lnTo>
                <a:lnTo>
                  <a:pt x="406" y="107"/>
                </a:lnTo>
                <a:lnTo>
                  <a:pt x="408" y="106"/>
                </a:lnTo>
                <a:lnTo>
                  <a:pt x="412" y="106"/>
                </a:lnTo>
                <a:lnTo>
                  <a:pt x="428" y="106"/>
                </a:lnTo>
                <a:lnTo>
                  <a:pt x="443" y="111"/>
                </a:lnTo>
                <a:lnTo>
                  <a:pt x="456" y="117"/>
                </a:lnTo>
                <a:lnTo>
                  <a:pt x="469" y="126"/>
                </a:lnTo>
                <a:lnTo>
                  <a:pt x="479" y="137"/>
                </a:lnTo>
                <a:lnTo>
                  <a:pt x="488" y="151"/>
                </a:lnTo>
                <a:lnTo>
                  <a:pt x="493" y="166"/>
                </a:lnTo>
                <a:lnTo>
                  <a:pt x="496" y="182"/>
                </a:lnTo>
                <a:lnTo>
                  <a:pt x="497" y="176"/>
                </a:lnTo>
                <a:lnTo>
                  <a:pt x="499" y="170"/>
                </a:lnTo>
                <a:lnTo>
                  <a:pt x="500" y="163"/>
                </a:lnTo>
                <a:lnTo>
                  <a:pt x="500" y="156"/>
                </a:lnTo>
                <a:lnTo>
                  <a:pt x="498" y="137"/>
                </a:lnTo>
                <a:lnTo>
                  <a:pt x="493" y="121"/>
                </a:lnTo>
                <a:lnTo>
                  <a:pt x="485" y="107"/>
                </a:lnTo>
                <a:lnTo>
                  <a:pt x="475" y="95"/>
                </a:lnTo>
                <a:lnTo>
                  <a:pt x="462" y="84"/>
                </a:lnTo>
                <a:lnTo>
                  <a:pt x="447" y="77"/>
                </a:lnTo>
                <a:lnTo>
                  <a:pt x="432" y="73"/>
                </a:lnTo>
                <a:lnTo>
                  <a:pt x="415" y="73"/>
                </a:lnTo>
                <a:lnTo>
                  <a:pt x="412" y="73"/>
                </a:lnTo>
                <a:lnTo>
                  <a:pt x="409" y="74"/>
                </a:lnTo>
                <a:lnTo>
                  <a:pt x="406" y="74"/>
                </a:lnTo>
                <a:lnTo>
                  <a:pt x="402" y="75"/>
                </a:lnTo>
                <a:lnTo>
                  <a:pt x="395" y="65"/>
                </a:lnTo>
                <a:lnTo>
                  <a:pt x="386" y="54"/>
                </a:lnTo>
                <a:lnTo>
                  <a:pt x="377" y="46"/>
                </a:lnTo>
                <a:lnTo>
                  <a:pt x="365" y="39"/>
                </a:lnTo>
                <a:lnTo>
                  <a:pt x="354" y="34"/>
                </a:lnTo>
                <a:lnTo>
                  <a:pt x="341" y="30"/>
                </a:lnTo>
                <a:lnTo>
                  <a:pt x="329" y="28"/>
                </a:lnTo>
                <a:lnTo>
                  <a:pt x="315" y="28"/>
                </a:lnTo>
                <a:lnTo>
                  <a:pt x="308" y="29"/>
                </a:lnTo>
                <a:lnTo>
                  <a:pt x="302" y="30"/>
                </a:lnTo>
                <a:lnTo>
                  <a:pt x="295" y="32"/>
                </a:lnTo>
                <a:lnTo>
                  <a:pt x="288" y="34"/>
                </a:lnTo>
                <a:lnTo>
                  <a:pt x="280" y="26"/>
                </a:lnTo>
                <a:lnTo>
                  <a:pt x="270" y="19"/>
                </a:lnTo>
                <a:lnTo>
                  <a:pt x="261" y="13"/>
                </a:lnTo>
                <a:lnTo>
                  <a:pt x="249" y="7"/>
                </a:lnTo>
                <a:lnTo>
                  <a:pt x="238" y="4"/>
                </a:lnTo>
                <a:lnTo>
                  <a:pt x="226" y="1"/>
                </a:lnTo>
                <a:lnTo>
                  <a:pt x="213" y="0"/>
                </a:lnTo>
                <a:lnTo>
                  <a:pt x="201" y="0"/>
                </a:lnTo>
                <a:lnTo>
                  <a:pt x="182" y="3"/>
                </a:lnTo>
                <a:lnTo>
                  <a:pt x="165" y="7"/>
                </a:lnTo>
                <a:lnTo>
                  <a:pt x="149" y="15"/>
                </a:lnTo>
                <a:lnTo>
                  <a:pt x="134" y="26"/>
                </a:lnTo>
                <a:lnTo>
                  <a:pt x="120" y="37"/>
                </a:lnTo>
                <a:lnTo>
                  <a:pt x="109" y="51"/>
                </a:lnTo>
                <a:lnTo>
                  <a:pt x="98" y="66"/>
                </a:lnTo>
                <a:lnTo>
                  <a:pt x="90" y="82"/>
                </a:lnTo>
                <a:lnTo>
                  <a:pt x="89" y="82"/>
                </a:lnTo>
                <a:lnTo>
                  <a:pt x="87" y="82"/>
                </a:lnTo>
                <a:lnTo>
                  <a:pt x="86" y="82"/>
                </a:lnTo>
                <a:lnTo>
                  <a:pt x="83" y="82"/>
                </a:lnTo>
                <a:lnTo>
                  <a:pt x="66" y="84"/>
                </a:lnTo>
                <a:lnTo>
                  <a:pt x="50" y="91"/>
                </a:lnTo>
                <a:lnTo>
                  <a:pt x="36" y="99"/>
                </a:lnTo>
                <a:lnTo>
                  <a:pt x="23" y="111"/>
                </a:lnTo>
                <a:lnTo>
                  <a:pt x="14" y="125"/>
                </a:lnTo>
                <a:lnTo>
                  <a:pt x="6" y="141"/>
                </a:lnTo>
                <a:lnTo>
                  <a:pt x="1" y="158"/>
                </a:lnTo>
                <a:lnTo>
                  <a:pt x="0" y="175"/>
                </a:lnTo>
                <a:lnTo>
                  <a:pt x="0" y="176"/>
                </a:lnTo>
                <a:lnTo>
                  <a:pt x="0" y="178"/>
                </a:lnTo>
                <a:lnTo>
                  <a:pt x="0" y="180"/>
                </a:lnTo>
                <a:lnTo>
                  <a:pt x="0" y="181"/>
                </a:lnTo>
                <a:lnTo>
                  <a:pt x="5" y="168"/>
                </a:lnTo>
                <a:lnTo>
                  <a:pt x="12" y="156"/>
                </a:lnTo>
                <a:lnTo>
                  <a:pt x="20" y="145"/>
                </a:lnTo>
                <a:lnTo>
                  <a:pt x="30" y="136"/>
                </a:lnTo>
                <a:lnTo>
                  <a:pt x="41" y="128"/>
                </a:lnTo>
                <a:lnTo>
                  <a:pt x="53" y="121"/>
                </a:lnTo>
                <a:lnTo>
                  <a:pt x="66" y="118"/>
                </a:lnTo>
                <a:lnTo>
                  <a:pt x="80" y="1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62" name="Freeform 510"/>
          <p:cNvSpPr>
            <a:spLocks/>
          </p:cNvSpPr>
          <p:nvPr/>
        </p:nvSpPr>
        <p:spPr bwMode="auto">
          <a:xfrm>
            <a:off x="1269972" y="5535617"/>
            <a:ext cx="700087" cy="31750"/>
          </a:xfrm>
          <a:custGeom>
            <a:avLst/>
            <a:gdLst/>
            <a:ahLst/>
            <a:cxnLst>
              <a:cxn ang="0">
                <a:pos x="882" y="32"/>
              </a:cxn>
              <a:cxn ang="0">
                <a:pos x="43" y="0"/>
              </a:cxn>
              <a:cxn ang="0">
                <a:pos x="0" y="40"/>
              </a:cxn>
              <a:cxn ang="0">
                <a:pos x="882" y="32"/>
              </a:cxn>
            </a:cxnLst>
            <a:rect l="0" t="0" r="r" b="b"/>
            <a:pathLst>
              <a:path w="882" h="40">
                <a:moveTo>
                  <a:pt x="882" y="32"/>
                </a:moveTo>
                <a:lnTo>
                  <a:pt x="43" y="0"/>
                </a:lnTo>
                <a:lnTo>
                  <a:pt x="0" y="40"/>
                </a:lnTo>
                <a:lnTo>
                  <a:pt x="882" y="3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63" name="Freeform 511"/>
          <p:cNvSpPr>
            <a:spLocks/>
          </p:cNvSpPr>
          <p:nvPr/>
        </p:nvSpPr>
        <p:spPr bwMode="auto">
          <a:xfrm>
            <a:off x="766734" y="5157792"/>
            <a:ext cx="381000" cy="231775"/>
          </a:xfrm>
          <a:custGeom>
            <a:avLst/>
            <a:gdLst/>
            <a:ahLst/>
            <a:cxnLst>
              <a:cxn ang="0">
                <a:pos x="370" y="12"/>
              </a:cxn>
              <a:cxn ang="0">
                <a:pos x="344" y="30"/>
              </a:cxn>
              <a:cxn ang="0">
                <a:pos x="324" y="54"/>
              </a:cxn>
              <a:cxn ang="0">
                <a:pos x="312" y="81"/>
              </a:cxn>
              <a:cxn ang="0">
                <a:pos x="302" y="95"/>
              </a:cxn>
              <a:cxn ang="0">
                <a:pos x="289" y="97"/>
              </a:cxn>
              <a:cxn ang="0">
                <a:pos x="274" y="103"/>
              </a:cxn>
              <a:cxn ang="0">
                <a:pos x="260" y="111"/>
              </a:cxn>
              <a:cxn ang="0">
                <a:pos x="240" y="104"/>
              </a:cxn>
              <a:cxn ang="0">
                <a:pos x="209" y="88"/>
              </a:cxn>
              <a:cxn ang="0">
                <a:pos x="173" y="81"/>
              </a:cxn>
              <a:cxn ang="0">
                <a:pos x="135" y="83"/>
              </a:cxn>
              <a:cxn ang="0">
                <a:pos x="87" y="101"/>
              </a:cxn>
              <a:cxn ang="0">
                <a:pos x="41" y="139"/>
              </a:cxn>
              <a:cxn ang="0">
                <a:pos x="10" y="190"/>
              </a:cxn>
              <a:cxn ang="0">
                <a:pos x="0" y="248"/>
              </a:cxn>
              <a:cxn ang="0">
                <a:pos x="4" y="281"/>
              </a:cxn>
              <a:cxn ang="0">
                <a:pos x="6" y="289"/>
              </a:cxn>
              <a:cxn ang="0">
                <a:pos x="8" y="266"/>
              </a:cxn>
              <a:cxn ang="0">
                <a:pos x="23" y="214"/>
              </a:cxn>
              <a:cxn ang="0">
                <a:pos x="52" y="168"/>
              </a:cxn>
              <a:cxn ang="0">
                <a:pos x="96" y="134"/>
              </a:cxn>
              <a:cxn ang="0">
                <a:pos x="142" y="118"/>
              </a:cxn>
              <a:cxn ang="0">
                <a:pos x="182" y="115"/>
              </a:cxn>
              <a:cxn ang="0">
                <a:pos x="216" y="122"/>
              </a:cxn>
              <a:cxn ang="0">
                <a:pos x="247" y="138"/>
              </a:cxn>
              <a:cxn ang="0">
                <a:pos x="268" y="145"/>
              </a:cxn>
              <a:cxn ang="0">
                <a:pos x="282" y="137"/>
              </a:cxn>
              <a:cxn ang="0">
                <a:pos x="297" y="131"/>
              </a:cxn>
              <a:cxn ang="0">
                <a:pos x="311" y="129"/>
              </a:cxn>
              <a:cxn ang="0">
                <a:pos x="319" y="115"/>
              </a:cxn>
              <a:cxn ang="0">
                <a:pos x="330" y="88"/>
              </a:cxn>
              <a:cxn ang="0">
                <a:pos x="351" y="65"/>
              </a:cxn>
              <a:cxn ang="0">
                <a:pos x="378" y="46"/>
              </a:cxn>
              <a:cxn ang="0">
                <a:pos x="403" y="37"/>
              </a:cxn>
              <a:cxn ang="0">
                <a:pos x="425" y="36"/>
              </a:cxn>
              <a:cxn ang="0">
                <a:pos x="449" y="37"/>
              </a:cxn>
              <a:cxn ang="0">
                <a:pos x="469" y="40"/>
              </a:cxn>
              <a:cxn ang="0">
                <a:pos x="480" y="12"/>
              </a:cxn>
              <a:cxn ang="0">
                <a:pos x="460" y="6"/>
              </a:cxn>
              <a:cxn ang="0">
                <a:pos x="435" y="1"/>
              </a:cxn>
              <a:cxn ang="0">
                <a:pos x="408" y="0"/>
              </a:cxn>
              <a:cxn ang="0">
                <a:pos x="387" y="5"/>
              </a:cxn>
            </a:cxnLst>
            <a:rect l="0" t="0" r="r" b="b"/>
            <a:pathLst>
              <a:path w="480" h="294">
                <a:moveTo>
                  <a:pt x="387" y="5"/>
                </a:moveTo>
                <a:lnTo>
                  <a:pt x="370" y="12"/>
                </a:lnTo>
                <a:lnTo>
                  <a:pt x="357" y="20"/>
                </a:lnTo>
                <a:lnTo>
                  <a:pt x="344" y="30"/>
                </a:lnTo>
                <a:lnTo>
                  <a:pt x="334" y="42"/>
                </a:lnTo>
                <a:lnTo>
                  <a:pt x="324" y="54"/>
                </a:lnTo>
                <a:lnTo>
                  <a:pt x="317" y="67"/>
                </a:lnTo>
                <a:lnTo>
                  <a:pt x="312" y="81"/>
                </a:lnTo>
                <a:lnTo>
                  <a:pt x="309" y="95"/>
                </a:lnTo>
                <a:lnTo>
                  <a:pt x="302" y="95"/>
                </a:lnTo>
                <a:lnTo>
                  <a:pt x="296" y="96"/>
                </a:lnTo>
                <a:lnTo>
                  <a:pt x="289" y="97"/>
                </a:lnTo>
                <a:lnTo>
                  <a:pt x="282" y="99"/>
                </a:lnTo>
                <a:lnTo>
                  <a:pt x="274" y="103"/>
                </a:lnTo>
                <a:lnTo>
                  <a:pt x="267" y="106"/>
                </a:lnTo>
                <a:lnTo>
                  <a:pt x="260" y="111"/>
                </a:lnTo>
                <a:lnTo>
                  <a:pt x="254" y="115"/>
                </a:lnTo>
                <a:lnTo>
                  <a:pt x="240" y="104"/>
                </a:lnTo>
                <a:lnTo>
                  <a:pt x="225" y="95"/>
                </a:lnTo>
                <a:lnTo>
                  <a:pt x="209" y="88"/>
                </a:lnTo>
                <a:lnTo>
                  <a:pt x="192" y="83"/>
                </a:lnTo>
                <a:lnTo>
                  <a:pt x="173" y="81"/>
                </a:lnTo>
                <a:lnTo>
                  <a:pt x="155" y="81"/>
                </a:lnTo>
                <a:lnTo>
                  <a:pt x="135" y="83"/>
                </a:lnTo>
                <a:lnTo>
                  <a:pt x="116" y="89"/>
                </a:lnTo>
                <a:lnTo>
                  <a:pt x="87" y="101"/>
                </a:lnTo>
                <a:lnTo>
                  <a:pt x="62" y="119"/>
                </a:lnTo>
                <a:lnTo>
                  <a:pt x="41" y="139"/>
                </a:lnTo>
                <a:lnTo>
                  <a:pt x="24" y="164"/>
                </a:lnTo>
                <a:lnTo>
                  <a:pt x="10" y="190"/>
                </a:lnTo>
                <a:lnTo>
                  <a:pt x="2" y="218"/>
                </a:lnTo>
                <a:lnTo>
                  <a:pt x="0" y="248"/>
                </a:lnTo>
                <a:lnTo>
                  <a:pt x="3" y="277"/>
                </a:lnTo>
                <a:lnTo>
                  <a:pt x="4" y="281"/>
                </a:lnTo>
                <a:lnTo>
                  <a:pt x="5" y="285"/>
                </a:lnTo>
                <a:lnTo>
                  <a:pt x="6" y="289"/>
                </a:lnTo>
                <a:lnTo>
                  <a:pt x="8" y="294"/>
                </a:lnTo>
                <a:lnTo>
                  <a:pt x="8" y="266"/>
                </a:lnTo>
                <a:lnTo>
                  <a:pt x="13" y="240"/>
                </a:lnTo>
                <a:lnTo>
                  <a:pt x="23" y="214"/>
                </a:lnTo>
                <a:lnTo>
                  <a:pt x="36" y="190"/>
                </a:lnTo>
                <a:lnTo>
                  <a:pt x="52" y="168"/>
                </a:lnTo>
                <a:lnTo>
                  <a:pt x="73" y="150"/>
                </a:lnTo>
                <a:lnTo>
                  <a:pt x="96" y="134"/>
                </a:lnTo>
                <a:lnTo>
                  <a:pt x="123" y="122"/>
                </a:lnTo>
                <a:lnTo>
                  <a:pt x="142" y="118"/>
                </a:lnTo>
                <a:lnTo>
                  <a:pt x="162" y="114"/>
                </a:lnTo>
                <a:lnTo>
                  <a:pt x="182" y="115"/>
                </a:lnTo>
                <a:lnTo>
                  <a:pt x="199" y="118"/>
                </a:lnTo>
                <a:lnTo>
                  <a:pt x="216" y="122"/>
                </a:lnTo>
                <a:lnTo>
                  <a:pt x="232" y="129"/>
                </a:lnTo>
                <a:lnTo>
                  <a:pt x="247" y="138"/>
                </a:lnTo>
                <a:lnTo>
                  <a:pt x="261" y="150"/>
                </a:lnTo>
                <a:lnTo>
                  <a:pt x="268" y="145"/>
                </a:lnTo>
                <a:lnTo>
                  <a:pt x="275" y="141"/>
                </a:lnTo>
                <a:lnTo>
                  <a:pt x="282" y="137"/>
                </a:lnTo>
                <a:lnTo>
                  <a:pt x="290" y="134"/>
                </a:lnTo>
                <a:lnTo>
                  <a:pt x="297" y="131"/>
                </a:lnTo>
                <a:lnTo>
                  <a:pt x="304" y="130"/>
                </a:lnTo>
                <a:lnTo>
                  <a:pt x="311" y="129"/>
                </a:lnTo>
                <a:lnTo>
                  <a:pt x="316" y="129"/>
                </a:lnTo>
                <a:lnTo>
                  <a:pt x="319" y="115"/>
                </a:lnTo>
                <a:lnTo>
                  <a:pt x="323" y="101"/>
                </a:lnTo>
                <a:lnTo>
                  <a:pt x="330" y="88"/>
                </a:lnTo>
                <a:lnTo>
                  <a:pt x="339" y="75"/>
                </a:lnTo>
                <a:lnTo>
                  <a:pt x="351" y="65"/>
                </a:lnTo>
                <a:lnTo>
                  <a:pt x="364" y="54"/>
                </a:lnTo>
                <a:lnTo>
                  <a:pt x="378" y="46"/>
                </a:lnTo>
                <a:lnTo>
                  <a:pt x="393" y="39"/>
                </a:lnTo>
                <a:lnTo>
                  <a:pt x="403" y="37"/>
                </a:lnTo>
                <a:lnTo>
                  <a:pt x="413" y="36"/>
                </a:lnTo>
                <a:lnTo>
                  <a:pt x="425" y="36"/>
                </a:lnTo>
                <a:lnTo>
                  <a:pt x="437" y="36"/>
                </a:lnTo>
                <a:lnTo>
                  <a:pt x="449" y="37"/>
                </a:lnTo>
                <a:lnTo>
                  <a:pt x="460" y="38"/>
                </a:lnTo>
                <a:lnTo>
                  <a:pt x="469" y="40"/>
                </a:lnTo>
                <a:lnTo>
                  <a:pt x="478" y="43"/>
                </a:lnTo>
                <a:lnTo>
                  <a:pt x="480" y="12"/>
                </a:lnTo>
                <a:lnTo>
                  <a:pt x="471" y="8"/>
                </a:lnTo>
                <a:lnTo>
                  <a:pt x="460" y="6"/>
                </a:lnTo>
                <a:lnTo>
                  <a:pt x="448" y="2"/>
                </a:lnTo>
                <a:lnTo>
                  <a:pt x="435" y="1"/>
                </a:lnTo>
                <a:lnTo>
                  <a:pt x="422" y="0"/>
                </a:lnTo>
                <a:lnTo>
                  <a:pt x="408" y="0"/>
                </a:lnTo>
                <a:lnTo>
                  <a:pt x="397" y="2"/>
                </a:lnTo>
                <a:lnTo>
                  <a:pt x="387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64" name="Freeform 512"/>
          <p:cNvSpPr>
            <a:spLocks/>
          </p:cNvSpPr>
          <p:nvPr/>
        </p:nvSpPr>
        <p:spPr bwMode="auto">
          <a:xfrm>
            <a:off x="674659" y="5429255"/>
            <a:ext cx="206375" cy="28575"/>
          </a:xfrm>
          <a:custGeom>
            <a:avLst/>
            <a:gdLst/>
            <a:ahLst/>
            <a:cxnLst>
              <a:cxn ang="0">
                <a:pos x="256" y="36"/>
              </a:cxn>
              <a:cxn ang="0">
                <a:pos x="259" y="0"/>
              </a:cxn>
              <a:cxn ang="0">
                <a:pos x="44" y="0"/>
              </a:cxn>
              <a:cxn ang="0">
                <a:pos x="0" y="36"/>
              </a:cxn>
              <a:cxn ang="0">
                <a:pos x="256" y="36"/>
              </a:cxn>
            </a:cxnLst>
            <a:rect l="0" t="0" r="r" b="b"/>
            <a:pathLst>
              <a:path w="259" h="36">
                <a:moveTo>
                  <a:pt x="256" y="36"/>
                </a:moveTo>
                <a:lnTo>
                  <a:pt x="259" y="0"/>
                </a:lnTo>
                <a:lnTo>
                  <a:pt x="44" y="0"/>
                </a:lnTo>
                <a:lnTo>
                  <a:pt x="0" y="36"/>
                </a:lnTo>
                <a:lnTo>
                  <a:pt x="256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65" name="Rectangle 513"/>
          <p:cNvSpPr>
            <a:spLocks noChangeArrowheads="1"/>
          </p:cNvSpPr>
          <p:nvPr/>
        </p:nvSpPr>
        <p:spPr bwMode="auto">
          <a:xfrm>
            <a:off x="1322359" y="4167192"/>
            <a:ext cx="11112" cy="1905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66" name="Rectangle 514"/>
          <p:cNvSpPr>
            <a:spLocks noChangeArrowheads="1"/>
          </p:cNvSpPr>
          <p:nvPr/>
        </p:nvSpPr>
        <p:spPr bwMode="auto">
          <a:xfrm>
            <a:off x="1293784" y="4284667"/>
            <a:ext cx="11112" cy="73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67" name="Freeform 515"/>
          <p:cNvSpPr>
            <a:spLocks/>
          </p:cNvSpPr>
          <p:nvPr/>
        </p:nvSpPr>
        <p:spPr bwMode="auto">
          <a:xfrm>
            <a:off x="1677959" y="5076830"/>
            <a:ext cx="331787" cy="249238"/>
          </a:xfrm>
          <a:custGeom>
            <a:avLst/>
            <a:gdLst/>
            <a:ahLst/>
            <a:cxnLst>
              <a:cxn ang="0">
                <a:pos x="41" y="2"/>
              </a:cxn>
              <a:cxn ang="0">
                <a:pos x="79" y="16"/>
              </a:cxn>
              <a:cxn ang="0">
                <a:pos x="108" y="44"/>
              </a:cxn>
              <a:cxn ang="0">
                <a:pos x="124" y="83"/>
              </a:cxn>
              <a:cxn ang="0">
                <a:pos x="142" y="107"/>
              </a:cxn>
              <a:cxn ang="0">
                <a:pos x="167" y="111"/>
              </a:cxn>
              <a:cxn ang="0">
                <a:pos x="187" y="123"/>
              </a:cxn>
              <a:cxn ang="0">
                <a:pos x="203" y="143"/>
              </a:cxn>
              <a:cxn ang="0">
                <a:pos x="213" y="149"/>
              </a:cxn>
              <a:cxn ang="0">
                <a:pos x="227" y="140"/>
              </a:cxn>
              <a:cxn ang="0">
                <a:pos x="240" y="132"/>
              </a:cxn>
              <a:cxn ang="0">
                <a:pos x="255" y="125"/>
              </a:cxn>
              <a:cxn ang="0">
                <a:pos x="293" y="113"/>
              </a:cxn>
              <a:cxn ang="0">
                <a:pos x="349" y="114"/>
              </a:cxn>
              <a:cxn ang="0">
                <a:pos x="390" y="139"/>
              </a:cxn>
              <a:cxn ang="0">
                <a:pos x="414" y="185"/>
              </a:cxn>
              <a:cxn ang="0">
                <a:pos x="415" y="239"/>
              </a:cxn>
              <a:cxn ang="0">
                <a:pos x="401" y="290"/>
              </a:cxn>
              <a:cxn ang="0">
                <a:pos x="393" y="300"/>
              </a:cxn>
              <a:cxn ang="0">
                <a:pos x="397" y="274"/>
              </a:cxn>
              <a:cxn ang="0">
                <a:pos x="395" y="230"/>
              </a:cxn>
              <a:cxn ang="0">
                <a:pos x="372" y="184"/>
              </a:cxn>
              <a:cxn ang="0">
                <a:pos x="329" y="160"/>
              </a:cxn>
              <a:cxn ang="0">
                <a:pos x="273" y="159"/>
              </a:cxn>
              <a:cxn ang="0">
                <a:pos x="235" y="171"/>
              </a:cxn>
              <a:cxn ang="0">
                <a:pos x="221" y="178"/>
              </a:cxn>
              <a:cxn ang="0">
                <a:pos x="207" y="186"/>
              </a:cxn>
              <a:cxn ang="0">
                <a:pos x="195" y="196"/>
              </a:cxn>
              <a:cxn ang="0">
                <a:pos x="183" y="189"/>
              </a:cxn>
              <a:cxn ang="0">
                <a:pos x="168" y="169"/>
              </a:cxn>
              <a:cxn ang="0">
                <a:pos x="147" y="158"/>
              </a:cxn>
              <a:cxn ang="0">
                <a:pos x="123" y="153"/>
              </a:cxn>
              <a:cxn ang="0">
                <a:pos x="106" y="129"/>
              </a:cxn>
              <a:cxn ang="0">
                <a:pos x="89" y="90"/>
              </a:cxn>
              <a:cxn ang="0">
                <a:pos x="60" y="62"/>
              </a:cxn>
              <a:cxn ang="0">
                <a:pos x="22" y="48"/>
              </a:cxn>
              <a:cxn ang="0">
                <a:pos x="20" y="0"/>
              </a:cxn>
            </a:cxnLst>
            <a:rect l="0" t="0" r="r" b="b"/>
            <a:pathLst>
              <a:path w="417" h="314">
                <a:moveTo>
                  <a:pt x="20" y="0"/>
                </a:moveTo>
                <a:lnTo>
                  <a:pt x="41" y="2"/>
                </a:lnTo>
                <a:lnTo>
                  <a:pt x="62" y="7"/>
                </a:lnTo>
                <a:lnTo>
                  <a:pt x="79" y="16"/>
                </a:lnTo>
                <a:lnTo>
                  <a:pt x="96" y="29"/>
                </a:lnTo>
                <a:lnTo>
                  <a:pt x="108" y="44"/>
                </a:lnTo>
                <a:lnTo>
                  <a:pt x="119" y="62"/>
                </a:lnTo>
                <a:lnTo>
                  <a:pt x="124" y="83"/>
                </a:lnTo>
                <a:lnTo>
                  <a:pt x="128" y="107"/>
                </a:lnTo>
                <a:lnTo>
                  <a:pt x="142" y="107"/>
                </a:lnTo>
                <a:lnTo>
                  <a:pt x="154" y="108"/>
                </a:lnTo>
                <a:lnTo>
                  <a:pt x="167" y="111"/>
                </a:lnTo>
                <a:lnTo>
                  <a:pt x="177" y="116"/>
                </a:lnTo>
                <a:lnTo>
                  <a:pt x="187" y="123"/>
                </a:lnTo>
                <a:lnTo>
                  <a:pt x="196" y="132"/>
                </a:lnTo>
                <a:lnTo>
                  <a:pt x="203" y="143"/>
                </a:lnTo>
                <a:lnTo>
                  <a:pt x="207" y="154"/>
                </a:lnTo>
                <a:lnTo>
                  <a:pt x="213" y="149"/>
                </a:lnTo>
                <a:lnTo>
                  <a:pt x="220" y="145"/>
                </a:lnTo>
                <a:lnTo>
                  <a:pt x="227" y="140"/>
                </a:lnTo>
                <a:lnTo>
                  <a:pt x="233" y="136"/>
                </a:lnTo>
                <a:lnTo>
                  <a:pt x="240" y="132"/>
                </a:lnTo>
                <a:lnTo>
                  <a:pt x="246" y="129"/>
                </a:lnTo>
                <a:lnTo>
                  <a:pt x="255" y="125"/>
                </a:lnTo>
                <a:lnTo>
                  <a:pt x="261" y="122"/>
                </a:lnTo>
                <a:lnTo>
                  <a:pt x="293" y="113"/>
                </a:lnTo>
                <a:lnTo>
                  <a:pt x="323" y="109"/>
                </a:lnTo>
                <a:lnTo>
                  <a:pt x="349" y="114"/>
                </a:lnTo>
                <a:lnTo>
                  <a:pt x="372" y="123"/>
                </a:lnTo>
                <a:lnTo>
                  <a:pt x="390" y="139"/>
                </a:lnTo>
                <a:lnTo>
                  <a:pt x="404" y="159"/>
                </a:lnTo>
                <a:lnTo>
                  <a:pt x="414" y="185"/>
                </a:lnTo>
                <a:lnTo>
                  <a:pt x="417" y="215"/>
                </a:lnTo>
                <a:lnTo>
                  <a:pt x="415" y="239"/>
                </a:lnTo>
                <a:lnTo>
                  <a:pt x="410" y="265"/>
                </a:lnTo>
                <a:lnTo>
                  <a:pt x="401" y="290"/>
                </a:lnTo>
                <a:lnTo>
                  <a:pt x="389" y="314"/>
                </a:lnTo>
                <a:lnTo>
                  <a:pt x="393" y="300"/>
                </a:lnTo>
                <a:lnTo>
                  <a:pt x="396" y="287"/>
                </a:lnTo>
                <a:lnTo>
                  <a:pt x="397" y="274"/>
                </a:lnTo>
                <a:lnTo>
                  <a:pt x="399" y="260"/>
                </a:lnTo>
                <a:lnTo>
                  <a:pt x="395" y="230"/>
                </a:lnTo>
                <a:lnTo>
                  <a:pt x="386" y="205"/>
                </a:lnTo>
                <a:lnTo>
                  <a:pt x="372" y="184"/>
                </a:lnTo>
                <a:lnTo>
                  <a:pt x="352" y="169"/>
                </a:lnTo>
                <a:lnTo>
                  <a:pt x="329" y="160"/>
                </a:lnTo>
                <a:lnTo>
                  <a:pt x="303" y="155"/>
                </a:lnTo>
                <a:lnTo>
                  <a:pt x="273" y="159"/>
                </a:lnTo>
                <a:lnTo>
                  <a:pt x="242" y="168"/>
                </a:lnTo>
                <a:lnTo>
                  <a:pt x="235" y="171"/>
                </a:lnTo>
                <a:lnTo>
                  <a:pt x="228" y="175"/>
                </a:lnTo>
                <a:lnTo>
                  <a:pt x="221" y="178"/>
                </a:lnTo>
                <a:lnTo>
                  <a:pt x="214" y="182"/>
                </a:lnTo>
                <a:lnTo>
                  <a:pt x="207" y="186"/>
                </a:lnTo>
                <a:lnTo>
                  <a:pt x="200" y="191"/>
                </a:lnTo>
                <a:lnTo>
                  <a:pt x="195" y="196"/>
                </a:lnTo>
                <a:lnTo>
                  <a:pt x="188" y="200"/>
                </a:lnTo>
                <a:lnTo>
                  <a:pt x="183" y="189"/>
                </a:lnTo>
                <a:lnTo>
                  <a:pt x="176" y="178"/>
                </a:lnTo>
                <a:lnTo>
                  <a:pt x="168" y="169"/>
                </a:lnTo>
                <a:lnTo>
                  <a:pt x="158" y="162"/>
                </a:lnTo>
                <a:lnTo>
                  <a:pt x="147" y="158"/>
                </a:lnTo>
                <a:lnTo>
                  <a:pt x="136" y="154"/>
                </a:lnTo>
                <a:lnTo>
                  <a:pt x="123" y="153"/>
                </a:lnTo>
                <a:lnTo>
                  <a:pt x="109" y="153"/>
                </a:lnTo>
                <a:lnTo>
                  <a:pt x="106" y="129"/>
                </a:lnTo>
                <a:lnTo>
                  <a:pt x="99" y="108"/>
                </a:lnTo>
                <a:lnTo>
                  <a:pt x="89" y="90"/>
                </a:lnTo>
                <a:lnTo>
                  <a:pt x="76" y="75"/>
                </a:lnTo>
                <a:lnTo>
                  <a:pt x="60" y="62"/>
                </a:lnTo>
                <a:lnTo>
                  <a:pt x="43" y="53"/>
                </a:lnTo>
                <a:lnTo>
                  <a:pt x="22" y="48"/>
                </a:lnTo>
                <a:lnTo>
                  <a:pt x="0" y="46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68" name="Rectangle 516"/>
          <p:cNvSpPr>
            <a:spLocks noChangeArrowheads="1"/>
          </p:cNvSpPr>
          <p:nvPr/>
        </p:nvSpPr>
        <p:spPr bwMode="auto">
          <a:xfrm>
            <a:off x="1695422" y="5264155"/>
            <a:ext cx="177800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69" name="Freeform 517"/>
          <p:cNvSpPr>
            <a:spLocks/>
          </p:cNvSpPr>
          <p:nvPr/>
        </p:nvSpPr>
        <p:spPr bwMode="auto">
          <a:xfrm>
            <a:off x="1349347" y="5303842"/>
            <a:ext cx="731837" cy="92075"/>
          </a:xfrm>
          <a:custGeom>
            <a:avLst/>
            <a:gdLst/>
            <a:ahLst/>
            <a:cxnLst>
              <a:cxn ang="0">
                <a:pos x="924" y="0"/>
              </a:cxn>
              <a:cxn ang="0">
                <a:pos x="0" y="0"/>
              </a:cxn>
              <a:cxn ang="0">
                <a:pos x="0" y="3"/>
              </a:cxn>
              <a:cxn ang="0">
                <a:pos x="0" y="35"/>
              </a:cxn>
              <a:cxn ang="0">
                <a:pos x="0" y="115"/>
              </a:cxn>
              <a:cxn ang="0">
                <a:pos x="40" y="115"/>
              </a:cxn>
              <a:cxn ang="0">
                <a:pos x="40" y="35"/>
              </a:cxn>
              <a:cxn ang="0">
                <a:pos x="924" y="35"/>
              </a:cxn>
              <a:cxn ang="0">
                <a:pos x="924" y="0"/>
              </a:cxn>
            </a:cxnLst>
            <a:rect l="0" t="0" r="r" b="b"/>
            <a:pathLst>
              <a:path w="924" h="115">
                <a:moveTo>
                  <a:pt x="924" y="0"/>
                </a:moveTo>
                <a:lnTo>
                  <a:pt x="0" y="0"/>
                </a:lnTo>
                <a:lnTo>
                  <a:pt x="0" y="3"/>
                </a:lnTo>
                <a:lnTo>
                  <a:pt x="0" y="35"/>
                </a:lnTo>
                <a:lnTo>
                  <a:pt x="0" y="115"/>
                </a:lnTo>
                <a:lnTo>
                  <a:pt x="40" y="115"/>
                </a:lnTo>
                <a:lnTo>
                  <a:pt x="40" y="35"/>
                </a:lnTo>
                <a:lnTo>
                  <a:pt x="924" y="35"/>
                </a:lnTo>
                <a:lnTo>
                  <a:pt x="92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70" name="Freeform 518"/>
          <p:cNvSpPr>
            <a:spLocks/>
          </p:cNvSpPr>
          <p:nvPr/>
        </p:nvSpPr>
        <p:spPr bwMode="auto">
          <a:xfrm>
            <a:off x="1833534" y="5345117"/>
            <a:ext cx="274637" cy="122238"/>
          </a:xfrm>
          <a:custGeom>
            <a:avLst/>
            <a:gdLst/>
            <a:ahLst/>
            <a:cxnLst>
              <a:cxn ang="0">
                <a:pos x="64" y="98"/>
              </a:cxn>
              <a:cxn ang="0">
                <a:pos x="76" y="99"/>
              </a:cxn>
              <a:cxn ang="0">
                <a:pos x="87" y="89"/>
              </a:cxn>
              <a:cxn ang="0">
                <a:pos x="104" y="67"/>
              </a:cxn>
              <a:cxn ang="0">
                <a:pos x="126" y="49"/>
              </a:cxn>
              <a:cxn ang="0">
                <a:pos x="153" y="38"/>
              </a:cxn>
              <a:cxn ang="0">
                <a:pos x="183" y="36"/>
              </a:cxn>
              <a:cxn ang="0">
                <a:pos x="212" y="45"/>
              </a:cxn>
              <a:cxn ang="0">
                <a:pos x="232" y="66"/>
              </a:cxn>
              <a:cxn ang="0">
                <a:pos x="243" y="93"/>
              </a:cxn>
              <a:cxn ang="0">
                <a:pos x="250" y="106"/>
              </a:cxn>
              <a:cxn ang="0">
                <a:pos x="263" y="103"/>
              </a:cxn>
              <a:cxn ang="0">
                <a:pos x="284" y="102"/>
              </a:cxn>
              <a:cxn ang="0">
                <a:pos x="308" y="108"/>
              </a:cxn>
              <a:cxn ang="0">
                <a:pos x="327" y="122"/>
              </a:cxn>
              <a:cxn ang="0">
                <a:pos x="338" y="143"/>
              </a:cxn>
              <a:cxn ang="0">
                <a:pos x="342" y="150"/>
              </a:cxn>
              <a:cxn ang="0">
                <a:pos x="344" y="142"/>
              </a:cxn>
              <a:cxn ang="0">
                <a:pos x="345" y="122"/>
              </a:cxn>
              <a:cxn ang="0">
                <a:pos x="336" y="95"/>
              </a:cxn>
              <a:cxn ang="0">
                <a:pos x="318" y="76"/>
              </a:cxn>
              <a:cxn ang="0">
                <a:pos x="290" y="67"/>
              </a:cxn>
              <a:cxn ang="0">
                <a:pos x="267" y="68"/>
              </a:cxn>
              <a:cxn ang="0">
                <a:pos x="253" y="72"/>
              </a:cxn>
              <a:cxn ang="0">
                <a:pos x="246" y="58"/>
              </a:cxn>
              <a:cxn ang="0">
                <a:pos x="236" y="30"/>
              </a:cxn>
              <a:cxn ang="0">
                <a:pos x="216" y="11"/>
              </a:cxn>
              <a:cxn ang="0">
                <a:pos x="187" y="0"/>
              </a:cxn>
              <a:cxn ang="0">
                <a:pos x="157" y="3"/>
              </a:cxn>
              <a:cxn ang="0">
                <a:pos x="131" y="13"/>
              </a:cxn>
              <a:cxn ang="0">
                <a:pos x="108" y="31"/>
              </a:cxn>
              <a:cxn ang="0">
                <a:pos x="91" y="53"/>
              </a:cxn>
              <a:cxn ang="0">
                <a:pos x="79" y="65"/>
              </a:cxn>
              <a:cxn ang="0">
                <a:pos x="68" y="62"/>
              </a:cxn>
              <a:cxn ang="0">
                <a:pos x="50" y="65"/>
              </a:cxn>
              <a:cxn ang="0">
                <a:pos x="30" y="76"/>
              </a:cxn>
              <a:cxn ang="0">
                <a:pos x="12" y="93"/>
              </a:cxn>
              <a:cxn ang="0">
                <a:pos x="2" y="117"/>
              </a:cxn>
              <a:cxn ang="0">
                <a:pos x="0" y="134"/>
              </a:cxn>
              <a:cxn ang="0">
                <a:pos x="0" y="142"/>
              </a:cxn>
              <a:cxn ang="0">
                <a:pos x="4" y="137"/>
              </a:cxn>
              <a:cxn ang="0">
                <a:pos x="16" y="120"/>
              </a:cxn>
              <a:cxn ang="0">
                <a:pos x="32" y="107"/>
              </a:cxn>
              <a:cxn ang="0">
                <a:pos x="49" y="99"/>
              </a:cxn>
            </a:cxnLst>
            <a:rect l="0" t="0" r="r" b="b"/>
            <a:pathLst>
              <a:path w="345" h="155">
                <a:moveTo>
                  <a:pt x="58" y="98"/>
                </a:moveTo>
                <a:lnTo>
                  <a:pt x="64" y="98"/>
                </a:lnTo>
                <a:lnTo>
                  <a:pt x="70" y="98"/>
                </a:lnTo>
                <a:lnTo>
                  <a:pt x="76" y="99"/>
                </a:lnTo>
                <a:lnTo>
                  <a:pt x="80" y="102"/>
                </a:lnTo>
                <a:lnTo>
                  <a:pt x="87" y="89"/>
                </a:lnTo>
                <a:lnTo>
                  <a:pt x="95" y="77"/>
                </a:lnTo>
                <a:lnTo>
                  <a:pt x="104" y="67"/>
                </a:lnTo>
                <a:lnTo>
                  <a:pt x="115" y="57"/>
                </a:lnTo>
                <a:lnTo>
                  <a:pt x="126" y="49"/>
                </a:lnTo>
                <a:lnTo>
                  <a:pt x="139" y="43"/>
                </a:lnTo>
                <a:lnTo>
                  <a:pt x="153" y="38"/>
                </a:lnTo>
                <a:lnTo>
                  <a:pt x="167" y="36"/>
                </a:lnTo>
                <a:lnTo>
                  <a:pt x="183" y="36"/>
                </a:lnTo>
                <a:lnTo>
                  <a:pt x="199" y="39"/>
                </a:lnTo>
                <a:lnTo>
                  <a:pt x="212" y="45"/>
                </a:lnTo>
                <a:lnTo>
                  <a:pt x="223" y="54"/>
                </a:lnTo>
                <a:lnTo>
                  <a:pt x="232" y="66"/>
                </a:lnTo>
                <a:lnTo>
                  <a:pt x="239" y="79"/>
                </a:lnTo>
                <a:lnTo>
                  <a:pt x="243" y="93"/>
                </a:lnTo>
                <a:lnTo>
                  <a:pt x="243" y="110"/>
                </a:lnTo>
                <a:lnTo>
                  <a:pt x="250" y="106"/>
                </a:lnTo>
                <a:lnTo>
                  <a:pt x="257" y="104"/>
                </a:lnTo>
                <a:lnTo>
                  <a:pt x="263" y="103"/>
                </a:lnTo>
                <a:lnTo>
                  <a:pt x="270" y="102"/>
                </a:lnTo>
                <a:lnTo>
                  <a:pt x="284" y="102"/>
                </a:lnTo>
                <a:lnTo>
                  <a:pt x="297" y="104"/>
                </a:lnTo>
                <a:lnTo>
                  <a:pt x="308" y="108"/>
                </a:lnTo>
                <a:lnTo>
                  <a:pt x="318" y="114"/>
                </a:lnTo>
                <a:lnTo>
                  <a:pt x="327" y="122"/>
                </a:lnTo>
                <a:lnTo>
                  <a:pt x="333" y="132"/>
                </a:lnTo>
                <a:lnTo>
                  <a:pt x="338" y="143"/>
                </a:lnTo>
                <a:lnTo>
                  <a:pt x="341" y="155"/>
                </a:lnTo>
                <a:lnTo>
                  <a:pt x="342" y="150"/>
                </a:lnTo>
                <a:lnTo>
                  <a:pt x="343" y="145"/>
                </a:lnTo>
                <a:lnTo>
                  <a:pt x="344" y="142"/>
                </a:lnTo>
                <a:lnTo>
                  <a:pt x="345" y="137"/>
                </a:lnTo>
                <a:lnTo>
                  <a:pt x="345" y="122"/>
                </a:lnTo>
                <a:lnTo>
                  <a:pt x="342" y="107"/>
                </a:lnTo>
                <a:lnTo>
                  <a:pt x="336" y="95"/>
                </a:lnTo>
                <a:lnTo>
                  <a:pt x="328" y="84"/>
                </a:lnTo>
                <a:lnTo>
                  <a:pt x="318" y="76"/>
                </a:lnTo>
                <a:lnTo>
                  <a:pt x="305" y="70"/>
                </a:lnTo>
                <a:lnTo>
                  <a:pt x="290" y="67"/>
                </a:lnTo>
                <a:lnTo>
                  <a:pt x="275" y="67"/>
                </a:lnTo>
                <a:lnTo>
                  <a:pt x="267" y="68"/>
                </a:lnTo>
                <a:lnTo>
                  <a:pt x="260" y="69"/>
                </a:lnTo>
                <a:lnTo>
                  <a:pt x="253" y="72"/>
                </a:lnTo>
                <a:lnTo>
                  <a:pt x="246" y="74"/>
                </a:lnTo>
                <a:lnTo>
                  <a:pt x="246" y="58"/>
                </a:lnTo>
                <a:lnTo>
                  <a:pt x="243" y="43"/>
                </a:lnTo>
                <a:lnTo>
                  <a:pt x="236" y="30"/>
                </a:lnTo>
                <a:lnTo>
                  <a:pt x="228" y="19"/>
                </a:lnTo>
                <a:lnTo>
                  <a:pt x="216" y="11"/>
                </a:lnTo>
                <a:lnTo>
                  <a:pt x="202" y="4"/>
                </a:lnTo>
                <a:lnTo>
                  <a:pt x="187" y="0"/>
                </a:lnTo>
                <a:lnTo>
                  <a:pt x="171" y="0"/>
                </a:lnTo>
                <a:lnTo>
                  <a:pt x="157" y="3"/>
                </a:lnTo>
                <a:lnTo>
                  <a:pt x="144" y="7"/>
                </a:lnTo>
                <a:lnTo>
                  <a:pt x="131" y="13"/>
                </a:lnTo>
                <a:lnTo>
                  <a:pt x="119" y="21"/>
                </a:lnTo>
                <a:lnTo>
                  <a:pt x="108" y="31"/>
                </a:lnTo>
                <a:lnTo>
                  <a:pt x="99" y="42"/>
                </a:lnTo>
                <a:lnTo>
                  <a:pt x="91" y="53"/>
                </a:lnTo>
                <a:lnTo>
                  <a:pt x="85" y="66"/>
                </a:lnTo>
                <a:lnTo>
                  <a:pt x="79" y="65"/>
                </a:lnTo>
                <a:lnTo>
                  <a:pt x="73" y="64"/>
                </a:lnTo>
                <a:lnTo>
                  <a:pt x="68" y="62"/>
                </a:lnTo>
                <a:lnTo>
                  <a:pt x="62" y="62"/>
                </a:lnTo>
                <a:lnTo>
                  <a:pt x="50" y="65"/>
                </a:lnTo>
                <a:lnTo>
                  <a:pt x="40" y="69"/>
                </a:lnTo>
                <a:lnTo>
                  <a:pt x="30" y="76"/>
                </a:lnTo>
                <a:lnTo>
                  <a:pt x="20" y="84"/>
                </a:lnTo>
                <a:lnTo>
                  <a:pt x="12" y="93"/>
                </a:lnTo>
                <a:lnTo>
                  <a:pt x="7" y="105"/>
                </a:lnTo>
                <a:lnTo>
                  <a:pt x="2" y="117"/>
                </a:lnTo>
                <a:lnTo>
                  <a:pt x="0" y="129"/>
                </a:lnTo>
                <a:lnTo>
                  <a:pt x="0" y="134"/>
                </a:lnTo>
                <a:lnTo>
                  <a:pt x="0" y="137"/>
                </a:lnTo>
                <a:lnTo>
                  <a:pt x="0" y="142"/>
                </a:lnTo>
                <a:lnTo>
                  <a:pt x="0" y="146"/>
                </a:lnTo>
                <a:lnTo>
                  <a:pt x="4" y="137"/>
                </a:lnTo>
                <a:lnTo>
                  <a:pt x="10" y="128"/>
                </a:lnTo>
                <a:lnTo>
                  <a:pt x="16" y="120"/>
                </a:lnTo>
                <a:lnTo>
                  <a:pt x="24" y="113"/>
                </a:lnTo>
                <a:lnTo>
                  <a:pt x="32" y="107"/>
                </a:lnTo>
                <a:lnTo>
                  <a:pt x="40" y="103"/>
                </a:lnTo>
                <a:lnTo>
                  <a:pt x="49" y="99"/>
                </a:lnTo>
                <a:lnTo>
                  <a:pt x="58" y="9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71" name="Freeform 519"/>
          <p:cNvSpPr>
            <a:spLocks/>
          </p:cNvSpPr>
          <p:nvPr/>
        </p:nvSpPr>
        <p:spPr bwMode="auto">
          <a:xfrm>
            <a:off x="1008034" y="5484817"/>
            <a:ext cx="1154112" cy="28575"/>
          </a:xfrm>
          <a:custGeom>
            <a:avLst/>
            <a:gdLst/>
            <a:ahLst/>
            <a:cxnLst>
              <a:cxn ang="0">
                <a:pos x="1452" y="15"/>
              </a:cxn>
              <a:cxn ang="0">
                <a:pos x="36" y="0"/>
              </a:cxn>
              <a:cxn ang="0">
                <a:pos x="0" y="36"/>
              </a:cxn>
              <a:cxn ang="0">
                <a:pos x="1452" y="15"/>
              </a:cxn>
            </a:cxnLst>
            <a:rect l="0" t="0" r="r" b="b"/>
            <a:pathLst>
              <a:path w="1452" h="36">
                <a:moveTo>
                  <a:pt x="1452" y="15"/>
                </a:moveTo>
                <a:lnTo>
                  <a:pt x="36" y="0"/>
                </a:lnTo>
                <a:lnTo>
                  <a:pt x="0" y="36"/>
                </a:lnTo>
                <a:lnTo>
                  <a:pt x="1452" y="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72" name="Rectangle 520"/>
          <p:cNvSpPr>
            <a:spLocks noChangeArrowheads="1"/>
          </p:cNvSpPr>
          <p:nvPr/>
        </p:nvSpPr>
        <p:spPr bwMode="auto">
          <a:xfrm>
            <a:off x="1650972" y="5395917"/>
            <a:ext cx="26987" cy="492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73" name="Rectangle 521"/>
          <p:cNvSpPr>
            <a:spLocks noChangeArrowheads="1"/>
          </p:cNvSpPr>
          <p:nvPr/>
        </p:nvSpPr>
        <p:spPr bwMode="auto">
          <a:xfrm>
            <a:off x="1689072" y="5395917"/>
            <a:ext cx="28575" cy="492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74" name="Rectangle 522"/>
          <p:cNvSpPr>
            <a:spLocks noChangeArrowheads="1"/>
          </p:cNvSpPr>
          <p:nvPr/>
        </p:nvSpPr>
        <p:spPr bwMode="auto">
          <a:xfrm>
            <a:off x="1725584" y="5395917"/>
            <a:ext cx="30162" cy="492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0875" name="Rectangle 523"/>
          <p:cNvSpPr>
            <a:spLocks noChangeArrowheads="1"/>
          </p:cNvSpPr>
          <p:nvPr/>
        </p:nvSpPr>
        <p:spPr bwMode="auto">
          <a:xfrm>
            <a:off x="1765272" y="5395917"/>
            <a:ext cx="26987" cy="492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>
            <a:noAutofit/>
          </a:bodyPr>
          <a:lstStyle/>
          <a:p>
            <a:r>
              <a:rPr lang="en-US" sz="2600" smtClean="0"/>
              <a:t>MINOR RECOVERY IN EUROPEAN </a:t>
            </a:r>
            <a:br>
              <a:rPr lang="en-US" sz="2600" smtClean="0"/>
            </a:br>
            <a:r>
              <a:rPr lang="en-US" sz="2600" smtClean="0"/>
              <a:t>NON-RESIDENTIAL CONSTRUCTION</a:t>
            </a:r>
            <a:endParaRPr lang="en-US" sz="260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38475"/>
            <a:ext cx="3326796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hteck 10"/>
          <p:cNvSpPr/>
          <p:nvPr/>
        </p:nvSpPr>
        <p:spPr>
          <a:xfrm>
            <a:off x="2667000" y="3962400"/>
            <a:ext cx="533400" cy="381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609600" y="1676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non-residential construction output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index 2013 = 100</a:t>
            </a:r>
            <a:endParaRPr lang="en-US" sz="1400" dirty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33400" y="656635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</a:t>
            </a:r>
            <a:r>
              <a:rPr lang="en-US" sz="900" dirty="0" err="1" smtClean="0">
                <a:latin typeface="+mn-lt"/>
              </a:rPr>
              <a:t>EUROCONSTRUCT</a:t>
            </a:r>
            <a:r>
              <a:rPr lang="en-US" sz="900" dirty="0" smtClean="0">
                <a:latin typeface="+mn-lt"/>
              </a:rPr>
              <a:t> (Oslo 6/2014).</a:t>
            </a:r>
            <a:endParaRPr lang="en-US" sz="900" dirty="0">
              <a:latin typeface="+mn-lt"/>
            </a:endParaRPr>
          </a:p>
        </p:txBody>
      </p:sp>
      <p:pic>
        <p:nvPicPr>
          <p:cNvPr id="10" name="Afbeelding 2" descr="Euroconstruc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6858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438400"/>
            <a:ext cx="5357071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hteck 70"/>
          <p:cNvSpPr/>
          <p:nvPr/>
        </p:nvSpPr>
        <p:spPr>
          <a:xfrm>
            <a:off x="609600" y="3276600"/>
            <a:ext cx="3124200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0" name="Rechteck 69"/>
          <p:cNvSpPr/>
          <p:nvPr/>
        </p:nvSpPr>
        <p:spPr>
          <a:xfrm>
            <a:off x="609600" y="4191000"/>
            <a:ext cx="3124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2" name="Rechteck 71"/>
          <p:cNvSpPr/>
          <p:nvPr/>
        </p:nvSpPr>
        <p:spPr>
          <a:xfrm>
            <a:off x="609600" y="5105400"/>
            <a:ext cx="3124200" cy="76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3" name="Rechteck 72"/>
          <p:cNvSpPr/>
          <p:nvPr/>
        </p:nvSpPr>
        <p:spPr>
          <a:xfrm>
            <a:off x="609600" y="6096000"/>
            <a:ext cx="31242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/>
          <a:lstStyle/>
          <a:p>
            <a:r>
              <a:rPr lang="en-US" sz="4000" dirty="0" err="1" smtClean="0"/>
              <a:t>EUROCONSTRUCT</a:t>
            </a:r>
            <a:r>
              <a:rPr lang="en-US" sz="4000" dirty="0" smtClean="0"/>
              <a:t> NETWORK</a:t>
            </a:r>
            <a:endParaRPr lang="en-US" sz="4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nhaltsplatzhalter 2"/>
          <p:cNvSpPr txBox="1">
            <a:spLocks/>
          </p:cNvSpPr>
          <p:nvPr/>
        </p:nvSpPr>
        <p:spPr>
          <a:xfrm>
            <a:off x="609600" y="1752600"/>
            <a:ext cx="3429000" cy="51054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lvl="0" indent="127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EUROPE  (EC-19)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</a:b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Austria, Belgium, Denmark, Finland, France, Germany, Ireland, Italy, Nether-lands, Norway, Portugal, Spain, Sweden, Switzerland, United Kingdom, </a:t>
            </a:r>
            <a:r>
              <a:rPr lang="en-US" sz="2200" dirty="0" smtClean="0">
                <a:latin typeface="+mn-lt"/>
                <a:cs typeface="Arial" pitchFamily="34" charset="0"/>
              </a:rPr>
              <a:t>Czech &amp; Slovak Republic,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Hungary, Poland.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BIG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5 Countries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/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</a:b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France, Germany, Italy, Spain, United Kingdom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</a:b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Northern Europe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</a:b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Norway, Sweden, Finland, </a:t>
            </a:r>
            <a:b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</a:b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Denmark, Ireland</a:t>
            </a: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Smaller European Countries</a:t>
            </a:r>
          </a:p>
          <a:p>
            <a:pPr lvl="0" indent="127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</a:pPr>
            <a:r>
              <a:rPr lang="en-US" sz="2300" dirty="0" smtClean="0">
                <a:latin typeface="+mn-lt"/>
                <a:cs typeface="Arial" pitchFamily="34" charset="0"/>
              </a:rPr>
              <a:t>Austria, Belgium, Netherlands, Portugal, Switzerland </a:t>
            </a:r>
            <a:endParaRPr lang="en-US" sz="2300" dirty="0" smtClean="0">
              <a:latin typeface="+mn-lt"/>
              <a:ea typeface="+mn-ea"/>
              <a:cs typeface="Arial" pitchFamily="34" charset="0"/>
            </a:endParaRPr>
          </a:p>
          <a:p>
            <a:pPr indent="127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indent="1270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Eastern Europe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</a:br>
            <a:r>
              <a:rPr lang="en-US" sz="2300" dirty="0" smtClean="0">
                <a:latin typeface="+mn-lt"/>
                <a:cs typeface="Arial" pitchFamily="34" charset="0"/>
              </a:rPr>
              <a:t>Czech Republic, Hungary,</a:t>
            </a:r>
            <a:br>
              <a:rPr lang="en-US" sz="2300" dirty="0" smtClean="0">
                <a:latin typeface="+mn-lt"/>
                <a:cs typeface="Arial" pitchFamily="34" charset="0"/>
              </a:rPr>
            </a:br>
            <a:r>
              <a:rPr lang="en-US" sz="2300" dirty="0" smtClean="0">
                <a:latin typeface="+mn-lt"/>
                <a:cs typeface="Arial" pitchFamily="34" charset="0"/>
              </a:rPr>
              <a:t>Slovak Republic, Poland</a:t>
            </a:r>
          </a:p>
          <a:p>
            <a:pPr marL="0" marR="0" lvl="0" indent="12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11" name="Group 132"/>
          <p:cNvGrpSpPr>
            <a:grpSpLocks/>
          </p:cNvGrpSpPr>
          <p:nvPr/>
        </p:nvGrpSpPr>
        <p:grpSpPr bwMode="auto">
          <a:xfrm>
            <a:off x="3779912" y="44276"/>
            <a:ext cx="5310188" cy="6769100"/>
            <a:chOff x="1730" y="-8"/>
            <a:chExt cx="3345" cy="4264"/>
          </a:xfrm>
          <a:solidFill>
            <a:srgbClr val="DDD9C3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1019 w 1205"/>
                <a:gd name="T109" fmla="*/ 440 h 952"/>
                <a:gd name="T110" fmla="*/ 1196 w 1205"/>
                <a:gd name="T111" fmla="*/ 376 h 952"/>
                <a:gd name="T112" fmla="*/ 1205 w 1205"/>
                <a:gd name="T113" fmla="*/ 368 h 952"/>
                <a:gd name="T114" fmla="*/ 1180 w 1205"/>
                <a:gd name="T115" fmla="*/ 352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77 w 421"/>
                <a:gd name="T39" fmla="*/ 544 h 616"/>
                <a:gd name="T40" fmla="*/ 244 w 421"/>
                <a:gd name="T41" fmla="*/ 496 h 616"/>
                <a:gd name="T42" fmla="*/ 227 w 421"/>
                <a:gd name="T43" fmla="*/ 480 h 616"/>
                <a:gd name="T44" fmla="*/ 227 w 421"/>
                <a:gd name="T45" fmla="*/ 432 h 616"/>
                <a:gd name="T46" fmla="*/ 261 w 421"/>
                <a:gd name="T47" fmla="*/ 408 h 616"/>
                <a:gd name="T48" fmla="*/ 269 w 421"/>
                <a:gd name="T49" fmla="*/ 392 h 616"/>
                <a:gd name="T50" fmla="*/ 236 w 421"/>
                <a:gd name="T51" fmla="*/ 312 h 616"/>
                <a:gd name="T52" fmla="*/ 286 w 421"/>
                <a:gd name="T53" fmla="*/ 304 h 616"/>
                <a:gd name="T54" fmla="*/ 303 w 421"/>
                <a:gd name="T55" fmla="*/ 256 h 616"/>
                <a:gd name="T56" fmla="*/ 320 w 421"/>
                <a:gd name="T57" fmla="*/ 248 h 616"/>
                <a:gd name="T58" fmla="*/ 337 w 421"/>
                <a:gd name="T59" fmla="*/ 192 h 616"/>
                <a:gd name="T60" fmla="*/ 362 w 421"/>
                <a:gd name="T61" fmla="*/ 152 h 616"/>
                <a:gd name="T62" fmla="*/ 421 w 421"/>
                <a:gd name="T63" fmla="*/ 120 h 616"/>
                <a:gd name="T64" fmla="*/ 413 w 421"/>
                <a:gd name="T65" fmla="*/ 96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944 w 1205"/>
                <a:gd name="T109" fmla="*/ 472 h 952"/>
                <a:gd name="T110" fmla="*/ 1019 w 1205"/>
                <a:gd name="T111" fmla="*/ 440 h 952"/>
                <a:gd name="T112" fmla="*/ 1196 w 1205"/>
                <a:gd name="T113" fmla="*/ 376 h 952"/>
                <a:gd name="T114" fmla="*/ 1205 w 1205"/>
                <a:gd name="T115" fmla="*/ 368 h 952"/>
                <a:gd name="T116" fmla="*/ 1205 w 1205"/>
                <a:gd name="T117" fmla="*/ 344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68 w 421"/>
                <a:gd name="T39" fmla="*/ 576 h 616"/>
                <a:gd name="T40" fmla="*/ 219 w 421"/>
                <a:gd name="T41" fmla="*/ 520 h 616"/>
                <a:gd name="T42" fmla="*/ 236 w 421"/>
                <a:gd name="T43" fmla="*/ 496 h 616"/>
                <a:gd name="T44" fmla="*/ 219 w 421"/>
                <a:gd name="T45" fmla="*/ 456 h 616"/>
                <a:gd name="T46" fmla="*/ 236 w 421"/>
                <a:gd name="T47" fmla="*/ 416 h 616"/>
                <a:gd name="T48" fmla="*/ 269 w 421"/>
                <a:gd name="T49" fmla="*/ 400 h 616"/>
                <a:gd name="T50" fmla="*/ 253 w 421"/>
                <a:gd name="T51" fmla="*/ 376 h 616"/>
                <a:gd name="T52" fmla="*/ 261 w 421"/>
                <a:gd name="T53" fmla="*/ 312 h 616"/>
                <a:gd name="T54" fmla="*/ 303 w 421"/>
                <a:gd name="T55" fmla="*/ 288 h 616"/>
                <a:gd name="T56" fmla="*/ 312 w 421"/>
                <a:gd name="T57" fmla="*/ 256 h 616"/>
                <a:gd name="T58" fmla="*/ 320 w 421"/>
                <a:gd name="T59" fmla="*/ 224 h 616"/>
                <a:gd name="T60" fmla="*/ 328 w 421"/>
                <a:gd name="T61" fmla="*/ 168 h 616"/>
                <a:gd name="T62" fmla="*/ 387 w 421"/>
                <a:gd name="T63" fmla="*/ 136 h 616"/>
                <a:gd name="T64" fmla="*/ 421 w 421"/>
                <a:gd name="T65" fmla="*/ 112 h 616"/>
                <a:gd name="T66" fmla="*/ 413 w 421"/>
                <a:gd name="T67" fmla="*/ 9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117" y="1888"/>
              <a:ext cx="396" cy="408"/>
            </a:xfrm>
            <a:custGeom>
              <a:avLst/>
              <a:gdLst>
                <a:gd name="T0" fmla="*/ 363 w 396"/>
                <a:gd name="T1" fmla="*/ 160 h 408"/>
                <a:gd name="T2" fmla="*/ 354 w 396"/>
                <a:gd name="T3" fmla="*/ 136 h 408"/>
                <a:gd name="T4" fmla="*/ 329 w 396"/>
                <a:gd name="T5" fmla="*/ 120 h 408"/>
                <a:gd name="T6" fmla="*/ 295 w 396"/>
                <a:gd name="T7" fmla="*/ 144 h 408"/>
                <a:gd name="T8" fmla="*/ 262 w 396"/>
                <a:gd name="T9" fmla="*/ 96 h 408"/>
                <a:gd name="T10" fmla="*/ 278 w 396"/>
                <a:gd name="T11" fmla="*/ 80 h 408"/>
                <a:gd name="T12" fmla="*/ 278 w 396"/>
                <a:gd name="T13" fmla="*/ 64 h 408"/>
                <a:gd name="T14" fmla="*/ 312 w 396"/>
                <a:gd name="T15" fmla="*/ 64 h 408"/>
                <a:gd name="T16" fmla="*/ 321 w 396"/>
                <a:gd name="T17" fmla="*/ 48 h 408"/>
                <a:gd name="T18" fmla="*/ 329 w 396"/>
                <a:gd name="T19" fmla="*/ 32 h 408"/>
                <a:gd name="T20" fmla="*/ 346 w 396"/>
                <a:gd name="T21" fmla="*/ 24 h 408"/>
                <a:gd name="T22" fmla="*/ 354 w 396"/>
                <a:gd name="T23" fmla="*/ 0 h 408"/>
                <a:gd name="T24" fmla="*/ 329 w 396"/>
                <a:gd name="T25" fmla="*/ 0 h 408"/>
                <a:gd name="T26" fmla="*/ 304 w 396"/>
                <a:gd name="T27" fmla="*/ 8 h 408"/>
                <a:gd name="T28" fmla="*/ 262 w 396"/>
                <a:gd name="T29" fmla="*/ 8 h 408"/>
                <a:gd name="T30" fmla="*/ 253 w 396"/>
                <a:gd name="T31" fmla="*/ 32 h 408"/>
                <a:gd name="T32" fmla="*/ 219 w 396"/>
                <a:gd name="T33" fmla="*/ 56 h 408"/>
                <a:gd name="T34" fmla="*/ 219 w 396"/>
                <a:gd name="T35" fmla="*/ 80 h 408"/>
                <a:gd name="T36" fmla="*/ 186 w 396"/>
                <a:gd name="T37" fmla="*/ 96 h 408"/>
                <a:gd name="T38" fmla="*/ 127 w 396"/>
                <a:gd name="T39" fmla="*/ 72 h 408"/>
                <a:gd name="T40" fmla="*/ 93 w 396"/>
                <a:gd name="T41" fmla="*/ 104 h 408"/>
                <a:gd name="T42" fmla="*/ 110 w 396"/>
                <a:gd name="T43" fmla="*/ 136 h 408"/>
                <a:gd name="T44" fmla="*/ 76 w 396"/>
                <a:gd name="T45" fmla="*/ 160 h 408"/>
                <a:gd name="T46" fmla="*/ 110 w 396"/>
                <a:gd name="T47" fmla="*/ 192 h 408"/>
                <a:gd name="T48" fmla="*/ 152 w 396"/>
                <a:gd name="T49" fmla="*/ 208 h 408"/>
                <a:gd name="T50" fmla="*/ 144 w 396"/>
                <a:gd name="T51" fmla="*/ 224 h 408"/>
                <a:gd name="T52" fmla="*/ 118 w 396"/>
                <a:gd name="T53" fmla="*/ 224 h 408"/>
                <a:gd name="T54" fmla="*/ 102 w 396"/>
                <a:gd name="T55" fmla="*/ 256 h 408"/>
                <a:gd name="T56" fmla="*/ 51 w 396"/>
                <a:gd name="T57" fmla="*/ 272 h 408"/>
                <a:gd name="T58" fmla="*/ 51 w 396"/>
                <a:gd name="T59" fmla="*/ 304 h 408"/>
                <a:gd name="T60" fmla="*/ 9 w 396"/>
                <a:gd name="T61" fmla="*/ 312 h 408"/>
                <a:gd name="T62" fmla="*/ 26 w 396"/>
                <a:gd name="T63" fmla="*/ 328 h 408"/>
                <a:gd name="T64" fmla="*/ 0 w 396"/>
                <a:gd name="T65" fmla="*/ 368 h 408"/>
                <a:gd name="T66" fmla="*/ 26 w 396"/>
                <a:gd name="T67" fmla="*/ 376 h 408"/>
                <a:gd name="T68" fmla="*/ 26 w 396"/>
                <a:gd name="T69" fmla="*/ 400 h 408"/>
                <a:gd name="T70" fmla="*/ 59 w 396"/>
                <a:gd name="T71" fmla="*/ 408 h 408"/>
                <a:gd name="T72" fmla="*/ 160 w 396"/>
                <a:gd name="T73" fmla="*/ 408 h 408"/>
                <a:gd name="T74" fmla="*/ 228 w 396"/>
                <a:gd name="T75" fmla="*/ 376 h 408"/>
                <a:gd name="T76" fmla="*/ 287 w 396"/>
                <a:gd name="T77" fmla="*/ 376 h 408"/>
                <a:gd name="T78" fmla="*/ 329 w 396"/>
                <a:gd name="T79" fmla="*/ 392 h 408"/>
                <a:gd name="T80" fmla="*/ 329 w 396"/>
                <a:gd name="T81" fmla="*/ 360 h 408"/>
                <a:gd name="T82" fmla="*/ 354 w 396"/>
                <a:gd name="T83" fmla="*/ 328 h 408"/>
                <a:gd name="T84" fmla="*/ 371 w 396"/>
                <a:gd name="T85" fmla="*/ 304 h 408"/>
                <a:gd name="T86" fmla="*/ 388 w 396"/>
                <a:gd name="T87" fmla="*/ 232 h 408"/>
                <a:gd name="T88" fmla="*/ 380 w 396"/>
                <a:gd name="T89" fmla="*/ 208 h 408"/>
                <a:gd name="T90" fmla="*/ 371 w 396"/>
                <a:gd name="T91" fmla="*/ 176 h 408"/>
                <a:gd name="T92" fmla="*/ 396 w 396"/>
                <a:gd name="T93" fmla="*/ 168 h 408"/>
                <a:gd name="T94" fmla="*/ 380 w 396"/>
                <a:gd name="T95" fmla="*/ 160 h 408"/>
                <a:gd name="T96" fmla="*/ 363 w 396"/>
                <a:gd name="T97" fmla="*/ 160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68 w 202"/>
                <a:gd name="T45" fmla="*/ 128 h 144"/>
                <a:gd name="T46" fmla="*/ 193 w 202"/>
                <a:gd name="T47" fmla="*/ 120 h 144"/>
                <a:gd name="T48" fmla="*/ 202 w 202"/>
                <a:gd name="T49" fmla="*/ 88 h 144"/>
                <a:gd name="T50" fmla="*/ 185 w 202"/>
                <a:gd name="T51" fmla="*/ 72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43 w 202"/>
                <a:gd name="T45" fmla="*/ 144 h 144"/>
                <a:gd name="T46" fmla="*/ 168 w 202"/>
                <a:gd name="T47" fmla="*/ 128 h 144"/>
                <a:gd name="T48" fmla="*/ 193 w 202"/>
                <a:gd name="T49" fmla="*/ 120 h 144"/>
                <a:gd name="T50" fmla="*/ 202 w 202"/>
                <a:gd name="T51" fmla="*/ 88 h 144"/>
                <a:gd name="T52" fmla="*/ 185 w 202"/>
                <a:gd name="T53" fmla="*/ 72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w 67"/>
                <a:gd name="T13" fmla="*/ 2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40 w 1146"/>
                <a:gd name="T93" fmla="*/ 1064 h 1088"/>
                <a:gd name="T94" fmla="*/ 632 w 1146"/>
                <a:gd name="T95" fmla="*/ 992 h 1088"/>
                <a:gd name="T96" fmla="*/ 682 w 1146"/>
                <a:gd name="T97" fmla="*/ 944 h 1088"/>
                <a:gd name="T98" fmla="*/ 750 w 1146"/>
                <a:gd name="T99" fmla="*/ 928 h 1088"/>
                <a:gd name="T100" fmla="*/ 876 w 1146"/>
                <a:gd name="T101" fmla="*/ 968 h 1088"/>
                <a:gd name="T102" fmla="*/ 944 w 1146"/>
                <a:gd name="T103" fmla="*/ 984 h 1088"/>
                <a:gd name="T104" fmla="*/ 969 w 1146"/>
                <a:gd name="T105" fmla="*/ 968 h 1088"/>
                <a:gd name="T106" fmla="*/ 1019 w 1146"/>
                <a:gd name="T107" fmla="*/ 928 h 1088"/>
                <a:gd name="T108" fmla="*/ 1087 w 1146"/>
                <a:gd name="T109" fmla="*/ 864 h 1088"/>
                <a:gd name="T110" fmla="*/ 1019 w 1146"/>
                <a:gd name="T111" fmla="*/ 784 h 1088"/>
                <a:gd name="T112" fmla="*/ 1036 w 1146"/>
                <a:gd name="T113" fmla="*/ 720 h 1088"/>
                <a:gd name="T114" fmla="*/ 1036 w 1146"/>
                <a:gd name="T115" fmla="*/ 656 h 1088"/>
                <a:gd name="T116" fmla="*/ 1011 w 1146"/>
                <a:gd name="T117" fmla="*/ 616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1155 w 1180"/>
                <a:gd name="T105" fmla="*/ 752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129" y="2472"/>
              <a:ext cx="328" cy="232"/>
            </a:xfrm>
            <a:custGeom>
              <a:avLst/>
              <a:gdLst>
                <a:gd name="T0" fmla="*/ 278 w 328"/>
                <a:gd name="T1" fmla="*/ 184 h 232"/>
                <a:gd name="T2" fmla="*/ 286 w 328"/>
                <a:gd name="T3" fmla="*/ 168 h 232"/>
                <a:gd name="T4" fmla="*/ 311 w 328"/>
                <a:gd name="T5" fmla="*/ 160 h 232"/>
                <a:gd name="T6" fmla="*/ 328 w 328"/>
                <a:gd name="T7" fmla="*/ 144 h 232"/>
                <a:gd name="T8" fmla="*/ 328 w 328"/>
                <a:gd name="T9" fmla="*/ 112 h 232"/>
                <a:gd name="T10" fmla="*/ 303 w 328"/>
                <a:gd name="T11" fmla="*/ 88 h 232"/>
                <a:gd name="T12" fmla="*/ 269 w 328"/>
                <a:gd name="T13" fmla="*/ 72 h 232"/>
                <a:gd name="T14" fmla="*/ 278 w 328"/>
                <a:gd name="T15" fmla="*/ 48 h 232"/>
                <a:gd name="T16" fmla="*/ 261 w 328"/>
                <a:gd name="T17" fmla="*/ 24 h 232"/>
                <a:gd name="T18" fmla="*/ 219 w 328"/>
                <a:gd name="T19" fmla="*/ 16 h 232"/>
                <a:gd name="T20" fmla="*/ 168 w 328"/>
                <a:gd name="T21" fmla="*/ 8 h 232"/>
                <a:gd name="T22" fmla="*/ 134 w 328"/>
                <a:gd name="T23" fmla="*/ 24 h 232"/>
                <a:gd name="T24" fmla="*/ 101 w 328"/>
                <a:gd name="T25" fmla="*/ 16 h 232"/>
                <a:gd name="T26" fmla="*/ 75 w 328"/>
                <a:gd name="T27" fmla="*/ 0 h 232"/>
                <a:gd name="T28" fmla="*/ 42 w 328"/>
                <a:gd name="T29" fmla="*/ 16 h 232"/>
                <a:gd name="T30" fmla="*/ 0 w 328"/>
                <a:gd name="T31" fmla="*/ 24 h 232"/>
                <a:gd name="T32" fmla="*/ 16 w 328"/>
                <a:gd name="T33" fmla="*/ 40 h 232"/>
                <a:gd name="T34" fmla="*/ 42 w 328"/>
                <a:gd name="T35" fmla="*/ 72 h 232"/>
                <a:gd name="T36" fmla="*/ 67 w 328"/>
                <a:gd name="T37" fmla="*/ 96 h 232"/>
                <a:gd name="T38" fmla="*/ 101 w 328"/>
                <a:gd name="T39" fmla="*/ 112 h 232"/>
                <a:gd name="T40" fmla="*/ 101 w 328"/>
                <a:gd name="T41" fmla="*/ 120 h 232"/>
                <a:gd name="T42" fmla="*/ 143 w 328"/>
                <a:gd name="T43" fmla="*/ 136 h 232"/>
                <a:gd name="T44" fmla="*/ 143 w 328"/>
                <a:gd name="T45" fmla="*/ 168 h 232"/>
                <a:gd name="T46" fmla="*/ 185 w 328"/>
                <a:gd name="T47" fmla="*/ 160 h 232"/>
                <a:gd name="T48" fmla="*/ 202 w 328"/>
                <a:gd name="T49" fmla="*/ 192 h 232"/>
                <a:gd name="T50" fmla="*/ 261 w 328"/>
                <a:gd name="T51" fmla="*/ 232 h 232"/>
                <a:gd name="T52" fmla="*/ 278 w 328"/>
                <a:gd name="T53" fmla="*/ 232 h 232"/>
                <a:gd name="T54" fmla="*/ 278 w 328"/>
                <a:gd name="T55" fmla="*/ 208 h 232"/>
                <a:gd name="T56" fmla="*/ 278 w 328"/>
                <a:gd name="T57" fmla="*/ 184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3428" y="2084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51 w 750"/>
                <a:gd name="T89" fmla="*/ 664 h 888"/>
                <a:gd name="T90" fmla="*/ 135 w 750"/>
                <a:gd name="T91" fmla="*/ 688 h 888"/>
                <a:gd name="T92" fmla="*/ 152 w 750"/>
                <a:gd name="T93" fmla="*/ 736 h 888"/>
                <a:gd name="T94" fmla="*/ 127 w 750"/>
                <a:gd name="T95" fmla="*/ 864 h 888"/>
                <a:gd name="T96" fmla="*/ 144 w 750"/>
                <a:gd name="T97" fmla="*/ 872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423" y="2080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26 w 750"/>
                <a:gd name="T89" fmla="*/ 632 h 888"/>
                <a:gd name="T90" fmla="*/ 76 w 750"/>
                <a:gd name="T91" fmla="*/ 672 h 888"/>
                <a:gd name="T92" fmla="*/ 186 w 750"/>
                <a:gd name="T93" fmla="*/ 704 h 888"/>
                <a:gd name="T94" fmla="*/ 144 w 750"/>
                <a:gd name="T95" fmla="*/ 776 h 888"/>
                <a:gd name="T96" fmla="*/ 118 w 750"/>
                <a:gd name="T97" fmla="*/ 864 h 888"/>
                <a:gd name="T98" fmla="*/ 194 w 750"/>
                <a:gd name="T99" fmla="*/ 864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3946" y="2512"/>
              <a:ext cx="581" cy="312"/>
            </a:xfrm>
            <a:custGeom>
              <a:avLst/>
              <a:gdLst>
                <a:gd name="T0" fmla="*/ 497 w 581"/>
                <a:gd name="T1" fmla="*/ 248 h 312"/>
                <a:gd name="T2" fmla="*/ 531 w 581"/>
                <a:gd name="T3" fmla="*/ 200 h 312"/>
                <a:gd name="T4" fmla="*/ 556 w 581"/>
                <a:gd name="T5" fmla="*/ 176 h 312"/>
                <a:gd name="T6" fmla="*/ 581 w 581"/>
                <a:gd name="T7" fmla="*/ 152 h 312"/>
                <a:gd name="T8" fmla="*/ 564 w 581"/>
                <a:gd name="T9" fmla="*/ 120 h 312"/>
                <a:gd name="T10" fmla="*/ 522 w 581"/>
                <a:gd name="T11" fmla="*/ 112 h 312"/>
                <a:gd name="T12" fmla="*/ 480 w 581"/>
                <a:gd name="T13" fmla="*/ 104 h 312"/>
                <a:gd name="T14" fmla="*/ 463 w 581"/>
                <a:gd name="T15" fmla="*/ 80 h 312"/>
                <a:gd name="T16" fmla="*/ 413 w 581"/>
                <a:gd name="T17" fmla="*/ 64 h 312"/>
                <a:gd name="T18" fmla="*/ 413 w 581"/>
                <a:gd name="T19" fmla="*/ 88 h 312"/>
                <a:gd name="T20" fmla="*/ 387 w 581"/>
                <a:gd name="T21" fmla="*/ 104 h 312"/>
                <a:gd name="T22" fmla="*/ 345 w 581"/>
                <a:gd name="T23" fmla="*/ 72 h 312"/>
                <a:gd name="T24" fmla="*/ 354 w 581"/>
                <a:gd name="T25" fmla="*/ 40 h 312"/>
                <a:gd name="T26" fmla="*/ 312 w 581"/>
                <a:gd name="T27" fmla="*/ 40 h 312"/>
                <a:gd name="T28" fmla="*/ 269 w 581"/>
                <a:gd name="T29" fmla="*/ 24 h 312"/>
                <a:gd name="T30" fmla="*/ 227 w 581"/>
                <a:gd name="T31" fmla="*/ 0 h 312"/>
                <a:gd name="T32" fmla="*/ 227 w 581"/>
                <a:gd name="T33" fmla="*/ 24 h 312"/>
                <a:gd name="T34" fmla="*/ 202 w 581"/>
                <a:gd name="T35" fmla="*/ 8 h 312"/>
                <a:gd name="T36" fmla="*/ 168 w 581"/>
                <a:gd name="T37" fmla="*/ 8 h 312"/>
                <a:gd name="T38" fmla="*/ 160 w 581"/>
                <a:gd name="T39" fmla="*/ 40 h 312"/>
                <a:gd name="T40" fmla="*/ 118 w 581"/>
                <a:gd name="T41" fmla="*/ 56 h 312"/>
                <a:gd name="T42" fmla="*/ 76 w 581"/>
                <a:gd name="T43" fmla="*/ 80 h 312"/>
                <a:gd name="T44" fmla="*/ 34 w 581"/>
                <a:gd name="T45" fmla="*/ 88 h 312"/>
                <a:gd name="T46" fmla="*/ 0 w 581"/>
                <a:gd name="T47" fmla="*/ 112 h 312"/>
                <a:gd name="T48" fmla="*/ 34 w 581"/>
                <a:gd name="T49" fmla="*/ 152 h 312"/>
                <a:gd name="T50" fmla="*/ 25 w 581"/>
                <a:gd name="T51" fmla="*/ 176 h 312"/>
                <a:gd name="T52" fmla="*/ 84 w 581"/>
                <a:gd name="T53" fmla="*/ 224 h 312"/>
                <a:gd name="T54" fmla="*/ 160 w 581"/>
                <a:gd name="T55" fmla="*/ 280 h 312"/>
                <a:gd name="T56" fmla="*/ 152 w 581"/>
                <a:gd name="T57" fmla="*/ 288 h 312"/>
                <a:gd name="T58" fmla="*/ 194 w 581"/>
                <a:gd name="T59" fmla="*/ 312 h 312"/>
                <a:gd name="T60" fmla="*/ 244 w 581"/>
                <a:gd name="T61" fmla="*/ 296 h 312"/>
                <a:gd name="T62" fmla="*/ 269 w 581"/>
                <a:gd name="T63" fmla="*/ 248 h 312"/>
                <a:gd name="T64" fmla="*/ 345 w 581"/>
                <a:gd name="T65" fmla="*/ 272 h 312"/>
                <a:gd name="T66" fmla="*/ 430 w 581"/>
                <a:gd name="T67" fmla="*/ 272 h 312"/>
                <a:gd name="T68" fmla="*/ 430 w 581"/>
                <a:gd name="T69" fmla="*/ 280 h 312"/>
                <a:gd name="T70" fmla="*/ 455 w 581"/>
                <a:gd name="T71" fmla="*/ 248 h 312"/>
                <a:gd name="T72" fmla="*/ 497 w 581"/>
                <a:gd name="T73" fmla="*/ 248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4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0" name="Freeform 57"/>
            <p:cNvSpPr>
              <a:spLocks/>
            </p:cNvSpPr>
            <p:nvPr/>
          </p:nvSpPr>
          <p:spPr bwMode="auto">
            <a:xfrm>
              <a:off x="4788" y="2760"/>
              <a:ext cx="26" cy="8"/>
            </a:xfrm>
            <a:custGeom>
              <a:avLst/>
              <a:gdLst>
                <a:gd name="T0" fmla="*/ 17 w 26"/>
                <a:gd name="T1" fmla="*/ 8 h 8"/>
                <a:gd name="T2" fmla="*/ 26 w 26"/>
                <a:gd name="T3" fmla="*/ 8 h 8"/>
                <a:gd name="T4" fmla="*/ 0 w 26"/>
                <a:gd name="T5" fmla="*/ 0 h 8"/>
                <a:gd name="T6" fmla="*/ 17 w 26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4814" y="2768"/>
              <a:ext cx="17" cy="1"/>
            </a:xfrm>
            <a:custGeom>
              <a:avLst/>
              <a:gdLst>
                <a:gd name="T0" fmla="*/ 17 w 17"/>
                <a:gd name="T1" fmla="*/ 0 h 1"/>
                <a:gd name="T2" fmla="*/ 0 w 17"/>
                <a:gd name="T3" fmla="*/ 0 h 1"/>
                <a:gd name="T4" fmla="*/ 17 w 17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9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60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1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12 w 480"/>
                <a:gd name="T61" fmla="*/ 104 h 232"/>
                <a:gd name="T62" fmla="*/ 438 w 480"/>
                <a:gd name="T63" fmla="*/ 112 h 232"/>
                <a:gd name="T64" fmla="*/ 455 w 480"/>
                <a:gd name="T65" fmla="*/ 112 h 232"/>
                <a:gd name="T66" fmla="*/ 463 w 480"/>
                <a:gd name="T67" fmla="*/ 64 h 232"/>
                <a:gd name="T68" fmla="*/ 480 w 480"/>
                <a:gd name="T69" fmla="*/ 16 h 232"/>
                <a:gd name="T70" fmla="*/ 421 w 480"/>
                <a:gd name="T71" fmla="*/ 8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7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04 w 480"/>
                <a:gd name="T61" fmla="*/ 104 h 232"/>
                <a:gd name="T62" fmla="*/ 412 w 480"/>
                <a:gd name="T63" fmla="*/ 104 h 232"/>
                <a:gd name="T64" fmla="*/ 438 w 480"/>
                <a:gd name="T65" fmla="*/ 112 h 232"/>
                <a:gd name="T66" fmla="*/ 455 w 480"/>
                <a:gd name="T67" fmla="*/ 112 h 232"/>
                <a:gd name="T68" fmla="*/ 463 w 480"/>
                <a:gd name="T69" fmla="*/ 64 h 232"/>
                <a:gd name="T70" fmla="*/ 480 w 480"/>
                <a:gd name="T71" fmla="*/ 16 h 232"/>
                <a:gd name="T72" fmla="*/ 421 w 480"/>
                <a:gd name="T73" fmla="*/ 8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84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64 w 860"/>
                <a:gd name="T93" fmla="*/ 640 h 656"/>
                <a:gd name="T94" fmla="*/ 497 w 860"/>
                <a:gd name="T95" fmla="*/ 616 h 656"/>
                <a:gd name="T96" fmla="*/ 523 w 860"/>
                <a:gd name="T97" fmla="*/ 640 h 656"/>
                <a:gd name="T98" fmla="*/ 531 w 860"/>
                <a:gd name="T99" fmla="*/ 656 h 656"/>
                <a:gd name="T100" fmla="*/ 556 w 860"/>
                <a:gd name="T101" fmla="*/ 656 h 656"/>
                <a:gd name="T102" fmla="*/ 581 w 860"/>
                <a:gd name="T103" fmla="*/ 632 h 656"/>
                <a:gd name="T104" fmla="*/ 615 w 860"/>
                <a:gd name="T105" fmla="*/ 632 h 656"/>
                <a:gd name="T106" fmla="*/ 640 w 860"/>
                <a:gd name="T107" fmla="*/ 616 h 656"/>
                <a:gd name="T108" fmla="*/ 683 w 860"/>
                <a:gd name="T109" fmla="*/ 616 h 656"/>
                <a:gd name="T110" fmla="*/ 708 w 860"/>
                <a:gd name="T111" fmla="*/ 624 h 656"/>
                <a:gd name="T112" fmla="*/ 767 w 860"/>
                <a:gd name="T113" fmla="*/ 632 h 656"/>
                <a:gd name="T114" fmla="*/ 758 w 860"/>
                <a:gd name="T115" fmla="*/ 640 h 656"/>
                <a:gd name="T116" fmla="*/ 792 w 860"/>
                <a:gd name="T117" fmla="*/ 632 h 656"/>
                <a:gd name="T118" fmla="*/ 775 w 860"/>
                <a:gd name="T119" fmla="*/ 560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86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38 w 860"/>
                <a:gd name="T93" fmla="*/ 624 h 656"/>
                <a:gd name="T94" fmla="*/ 464 w 860"/>
                <a:gd name="T95" fmla="*/ 640 h 656"/>
                <a:gd name="T96" fmla="*/ 497 w 860"/>
                <a:gd name="T97" fmla="*/ 616 h 656"/>
                <a:gd name="T98" fmla="*/ 523 w 860"/>
                <a:gd name="T99" fmla="*/ 640 h 656"/>
                <a:gd name="T100" fmla="*/ 531 w 860"/>
                <a:gd name="T101" fmla="*/ 656 h 656"/>
                <a:gd name="T102" fmla="*/ 556 w 860"/>
                <a:gd name="T103" fmla="*/ 656 h 656"/>
                <a:gd name="T104" fmla="*/ 581 w 860"/>
                <a:gd name="T105" fmla="*/ 632 h 656"/>
                <a:gd name="T106" fmla="*/ 615 w 860"/>
                <a:gd name="T107" fmla="*/ 632 h 656"/>
                <a:gd name="T108" fmla="*/ 640 w 860"/>
                <a:gd name="T109" fmla="*/ 616 h 656"/>
                <a:gd name="T110" fmla="*/ 683 w 860"/>
                <a:gd name="T111" fmla="*/ 616 h 656"/>
                <a:gd name="T112" fmla="*/ 708 w 860"/>
                <a:gd name="T113" fmla="*/ 624 h 656"/>
                <a:gd name="T114" fmla="*/ 767 w 860"/>
                <a:gd name="T115" fmla="*/ 632 h 656"/>
                <a:gd name="T116" fmla="*/ 758 w 860"/>
                <a:gd name="T117" fmla="*/ 640 h 656"/>
                <a:gd name="T118" fmla="*/ 792 w 860"/>
                <a:gd name="T119" fmla="*/ 632 h 656"/>
                <a:gd name="T120" fmla="*/ 775 w 860"/>
                <a:gd name="T121" fmla="*/ 560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00"/>
            <p:cNvSpPr>
              <a:spLocks/>
            </p:cNvSpPr>
            <p:nvPr/>
          </p:nvSpPr>
          <p:spPr bwMode="auto">
            <a:xfrm>
              <a:off x="4274" y="136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01"/>
            <p:cNvSpPr>
              <a:spLocks/>
            </p:cNvSpPr>
            <p:nvPr/>
          </p:nvSpPr>
          <p:spPr bwMode="auto">
            <a:xfrm>
              <a:off x="3845" y="312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02"/>
            <p:cNvSpPr>
              <a:spLocks/>
            </p:cNvSpPr>
            <p:nvPr/>
          </p:nvSpPr>
          <p:spPr bwMode="auto">
            <a:xfrm>
              <a:off x="4274" y="128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03"/>
            <p:cNvSpPr>
              <a:spLocks/>
            </p:cNvSpPr>
            <p:nvPr/>
          </p:nvSpPr>
          <p:spPr bwMode="auto">
            <a:xfrm>
              <a:off x="3845" y="304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04"/>
            <p:cNvSpPr>
              <a:spLocks/>
            </p:cNvSpPr>
            <p:nvPr/>
          </p:nvSpPr>
          <p:spPr bwMode="auto">
            <a:xfrm>
              <a:off x="3423" y="0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18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9" y="374"/>
                  </a:lnTo>
                  <a:lnTo>
                    <a:pt x="641" y="368"/>
                  </a:lnTo>
                  <a:lnTo>
                    <a:pt x="645" y="418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05"/>
            <p:cNvSpPr>
              <a:spLocks/>
            </p:cNvSpPr>
            <p:nvPr/>
          </p:nvSpPr>
          <p:spPr bwMode="auto">
            <a:xfrm>
              <a:off x="3423" y="-8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22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1239 w 1340"/>
                <a:gd name="T99" fmla="*/ 104 h 16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8" y="376"/>
                  </a:lnTo>
                  <a:lnTo>
                    <a:pt x="639" y="374"/>
                  </a:lnTo>
                  <a:lnTo>
                    <a:pt x="645" y="422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74" name="Textfeld 73"/>
          <p:cNvSpPr txBox="1"/>
          <p:nvPr/>
        </p:nvSpPr>
        <p:spPr>
          <a:xfrm>
            <a:off x="4495800" y="579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Narrow" pitchFamily="34" charset="0"/>
              </a:rPr>
              <a:t>ES</a:t>
            </a:r>
            <a:endParaRPr lang="de-AT" dirty="0">
              <a:latin typeface="Arial Narrow" pitchFamily="34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5638800" y="472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Narrow" pitchFamily="34" charset="0"/>
              </a:rPr>
              <a:t>FR</a:t>
            </a:r>
            <a:endParaRPr lang="de-AT" dirty="0">
              <a:latin typeface="Arial Narrow" pitchFamily="34" charset="0"/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3810000" y="5867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 Narrow" pitchFamily="34" charset="0"/>
              </a:rPr>
              <a:t>PT</a:t>
            </a:r>
            <a:endParaRPr lang="de-AT" dirty="0">
              <a:latin typeface="Arial Narrow" pitchFamily="34" charset="0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4572000" y="3276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 Narrow" pitchFamily="34" charset="0"/>
              </a:rPr>
              <a:t>IR</a:t>
            </a:r>
            <a:endParaRPr lang="de-AT" dirty="0">
              <a:latin typeface="Arial Narrow" pitchFamily="34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53340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 Narrow" pitchFamily="34" charset="0"/>
              </a:rPr>
              <a:t>UK</a:t>
            </a:r>
            <a:endParaRPr lang="de-AT" dirty="0">
              <a:latin typeface="Arial Narrow" pitchFamily="34" charset="0"/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830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 Narrow" pitchFamily="34" charset="0"/>
              </a:rPr>
              <a:t>FI</a:t>
            </a:r>
            <a:endParaRPr lang="de-AT" dirty="0">
              <a:latin typeface="Arial Narrow" pitchFamily="34" charset="0"/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7239000" y="2438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Narrow" pitchFamily="34" charset="0"/>
              </a:rPr>
              <a:t>SE</a:t>
            </a:r>
            <a:endParaRPr lang="de-AT" dirty="0">
              <a:latin typeface="Arial Narrow" pitchFamily="34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6629400" y="198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 Narrow" pitchFamily="34" charset="0"/>
              </a:rPr>
              <a:t>NO</a:t>
            </a:r>
            <a:endParaRPr lang="de-AT" dirty="0">
              <a:latin typeface="Arial Narrow" pitchFamily="34" charset="0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68580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Narrow" pitchFamily="34" charset="0"/>
              </a:rPr>
              <a:t>DE</a:t>
            </a:r>
            <a:endParaRPr lang="de-AT" dirty="0">
              <a:latin typeface="Arial Narrow" pitchFamily="34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79248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 Narrow" pitchFamily="34" charset="0"/>
              </a:rPr>
              <a:t>PL</a:t>
            </a:r>
            <a:endParaRPr lang="de-AT" dirty="0">
              <a:latin typeface="Arial Narrow" pitchFamily="34" charset="0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6705600" y="2895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 Narrow" pitchFamily="34" charset="0"/>
              </a:rPr>
              <a:t>DK</a:t>
            </a:r>
            <a:endParaRPr lang="de-AT" dirty="0">
              <a:latin typeface="Arial Narrow" pitchFamily="34" charset="0"/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7543800" y="449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Narrow" pitchFamily="34" charset="0"/>
              </a:rPr>
              <a:t>AT</a:t>
            </a:r>
            <a:endParaRPr lang="de-AT" dirty="0">
              <a:latin typeface="Arial Narrow" pitchFamily="34" charset="0"/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8077200" y="4572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Narrow" pitchFamily="34" charset="0"/>
              </a:rPr>
              <a:t>HU</a:t>
            </a:r>
            <a:endParaRPr lang="de-AT" dirty="0">
              <a:latin typeface="Arial Narrow" pitchFamily="34" charset="0"/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6553200" y="4659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Narrow" pitchFamily="34" charset="0"/>
              </a:rPr>
              <a:t>CH</a:t>
            </a:r>
            <a:endParaRPr lang="de-AT" dirty="0">
              <a:latin typeface="Arial Narrow" pitchFamily="34" charset="0"/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73914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 Narrow" pitchFamily="34" charset="0"/>
              </a:rPr>
              <a:t>CZ</a:t>
            </a:r>
            <a:endParaRPr lang="de-AT" dirty="0">
              <a:latin typeface="Arial Narrow" pitchFamily="34" charset="0"/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80772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Narrow" pitchFamily="34" charset="0"/>
              </a:rPr>
              <a:t>SK</a:t>
            </a:r>
            <a:endParaRPr lang="de-AT" dirty="0">
              <a:latin typeface="Arial Narrow" pitchFamily="34" charset="0"/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7239000" y="5410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 Narrow" pitchFamily="34" charset="0"/>
              </a:rPr>
              <a:t>IT</a:t>
            </a:r>
            <a:endParaRPr lang="de-AT" dirty="0">
              <a:latin typeface="Arial Narrow" pitchFamily="34" charset="0"/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6172200" y="3669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 Narrow" pitchFamily="34" charset="0"/>
              </a:rPr>
              <a:t>NL</a:t>
            </a:r>
            <a:endParaRPr lang="de-AT" dirty="0">
              <a:latin typeface="Arial Narrow" pitchFamily="34" charset="0"/>
            </a:endParaRPr>
          </a:p>
        </p:txBody>
      </p:sp>
      <p:sp>
        <p:nvSpPr>
          <p:cNvPr id="92" name="Textfeld 91"/>
          <p:cNvSpPr txBox="1"/>
          <p:nvPr/>
        </p:nvSpPr>
        <p:spPr>
          <a:xfrm>
            <a:off x="6096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Narrow" pitchFamily="34" charset="0"/>
              </a:rPr>
              <a:t>BE</a:t>
            </a:r>
            <a:endParaRPr lang="de-AT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BEST OUTLOOK:</a:t>
            </a:r>
            <a:br>
              <a:rPr lang="en-US" sz="4000" dirty="0" smtClean="0"/>
            </a:br>
            <a:r>
              <a:rPr lang="en-US" sz="4000" dirty="0" smtClean="0"/>
              <a:t>NEW INDUSTRIAL CONSTRUCTION</a:t>
            </a:r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6002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533400" y="656635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</a:t>
            </a:r>
            <a:r>
              <a:rPr lang="en-US" sz="900" dirty="0" err="1" smtClean="0">
                <a:latin typeface="+mn-lt"/>
              </a:rPr>
              <a:t>EUROCONSTRUCT</a:t>
            </a:r>
            <a:r>
              <a:rPr lang="en-US" sz="900" dirty="0" smtClean="0">
                <a:latin typeface="+mn-lt"/>
              </a:rPr>
              <a:t> (Oslo 6/2014).</a:t>
            </a:r>
            <a:endParaRPr lang="en-US" sz="9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9600" y="1676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new non-residential construction output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index 2013 = 100</a:t>
            </a:r>
            <a:endParaRPr lang="en-US" sz="1400" dirty="0">
              <a:latin typeface="+mn-lt"/>
            </a:endParaRPr>
          </a:p>
        </p:txBody>
      </p:sp>
      <p:pic>
        <p:nvPicPr>
          <p:cNvPr id="7" name="Afbeelding 2" descr="Euroconstruct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6858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57425"/>
            <a:ext cx="76295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000" y="2781300"/>
            <a:ext cx="8716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>
            <a:normAutofit fontScale="90000"/>
          </a:bodyPr>
          <a:lstStyle/>
          <a:p>
            <a:r>
              <a:rPr lang="en-US" sz="4000" smtClean="0"/>
              <a:t>POOR NON-RESIDENTIAL PERFORMANCE</a:t>
            </a:r>
            <a:endParaRPr lang="en-US" sz="4000"/>
          </a:p>
        </p:txBody>
      </p:sp>
      <p:sp>
        <p:nvSpPr>
          <p:cNvPr id="11" name="Textfeld 10"/>
          <p:cNvSpPr txBox="1"/>
          <p:nvPr/>
        </p:nvSpPr>
        <p:spPr>
          <a:xfrm>
            <a:off x="5791200" y="4648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Poland,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excluded</a:t>
            </a:r>
            <a:endParaRPr lang="en-US" sz="1400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9600" y="1676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n-lt"/>
              </a:rPr>
              <a:t>gdp</a:t>
            </a:r>
            <a:r>
              <a:rPr lang="en-US" sz="1400" dirty="0" smtClean="0">
                <a:latin typeface="+mn-lt"/>
              </a:rPr>
              <a:t> &amp; non-residential construction Output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index 2010 = 100</a:t>
            </a:r>
            <a:endParaRPr lang="en-US" sz="1400" dirty="0"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80944" y="6400800"/>
            <a:ext cx="632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n-lt"/>
              </a:rPr>
              <a:t>Source: </a:t>
            </a:r>
            <a:r>
              <a:rPr lang="en-US" sz="800" dirty="0" err="1" smtClean="0">
                <a:latin typeface="+mn-lt"/>
              </a:rPr>
              <a:t>EUROCONSTRUCT</a:t>
            </a:r>
            <a:r>
              <a:rPr lang="en-US" sz="800" dirty="0" smtClean="0">
                <a:latin typeface="+mn-lt"/>
              </a:rPr>
              <a:t> (Oslo 6/2014). – Western Europe: Belgium, Denmark, Germany, Finland, France, Ireland, Italy, Great Britain, Netherlands, Norway, Austria, Portugal, Sweden, Switzerland, Spain. Eastern Europe: Czech Republic, Hungary, Poland, Slovak Republic.</a:t>
            </a:r>
            <a:endParaRPr lang="en-US" sz="800" dirty="0">
              <a:latin typeface="+mn-lt"/>
            </a:endParaRPr>
          </a:p>
        </p:txBody>
      </p:sp>
      <p:pic>
        <p:nvPicPr>
          <p:cNvPr id="10" name="Afbeelding 2" descr="Euroconstruc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16764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>
            <a:noAutofit/>
          </a:bodyPr>
          <a:lstStyle/>
          <a:p>
            <a:r>
              <a:rPr lang="en-US" sz="2600" dirty="0" smtClean="0"/>
              <a:t>BIG-5 EUROPEAN COUNTRIES</a:t>
            </a:r>
            <a:br>
              <a:rPr lang="en-US" sz="2600" dirty="0" smtClean="0"/>
            </a:br>
            <a:r>
              <a:rPr lang="en-US" sz="2600" dirty="0" smtClean="0"/>
              <a:t>MINOR GROWTH IN NON-RES. CONSTRUCTION</a:t>
            </a:r>
            <a:endParaRPr lang="en-US" sz="2600" dirty="0"/>
          </a:p>
        </p:txBody>
      </p:sp>
      <p:sp>
        <p:nvSpPr>
          <p:cNvPr id="11" name="Textfeld 10"/>
          <p:cNvSpPr txBox="1"/>
          <p:nvPr/>
        </p:nvSpPr>
        <p:spPr>
          <a:xfrm>
            <a:off x="6705600" y="441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Germany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705600" y="4114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United </a:t>
            </a:r>
            <a:r>
              <a:rPr lang="de-DE" dirty="0" err="1" smtClean="0">
                <a:latin typeface="+mn-lt"/>
              </a:rPr>
              <a:t>Kingdom</a:t>
            </a:r>
            <a:endParaRPr lang="de-DE" dirty="0" smtClean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705600" y="4648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Italy</a:t>
            </a:r>
            <a:endParaRPr lang="de-DE" dirty="0" smtClean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705600" y="50408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France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705600" y="5269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Spain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971800" y="3962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BIG-5</a:t>
            </a:r>
          </a:p>
        </p:txBody>
      </p:sp>
      <p:cxnSp>
        <p:nvCxnSpPr>
          <p:cNvPr id="18" name="Gerade Verbindung 17"/>
          <p:cNvCxnSpPr/>
          <p:nvPr/>
        </p:nvCxnSpPr>
        <p:spPr>
          <a:xfrm rot="10800000">
            <a:off x="7010400" y="5029198"/>
            <a:ext cx="137160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609600" y="1905000"/>
            <a:ext cx="607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  <a:cs typeface="Arial" pitchFamily="34" charset="0"/>
              </a:rPr>
              <a:t>new non-residential construction output</a:t>
            </a:r>
            <a:br>
              <a:rPr lang="en-US" sz="1400" dirty="0" smtClean="0">
                <a:latin typeface="+mn-lt"/>
                <a:cs typeface="Arial" pitchFamily="34" charset="0"/>
              </a:rPr>
            </a:br>
            <a:r>
              <a:rPr lang="en-US" sz="1400" dirty="0" smtClean="0">
                <a:latin typeface="+mn-lt"/>
                <a:cs typeface="Arial" pitchFamily="34" charset="0"/>
              </a:rPr>
              <a:t>index 2013=100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33400" y="656635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</a:t>
            </a:r>
            <a:r>
              <a:rPr lang="en-US" sz="900" dirty="0" err="1" smtClean="0">
                <a:latin typeface="+mn-lt"/>
              </a:rPr>
              <a:t>EUROCONSTRUCT</a:t>
            </a:r>
            <a:r>
              <a:rPr lang="en-US" sz="900" dirty="0" smtClean="0">
                <a:latin typeface="+mn-lt"/>
              </a:rPr>
              <a:t> (Oslo 6/2014) .</a:t>
            </a:r>
            <a:endParaRPr lang="en-US" sz="900" dirty="0">
              <a:latin typeface="+mn-lt"/>
            </a:endParaRPr>
          </a:p>
        </p:txBody>
      </p:sp>
      <p:pic>
        <p:nvPicPr>
          <p:cNvPr id="17" name="Afbeelding 2" descr="Euroconstruct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6858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2147" y="1752600"/>
            <a:ext cx="367103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276600"/>
            <a:ext cx="65055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>
            <a:noAutofit/>
          </a:bodyPr>
          <a:lstStyle/>
          <a:p>
            <a:r>
              <a:rPr lang="en-US" sz="2600" dirty="0" smtClean="0"/>
              <a:t>NORTHERN COUNTRIES</a:t>
            </a:r>
            <a:br>
              <a:rPr lang="en-US" sz="2600" dirty="0" smtClean="0"/>
            </a:br>
            <a:r>
              <a:rPr lang="en-US" sz="2600" dirty="0" smtClean="0"/>
              <a:t>average growth 2013-2016: +2.6%</a:t>
            </a:r>
            <a:endParaRPr lang="en-US" sz="2600" dirty="0"/>
          </a:p>
        </p:txBody>
      </p:sp>
      <p:sp>
        <p:nvSpPr>
          <p:cNvPr id="11" name="Textfeld 10"/>
          <p:cNvSpPr txBox="1"/>
          <p:nvPr/>
        </p:nvSpPr>
        <p:spPr>
          <a:xfrm>
            <a:off x="6705600" y="37454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Denmark</a:t>
            </a:r>
            <a:endParaRPr lang="de-DE" dirty="0" smtClean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705600" y="4953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Ireland</a:t>
            </a:r>
            <a:endParaRPr lang="de-DE" dirty="0" smtClean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705600" y="4495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Finland</a:t>
            </a:r>
            <a:endParaRPr lang="de-DE" dirty="0" smtClean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705600" y="54218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Sweden</a:t>
            </a:r>
            <a:endParaRPr lang="de-DE" dirty="0" smtClean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705600" y="5181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Norway</a:t>
            </a:r>
            <a:endParaRPr lang="de-DE" dirty="0" smtClean="0">
              <a:latin typeface="+mn-lt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 rot="10800000">
            <a:off x="6781801" y="4953000"/>
            <a:ext cx="137160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09600" y="1905000"/>
            <a:ext cx="60702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  <a:cs typeface="Arial" pitchFamily="34" charset="0"/>
              </a:rPr>
              <a:t>new non-residential </a:t>
            </a:r>
            <a:br>
              <a:rPr lang="en-US" sz="1400" dirty="0" smtClean="0">
                <a:latin typeface="+mn-lt"/>
                <a:cs typeface="Arial" pitchFamily="34" charset="0"/>
              </a:rPr>
            </a:br>
            <a:r>
              <a:rPr lang="en-US" sz="1400" dirty="0" smtClean="0">
                <a:latin typeface="+mn-lt"/>
                <a:cs typeface="Arial" pitchFamily="34" charset="0"/>
              </a:rPr>
              <a:t>construction output</a:t>
            </a:r>
            <a:br>
              <a:rPr lang="en-US" sz="1400" dirty="0" smtClean="0">
                <a:latin typeface="+mn-lt"/>
                <a:cs typeface="Arial" pitchFamily="34" charset="0"/>
              </a:rPr>
            </a:br>
            <a:r>
              <a:rPr lang="en-US" sz="1400" dirty="0" smtClean="0">
                <a:latin typeface="+mn-lt"/>
                <a:cs typeface="Arial" pitchFamily="34" charset="0"/>
              </a:rPr>
              <a:t>index 2013=100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33400" y="656635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</a:t>
            </a:r>
            <a:r>
              <a:rPr lang="en-US" sz="900" dirty="0" err="1" smtClean="0">
                <a:latin typeface="+mn-lt"/>
              </a:rPr>
              <a:t>EUROCONSTRUCT</a:t>
            </a:r>
            <a:r>
              <a:rPr lang="en-US" sz="900" dirty="0" smtClean="0">
                <a:latin typeface="+mn-lt"/>
              </a:rPr>
              <a:t> (Oslo 6/2014) .</a:t>
            </a:r>
            <a:endParaRPr lang="en-US" sz="900" dirty="0">
              <a:latin typeface="+mn-lt"/>
            </a:endParaRPr>
          </a:p>
        </p:txBody>
      </p:sp>
      <p:pic>
        <p:nvPicPr>
          <p:cNvPr id="17" name="Afbeelding 2" descr="Euroconstruct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6858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600200"/>
            <a:ext cx="367103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305175"/>
            <a:ext cx="65055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>
            <a:noAutofit/>
          </a:bodyPr>
          <a:lstStyle/>
          <a:p>
            <a:r>
              <a:rPr lang="en-US" sz="2600" dirty="0" smtClean="0"/>
              <a:t>SMALLER WESTERN EUROPEAN COUNTRIES</a:t>
            </a:r>
            <a:br>
              <a:rPr lang="en-US" sz="2600" dirty="0" smtClean="0"/>
            </a:br>
            <a:r>
              <a:rPr lang="en-US" sz="2600" dirty="0" smtClean="0"/>
              <a:t>average growth 2013-2016: +1.0%</a:t>
            </a:r>
            <a:endParaRPr lang="en-US" sz="2600" dirty="0"/>
          </a:p>
        </p:txBody>
      </p:sp>
      <p:sp>
        <p:nvSpPr>
          <p:cNvPr id="11" name="Textfeld 10"/>
          <p:cNvSpPr txBox="1"/>
          <p:nvPr/>
        </p:nvSpPr>
        <p:spPr>
          <a:xfrm>
            <a:off x="6781800" y="3733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Netherlands</a:t>
            </a:r>
            <a:endParaRPr lang="de-DE" dirty="0" smtClean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781800" y="4343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Austria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781800" y="46598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Switzerland</a:t>
            </a:r>
            <a:r>
              <a:rPr lang="de-DE" dirty="0" smtClean="0">
                <a:latin typeface="+mn-lt"/>
              </a:rPr>
              <a:t>,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781800" y="4964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Belgium</a:t>
            </a:r>
            <a:endParaRPr lang="de-DE" dirty="0" smtClean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781800" y="3962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Portugal</a:t>
            </a:r>
          </a:p>
        </p:txBody>
      </p:sp>
      <p:cxnSp>
        <p:nvCxnSpPr>
          <p:cNvPr id="16" name="Gerade Verbindung 15"/>
          <p:cNvCxnSpPr/>
          <p:nvPr/>
        </p:nvCxnSpPr>
        <p:spPr>
          <a:xfrm rot="10800000">
            <a:off x="6858001" y="4648200"/>
            <a:ext cx="137160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09600" y="1905000"/>
            <a:ext cx="60702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  <a:cs typeface="Arial" pitchFamily="34" charset="0"/>
              </a:rPr>
              <a:t>new non-residential </a:t>
            </a:r>
            <a:br>
              <a:rPr lang="en-US" sz="1400" dirty="0" smtClean="0">
                <a:latin typeface="+mn-lt"/>
                <a:cs typeface="Arial" pitchFamily="34" charset="0"/>
              </a:rPr>
            </a:br>
            <a:r>
              <a:rPr lang="en-US" sz="1400" dirty="0" smtClean="0">
                <a:latin typeface="+mn-lt"/>
                <a:cs typeface="Arial" pitchFamily="34" charset="0"/>
              </a:rPr>
              <a:t>construction output</a:t>
            </a:r>
            <a:br>
              <a:rPr lang="en-US" sz="1400" dirty="0" smtClean="0">
                <a:latin typeface="+mn-lt"/>
                <a:cs typeface="Arial" pitchFamily="34" charset="0"/>
              </a:rPr>
            </a:br>
            <a:r>
              <a:rPr lang="en-US" sz="1400" dirty="0" smtClean="0">
                <a:latin typeface="+mn-lt"/>
                <a:cs typeface="Arial" pitchFamily="34" charset="0"/>
              </a:rPr>
              <a:t>index 2013=100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33400" y="656635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</a:t>
            </a:r>
            <a:r>
              <a:rPr lang="en-US" sz="900" dirty="0" err="1" smtClean="0">
                <a:latin typeface="+mn-lt"/>
              </a:rPr>
              <a:t>EUROCONSTRUCT</a:t>
            </a:r>
            <a:r>
              <a:rPr lang="en-US" sz="900" dirty="0" smtClean="0">
                <a:latin typeface="+mn-lt"/>
              </a:rPr>
              <a:t> (Oslo 6/2014).</a:t>
            </a:r>
            <a:endParaRPr lang="en-US" sz="900" dirty="0">
              <a:latin typeface="+mn-lt"/>
            </a:endParaRPr>
          </a:p>
        </p:txBody>
      </p:sp>
      <p:pic>
        <p:nvPicPr>
          <p:cNvPr id="17" name="Afbeelding 2" descr="Euroconstruct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6858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7367" y="1600200"/>
            <a:ext cx="367103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048000"/>
            <a:ext cx="65055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>
            <a:noAutofit/>
          </a:bodyPr>
          <a:lstStyle/>
          <a:p>
            <a:r>
              <a:rPr lang="en-US" sz="2600" dirty="0" smtClean="0"/>
              <a:t>CENTRAL EASTERN EUROPEAN COUNTRIES</a:t>
            </a:r>
            <a:br>
              <a:rPr lang="en-US" sz="2600" dirty="0" smtClean="0"/>
            </a:br>
            <a:r>
              <a:rPr lang="en-US" sz="2600" dirty="0" smtClean="0"/>
              <a:t>average growth 2013-2016: +2.5%</a:t>
            </a:r>
            <a:endParaRPr lang="en-US" sz="2600" dirty="0"/>
          </a:p>
        </p:txBody>
      </p:sp>
      <p:sp>
        <p:nvSpPr>
          <p:cNvPr id="11" name="Textfeld 10"/>
          <p:cNvSpPr txBox="1"/>
          <p:nvPr/>
        </p:nvSpPr>
        <p:spPr>
          <a:xfrm>
            <a:off x="6705600" y="4038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Hungary</a:t>
            </a:r>
            <a:endParaRPr lang="de-DE" dirty="0" smtClean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705600" y="3581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Poland</a:t>
            </a:r>
            <a:endParaRPr lang="de-DE" dirty="0" smtClean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705600" y="43550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Czech </a:t>
            </a:r>
            <a:r>
              <a:rPr lang="de-DE" dirty="0" err="1" smtClean="0">
                <a:latin typeface="+mn-lt"/>
              </a:rPr>
              <a:t>Republic</a:t>
            </a:r>
            <a:endParaRPr lang="de-DE" dirty="0" smtClean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705600" y="4800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Slovak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Republic</a:t>
            </a:r>
            <a:endParaRPr lang="de-DE" dirty="0" smtClean="0">
              <a:latin typeface="+mn-lt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 rot="10800000">
            <a:off x="6781801" y="4038600"/>
            <a:ext cx="137160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09600" y="19050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  <a:cs typeface="Arial" pitchFamily="34" charset="0"/>
              </a:rPr>
              <a:t>new non-residential </a:t>
            </a:r>
            <a:br>
              <a:rPr lang="en-US" sz="1400" dirty="0" smtClean="0">
                <a:latin typeface="+mn-lt"/>
                <a:cs typeface="Arial" pitchFamily="34" charset="0"/>
              </a:rPr>
            </a:br>
            <a:r>
              <a:rPr lang="en-US" sz="1400" dirty="0" smtClean="0">
                <a:latin typeface="+mn-lt"/>
                <a:cs typeface="Arial" pitchFamily="34" charset="0"/>
              </a:rPr>
              <a:t>construction output</a:t>
            </a:r>
            <a:br>
              <a:rPr lang="en-US" sz="1400" dirty="0" smtClean="0">
                <a:latin typeface="+mn-lt"/>
                <a:cs typeface="Arial" pitchFamily="34" charset="0"/>
              </a:rPr>
            </a:br>
            <a:r>
              <a:rPr lang="en-US" sz="1400" dirty="0" smtClean="0">
                <a:latin typeface="+mn-lt"/>
                <a:cs typeface="Arial" pitchFamily="34" charset="0"/>
              </a:rPr>
              <a:t>index 2013=100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33400" y="656635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</a:t>
            </a:r>
            <a:r>
              <a:rPr lang="en-US" sz="900" dirty="0" err="1" smtClean="0">
                <a:latin typeface="+mn-lt"/>
              </a:rPr>
              <a:t>EUROCONSTRUCT</a:t>
            </a:r>
            <a:r>
              <a:rPr lang="en-US" sz="900" dirty="0" smtClean="0">
                <a:latin typeface="+mn-lt"/>
              </a:rPr>
              <a:t> (Oslo 6/2014).</a:t>
            </a:r>
            <a:endParaRPr lang="en-US" sz="900" dirty="0">
              <a:latin typeface="+mn-lt"/>
            </a:endParaRPr>
          </a:p>
        </p:txBody>
      </p:sp>
      <p:pic>
        <p:nvPicPr>
          <p:cNvPr id="17" name="Afbeelding 2" descr="Euroconstruct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6858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600200"/>
            <a:ext cx="367103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924175"/>
            <a:ext cx="65055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3400" y="5190932"/>
            <a:ext cx="360000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173400" y="4792532"/>
            <a:ext cx="360000" cy="3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173400" y="4407932"/>
            <a:ext cx="360000" cy="36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173400" y="4026932"/>
            <a:ext cx="360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/>
          <a:lstStyle/>
          <a:p>
            <a:r>
              <a:rPr lang="en-US" sz="4000" dirty="0" smtClean="0"/>
              <a:t>NON-RESIDENTIAL OUTLOOK</a:t>
            </a:r>
            <a:endParaRPr lang="en-US" sz="4000" dirty="0"/>
          </a:p>
        </p:txBody>
      </p:sp>
      <p:cxnSp>
        <p:nvCxnSpPr>
          <p:cNvPr id="9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2"/>
          <p:cNvGrpSpPr>
            <a:grpSpLocks/>
          </p:cNvGrpSpPr>
          <p:nvPr/>
        </p:nvGrpSpPr>
        <p:grpSpPr bwMode="auto">
          <a:xfrm>
            <a:off x="3757612" y="44276"/>
            <a:ext cx="5310188" cy="6769100"/>
            <a:chOff x="1730" y="-8"/>
            <a:chExt cx="3345" cy="4264"/>
          </a:xfrm>
          <a:solidFill>
            <a:srgbClr val="DDD9C3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1019 w 1205"/>
                <a:gd name="T109" fmla="*/ 440 h 952"/>
                <a:gd name="T110" fmla="*/ 1196 w 1205"/>
                <a:gd name="T111" fmla="*/ 376 h 952"/>
                <a:gd name="T112" fmla="*/ 1205 w 1205"/>
                <a:gd name="T113" fmla="*/ 368 h 952"/>
                <a:gd name="T114" fmla="*/ 1180 w 1205"/>
                <a:gd name="T115" fmla="*/ 352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77 w 421"/>
                <a:gd name="T39" fmla="*/ 544 h 616"/>
                <a:gd name="T40" fmla="*/ 244 w 421"/>
                <a:gd name="T41" fmla="*/ 496 h 616"/>
                <a:gd name="T42" fmla="*/ 227 w 421"/>
                <a:gd name="T43" fmla="*/ 480 h 616"/>
                <a:gd name="T44" fmla="*/ 227 w 421"/>
                <a:gd name="T45" fmla="*/ 432 h 616"/>
                <a:gd name="T46" fmla="*/ 261 w 421"/>
                <a:gd name="T47" fmla="*/ 408 h 616"/>
                <a:gd name="T48" fmla="*/ 269 w 421"/>
                <a:gd name="T49" fmla="*/ 392 h 616"/>
                <a:gd name="T50" fmla="*/ 236 w 421"/>
                <a:gd name="T51" fmla="*/ 312 h 616"/>
                <a:gd name="T52" fmla="*/ 286 w 421"/>
                <a:gd name="T53" fmla="*/ 304 h 616"/>
                <a:gd name="T54" fmla="*/ 303 w 421"/>
                <a:gd name="T55" fmla="*/ 256 h 616"/>
                <a:gd name="T56" fmla="*/ 320 w 421"/>
                <a:gd name="T57" fmla="*/ 248 h 616"/>
                <a:gd name="T58" fmla="*/ 337 w 421"/>
                <a:gd name="T59" fmla="*/ 192 h 616"/>
                <a:gd name="T60" fmla="*/ 362 w 421"/>
                <a:gd name="T61" fmla="*/ 152 h 616"/>
                <a:gd name="T62" fmla="*/ 421 w 421"/>
                <a:gd name="T63" fmla="*/ 120 h 616"/>
                <a:gd name="T64" fmla="*/ 413 w 421"/>
                <a:gd name="T65" fmla="*/ 96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944 w 1205"/>
                <a:gd name="T109" fmla="*/ 472 h 952"/>
                <a:gd name="T110" fmla="*/ 1019 w 1205"/>
                <a:gd name="T111" fmla="*/ 440 h 952"/>
                <a:gd name="T112" fmla="*/ 1196 w 1205"/>
                <a:gd name="T113" fmla="*/ 376 h 952"/>
                <a:gd name="T114" fmla="*/ 1205 w 1205"/>
                <a:gd name="T115" fmla="*/ 368 h 952"/>
                <a:gd name="T116" fmla="*/ 1205 w 1205"/>
                <a:gd name="T117" fmla="*/ 344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68 w 421"/>
                <a:gd name="T39" fmla="*/ 576 h 616"/>
                <a:gd name="T40" fmla="*/ 219 w 421"/>
                <a:gd name="T41" fmla="*/ 520 h 616"/>
                <a:gd name="T42" fmla="*/ 236 w 421"/>
                <a:gd name="T43" fmla="*/ 496 h 616"/>
                <a:gd name="T44" fmla="*/ 219 w 421"/>
                <a:gd name="T45" fmla="*/ 456 h 616"/>
                <a:gd name="T46" fmla="*/ 236 w 421"/>
                <a:gd name="T47" fmla="*/ 416 h 616"/>
                <a:gd name="T48" fmla="*/ 269 w 421"/>
                <a:gd name="T49" fmla="*/ 400 h 616"/>
                <a:gd name="T50" fmla="*/ 253 w 421"/>
                <a:gd name="T51" fmla="*/ 376 h 616"/>
                <a:gd name="T52" fmla="*/ 261 w 421"/>
                <a:gd name="T53" fmla="*/ 312 h 616"/>
                <a:gd name="T54" fmla="*/ 303 w 421"/>
                <a:gd name="T55" fmla="*/ 288 h 616"/>
                <a:gd name="T56" fmla="*/ 312 w 421"/>
                <a:gd name="T57" fmla="*/ 256 h 616"/>
                <a:gd name="T58" fmla="*/ 320 w 421"/>
                <a:gd name="T59" fmla="*/ 224 h 616"/>
                <a:gd name="T60" fmla="*/ 328 w 421"/>
                <a:gd name="T61" fmla="*/ 168 h 616"/>
                <a:gd name="T62" fmla="*/ 387 w 421"/>
                <a:gd name="T63" fmla="*/ 136 h 616"/>
                <a:gd name="T64" fmla="*/ 421 w 421"/>
                <a:gd name="T65" fmla="*/ 112 h 616"/>
                <a:gd name="T66" fmla="*/ 413 w 421"/>
                <a:gd name="T67" fmla="*/ 9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117" y="1888"/>
              <a:ext cx="396" cy="408"/>
            </a:xfrm>
            <a:custGeom>
              <a:avLst/>
              <a:gdLst>
                <a:gd name="T0" fmla="*/ 363 w 396"/>
                <a:gd name="T1" fmla="*/ 160 h 408"/>
                <a:gd name="T2" fmla="*/ 354 w 396"/>
                <a:gd name="T3" fmla="*/ 136 h 408"/>
                <a:gd name="T4" fmla="*/ 329 w 396"/>
                <a:gd name="T5" fmla="*/ 120 h 408"/>
                <a:gd name="T6" fmla="*/ 295 w 396"/>
                <a:gd name="T7" fmla="*/ 144 h 408"/>
                <a:gd name="T8" fmla="*/ 262 w 396"/>
                <a:gd name="T9" fmla="*/ 96 h 408"/>
                <a:gd name="T10" fmla="*/ 278 w 396"/>
                <a:gd name="T11" fmla="*/ 80 h 408"/>
                <a:gd name="T12" fmla="*/ 278 w 396"/>
                <a:gd name="T13" fmla="*/ 64 h 408"/>
                <a:gd name="T14" fmla="*/ 312 w 396"/>
                <a:gd name="T15" fmla="*/ 64 h 408"/>
                <a:gd name="T16" fmla="*/ 321 w 396"/>
                <a:gd name="T17" fmla="*/ 48 h 408"/>
                <a:gd name="T18" fmla="*/ 329 w 396"/>
                <a:gd name="T19" fmla="*/ 32 h 408"/>
                <a:gd name="T20" fmla="*/ 346 w 396"/>
                <a:gd name="T21" fmla="*/ 24 h 408"/>
                <a:gd name="T22" fmla="*/ 354 w 396"/>
                <a:gd name="T23" fmla="*/ 0 h 408"/>
                <a:gd name="T24" fmla="*/ 329 w 396"/>
                <a:gd name="T25" fmla="*/ 0 h 408"/>
                <a:gd name="T26" fmla="*/ 304 w 396"/>
                <a:gd name="T27" fmla="*/ 8 h 408"/>
                <a:gd name="T28" fmla="*/ 262 w 396"/>
                <a:gd name="T29" fmla="*/ 8 h 408"/>
                <a:gd name="T30" fmla="*/ 253 w 396"/>
                <a:gd name="T31" fmla="*/ 32 h 408"/>
                <a:gd name="T32" fmla="*/ 219 w 396"/>
                <a:gd name="T33" fmla="*/ 56 h 408"/>
                <a:gd name="T34" fmla="*/ 219 w 396"/>
                <a:gd name="T35" fmla="*/ 80 h 408"/>
                <a:gd name="T36" fmla="*/ 186 w 396"/>
                <a:gd name="T37" fmla="*/ 96 h 408"/>
                <a:gd name="T38" fmla="*/ 127 w 396"/>
                <a:gd name="T39" fmla="*/ 72 h 408"/>
                <a:gd name="T40" fmla="*/ 93 w 396"/>
                <a:gd name="T41" fmla="*/ 104 h 408"/>
                <a:gd name="T42" fmla="*/ 110 w 396"/>
                <a:gd name="T43" fmla="*/ 136 h 408"/>
                <a:gd name="T44" fmla="*/ 76 w 396"/>
                <a:gd name="T45" fmla="*/ 160 h 408"/>
                <a:gd name="T46" fmla="*/ 110 w 396"/>
                <a:gd name="T47" fmla="*/ 192 h 408"/>
                <a:gd name="T48" fmla="*/ 152 w 396"/>
                <a:gd name="T49" fmla="*/ 208 h 408"/>
                <a:gd name="T50" fmla="*/ 144 w 396"/>
                <a:gd name="T51" fmla="*/ 224 h 408"/>
                <a:gd name="T52" fmla="*/ 118 w 396"/>
                <a:gd name="T53" fmla="*/ 224 h 408"/>
                <a:gd name="T54" fmla="*/ 102 w 396"/>
                <a:gd name="T55" fmla="*/ 256 h 408"/>
                <a:gd name="T56" fmla="*/ 51 w 396"/>
                <a:gd name="T57" fmla="*/ 272 h 408"/>
                <a:gd name="T58" fmla="*/ 51 w 396"/>
                <a:gd name="T59" fmla="*/ 304 h 408"/>
                <a:gd name="T60" fmla="*/ 9 w 396"/>
                <a:gd name="T61" fmla="*/ 312 h 408"/>
                <a:gd name="T62" fmla="*/ 26 w 396"/>
                <a:gd name="T63" fmla="*/ 328 h 408"/>
                <a:gd name="T64" fmla="*/ 0 w 396"/>
                <a:gd name="T65" fmla="*/ 368 h 408"/>
                <a:gd name="T66" fmla="*/ 26 w 396"/>
                <a:gd name="T67" fmla="*/ 376 h 408"/>
                <a:gd name="T68" fmla="*/ 26 w 396"/>
                <a:gd name="T69" fmla="*/ 400 h 408"/>
                <a:gd name="T70" fmla="*/ 59 w 396"/>
                <a:gd name="T71" fmla="*/ 408 h 408"/>
                <a:gd name="T72" fmla="*/ 160 w 396"/>
                <a:gd name="T73" fmla="*/ 408 h 408"/>
                <a:gd name="T74" fmla="*/ 228 w 396"/>
                <a:gd name="T75" fmla="*/ 376 h 408"/>
                <a:gd name="T76" fmla="*/ 287 w 396"/>
                <a:gd name="T77" fmla="*/ 376 h 408"/>
                <a:gd name="T78" fmla="*/ 329 w 396"/>
                <a:gd name="T79" fmla="*/ 392 h 408"/>
                <a:gd name="T80" fmla="*/ 329 w 396"/>
                <a:gd name="T81" fmla="*/ 360 h 408"/>
                <a:gd name="T82" fmla="*/ 354 w 396"/>
                <a:gd name="T83" fmla="*/ 328 h 408"/>
                <a:gd name="T84" fmla="*/ 371 w 396"/>
                <a:gd name="T85" fmla="*/ 304 h 408"/>
                <a:gd name="T86" fmla="*/ 388 w 396"/>
                <a:gd name="T87" fmla="*/ 232 h 408"/>
                <a:gd name="T88" fmla="*/ 380 w 396"/>
                <a:gd name="T89" fmla="*/ 208 h 408"/>
                <a:gd name="T90" fmla="*/ 371 w 396"/>
                <a:gd name="T91" fmla="*/ 176 h 408"/>
                <a:gd name="T92" fmla="*/ 396 w 396"/>
                <a:gd name="T93" fmla="*/ 168 h 408"/>
                <a:gd name="T94" fmla="*/ 380 w 396"/>
                <a:gd name="T95" fmla="*/ 160 h 408"/>
                <a:gd name="T96" fmla="*/ 363 w 396"/>
                <a:gd name="T97" fmla="*/ 160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68 w 202"/>
                <a:gd name="T45" fmla="*/ 128 h 144"/>
                <a:gd name="T46" fmla="*/ 193 w 202"/>
                <a:gd name="T47" fmla="*/ 120 h 144"/>
                <a:gd name="T48" fmla="*/ 202 w 202"/>
                <a:gd name="T49" fmla="*/ 88 h 144"/>
                <a:gd name="T50" fmla="*/ 185 w 202"/>
                <a:gd name="T51" fmla="*/ 72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43 w 202"/>
                <a:gd name="T45" fmla="*/ 144 h 144"/>
                <a:gd name="T46" fmla="*/ 168 w 202"/>
                <a:gd name="T47" fmla="*/ 128 h 144"/>
                <a:gd name="T48" fmla="*/ 193 w 202"/>
                <a:gd name="T49" fmla="*/ 120 h 144"/>
                <a:gd name="T50" fmla="*/ 202 w 202"/>
                <a:gd name="T51" fmla="*/ 88 h 144"/>
                <a:gd name="T52" fmla="*/ 185 w 202"/>
                <a:gd name="T53" fmla="*/ 72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w 67"/>
                <a:gd name="T13" fmla="*/ 2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40 w 1146"/>
                <a:gd name="T93" fmla="*/ 1064 h 1088"/>
                <a:gd name="T94" fmla="*/ 632 w 1146"/>
                <a:gd name="T95" fmla="*/ 992 h 1088"/>
                <a:gd name="T96" fmla="*/ 682 w 1146"/>
                <a:gd name="T97" fmla="*/ 944 h 1088"/>
                <a:gd name="T98" fmla="*/ 750 w 1146"/>
                <a:gd name="T99" fmla="*/ 928 h 1088"/>
                <a:gd name="T100" fmla="*/ 876 w 1146"/>
                <a:gd name="T101" fmla="*/ 968 h 1088"/>
                <a:gd name="T102" fmla="*/ 944 w 1146"/>
                <a:gd name="T103" fmla="*/ 984 h 1088"/>
                <a:gd name="T104" fmla="*/ 969 w 1146"/>
                <a:gd name="T105" fmla="*/ 968 h 1088"/>
                <a:gd name="T106" fmla="*/ 1019 w 1146"/>
                <a:gd name="T107" fmla="*/ 928 h 1088"/>
                <a:gd name="T108" fmla="*/ 1087 w 1146"/>
                <a:gd name="T109" fmla="*/ 864 h 1088"/>
                <a:gd name="T110" fmla="*/ 1019 w 1146"/>
                <a:gd name="T111" fmla="*/ 784 h 1088"/>
                <a:gd name="T112" fmla="*/ 1036 w 1146"/>
                <a:gd name="T113" fmla="*/ 720 h 1088"/>
                <a:gd name="T114" fmla="*/ 1036 w 1146"/>
                <a:gd name="T115" fmla="*/ 656 h 1088"/>
                <a:gd name="T116" fmla="*/ 1011 w 1146"/>
                <a:gd name="T117" fmla="*/ 616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1155 w 1180"/>
                <a:gd name="T105" fmla="*/ 752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129" y="2472"/>
              <a:ext cx="328" cy="232"/>
            </a:xfrm>
            <a:custGeom>
              <a:avLst/>
              <a:gdLst>
                <a:gd name="T0" fmla="*/ 278 w 328"/>
                <a:gd name="T1" fmla="*/ 184 h 232"/>
                <a:gd name="T2" fmla="*/ 286 w 328"/>
                <a:gd name="T3" fmla="*/ 168 h 232"/>
                <a:gd name="T4" fmla="*/ 311 w 328"/>
                <a:gd name="T5" fmla="*/ 160 h 232"/>
                <a:gd name="T6" fmla="*/ 328 w 328"/>
                <a:gd name="T7" fmla="*/ 144 h 232"/>
                <a:gd name="T8" fmla="*/ 328 w 328"/>
                <a:gd name="T9" fmla="*/ 112 h 232"/>
                <a:gd name="T10" fmla="*/ 303 w 328"/>
                <a:gd name="T11" fmla="*/ 88 h 232"/>
                <a:gd name="T12" fmla="*/ 269 w 328"/>
                <a:gd name="T13" fmla="*/ 72 h 232"/>
                <a:gd name="T14" fmla="*/ 278 w 328"/>
                <a:gd name="T15" fmla="*/ 48 h 232"/>
                <a:gd name="T16" fmla="*/ 261 w 328"/>
                <a:gd name="T17" fmla="*/ 24 h 232"/>
                <a:gd name="T18" fmla="*/ 219 w 328"/>
                <a:gd name="T19" fmla="*/ 16 h 232"/>
                <a:gd name="T20" fmla="*/ 168 w 328"/>
                <a:gd name="T21" fmla="*/ 8 h 232"/>
                <a:gd name="T22" fmla="*/ 134 w 328"/>
                <a:gd name="T23" fmla="*/ 24 h 232"/>
                <a:gd name="T24" fmla="*/ 101 w 328"/>
                <a:gd name="T25" fmla="*/ 16 h 232"/>
                <a:gd name="T26" fmla="*/ 75 w 328"/>
                <a:gd name="T27" fmla="*/ 0 h 232"/>
                <a:gd name="T28" fmla="*/ 42 w 328"/>
                <a:gd name="T29" fmla="*/ 16 h 232"/>
                <a:gd name="T30" fmla="*/ 0 w 328"/>
                <a:gd name="T31" fmla="*/ 24 h 232"/>
                <a:gd name="T32" fmla="*/ 16 w 328"/>
                <a:gd name="T33" fmla="*/ 40 h 232"/>
                <a:gd name="T34" fmla="*/ 42 w 328"/>
                <a:gd name="T35" fmla="*/ 72 h 232"/>
                <a:gd name="T36" fmla="*/ 67 w 328"/>
                <a:gd name="T37" fmla="*/ 96 h 232"/>
                <a:gd name="T38" fmla="*/ 101 w 328"/>
                <a:gd name="T39" fmla="*/ 112 h 232"/>
                <a:gd name="T40" fmla="*/ 101 w 328"/>
                <a:gd name="T41" fmla="*/ 120 h 232"/>
                <a:gd name="T42" fmla="*/ 143 w 328"/>
                <a:gd name="T43" fmla="*/ 136 h 232"/>
                <a:gd name="T44" fmla="*/ 143 w 328"/>
                <a:gd name="T45" fmla="*/ 168 h 232"/>
                <a:gd name="T46" fmla="*/ 185 w 328"/>
                <a:gd name="T47" fmla="*/ 160 h 232"/>
                <a:gd name="T48" fmla="*/ 202 w 328"/>
                <a:gd name="T49" fmla="*/ 192 h 232"/>
                <a:gd name="T50" fmla="*/ 261 w 328"/>
                <a:gd name="T51" fmla="*/ 232 h 232"/>
                <a:gd name="T52" fmla="*/ 278 w 328"/>
                <a:gd name="T53" fmla="*/ 232 h 232"/>
                <a:gd name="T54" fmla="*/ 278 w 328"/>
                <a:gd name="T55" fmla="*/ 208 h 232"/>
                <a:gd name="T56" fmla="*/ 278 w 328"/>
                <a:gd name="T57" fmla="*/ 184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3204" y="2236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3428" y="2084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51 w 750"/>
                <a:gd name="T89" fmla="*/ 664 h 888"/>
                <a:gd name="T90" fmla="*/ 135 w 750"/>
                <a:gd name="T91" fmla="*/ 688 h 888"/>
                <a:gd name="T92" fmla="*/ 152 w 750"/>
                <a:gd name="T93" fmla="*/ 736 h 888"/>
                <a:gd name="T94" fmla="*/ 127 w 750"/>
                <a:gd name="T95" fmla="*/ 864 h 888"/>
                <a:gd name="T96" fmla="*/ 144 w 750"/>
                <a:gd name="T97" fmla="*/ 872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423" y="2080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26 w 750"/>
                <a:gd name="T89" fmla="*/ 632 h 888"/>
                <a:gd name="T90" fmla="*/ 76 w 750"/>
                <a:gd name="T91" fmla="*/ 672 h 888"/>
                <a:gd name="T92" fmla="*/ 186 w 750"/>
                <a:gd name="T93" fmla="*/ 704 h 888"/>
                <a:gd name="T94" fmla="*/ 144 w 750"/>
                <a:gd name="T95" fmla="*/ 776 h 888"/>
                <a:gd name="T96" fmla="*/ 118 w 750"/>
                <a:gd name="T97" fmla="*/ 864 h 888"/>
                <a:gd name="T98" fmla="*/ 194 w 750"/>
                <a:gd name="T99" fmla="*/ 864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3946" y="2512"/>
              <a:ext cx="581" cy="312"/>
            </a:xfrm>
            <a:custGeom>
              <a:avLst/>
              <a:gdLst>
                <a:gd name="T0" fmla="*/ 497 w 581"/>
                <a:gd name="T1" fmla="*/ 248 h 312"/>
                <a:gd name="T2" fmla="*/ 531 w 581"/>
                <a:gd name="T3" fmla="*/ 200 h 312"/>
                <a:gd name="T4" fmla="*/ 556 w 581"/>
                <a:gd name="T5" fmla="*/ 176 h 312"/>
                <a:gd name="T6" fmla="*/ 581 w 581"/>
                <a:gd name="T7" fmla="*/ 152 h 312"/>
                <a:gd name="T8" fmla="*/ 564 w 581"/>
                <a:gd name="T9" fmla="*/ 120 h 312"/>
                <a:gd name="T10" fmla="*/ 522 w 581"/>
                <a:gd name="T11" fmla="*/ 112 h 312"/>
                <a:gd name="T12" fmla="*/ 480 w 581"/>
                <a:gd name="T13" fmla="*/ 104 h 312"/>
                <a:gd name="T14" fmla="*/ 463 w 581"/>
                <a:gd name="T15" fmla="*/ 80 h 312"/>
                <a:gd name="T16" fmla="*/ 413 w 581"/>
                <a:gd name="T17" fmla="*/ 64 h 312"/>
                <a:gd name="T18" fmla="*/ 413 w 581"/>
                <a:gd name="T19" fmla="*/ 88 h 312"/>
                <a:gd name="T20" fmla="*/ 387 w 581"/>
                <a:gd name="T21" fmla="*/ 104 h 312"/>
                <a:gd name="T22" fmla="*/ 345 w 581"/>
                <a:gd name="T23" fmla="*/ 72 h 312"/>
                <a:gd name="T24" fmla="*/ 354 w 581"/>
                <a:gd name="T25" fmla="*/ 40 h 312"/>
                <a:gd name="T26" fmla="*/ 312 w 581"/>
                <a:gd name="T27" fmla="*/ 40 h 312"/>
                <a:gd name="T28" fmla="*/ 269 w 581"/>
                <a:gd name="T29" fmla="*/ 24 h 312"/>
                <a:gd name="T30" fmla="*/ 227 w 581"/>
                <a:gd name="T31" fmla="*/ 0 h 312"/>
                <a:gd name="T32" fmla="*/ 227 w 581"/>
                <a:gd name="T33" fmla="*/ 24 h 312"/>
                <a:gd name="T34" fmla="*/ 202 w 581"/>
                <a:gd name="T35" fmla="*/ 8 h 312"/>
                <a:gd name="T36" fmla="*/ 168 w 581"/>
                <a:gd name="T37" fmla="*/ 8 h 312"/>
                <a:gd name="T38" fmla="*/ 160 w 581"/>
                <a:gd name="T39" fmla="*/ 40 h 312"/>
                <a:gd name="T40" fmla="*/ 118 w 581"/>
                <a:gd name="T41" fmla="*/ 56 h 312"/>
                <a:gd name="T42" fmla="*/ 76 w 581"/>
                <a:gd name="T43" fmla="*/ 80 h 312"/>
                <a:gd name="T44" fmla="*/ 34 w 581"/>
                <a:gd name="T45" fmla="*/ 88 h 312"/>
                <a:gd name="T46" fmla="*/ 0 w 581"/>
                <a:gd name="T47" fmla="*/ 112 h 312"/>
                <a:gd name="T48" fmla="*/ 34 w 581"/>
                <a:gd name="T49" fmla="*/ 152 h 312"/>
                <a:gd name="T50" fmla="*/ 25 w 581"/>
                <a:gd name="T51" fmla="*/ 176 h 312"/>
                <a:gd name="T52" fmla="*/ 84 w 581"/>
                <a:gd name="T53" fmla="*/ 224 h 312"/>
                <a:gd name="T54" fmla="*/ 160 w 581"/>
                <a:gd name="T55" fmla="*/ 280 h 312"/>
                <a:gd name="T56" fmla="*/ 152 w 581"/>
                <a:gd name="T57" fmla="*/ 288 h 312"/>
                <a:gd name="T58" fmla="*/ 194 w 581"/>
                <a:gd name="T59" fmla="*/ 312 h 312"/>
                <a:gd name="T60" fmla="*/ 244 w 581"/>
                <a:gd name="T61" fmla="*/ 296 h 312"/>
                <a:gd name="T62" fmla="*/ 269 w 581"/>
                <a:gd name="T63" fmla="*/ 248 h 312"/>
                <a:gd name="T64" fmla="*/ 345 w 581"/>
                <a:gd name="T65" fmla="*/ 272 h 312"/>
                <a:gd name="T66" fmla="*/ 430 w 581"/>
                <a:gd name="T67" fmla="*/ 272 h 312"/>
                <a:gd name="T68" fmla="*/ 430 w 581"/>
                <a:gd name="T69" fmla="*/ 280 h 312"/>
                <a:gd name="T70" fmla="*/ 455 w 581"/>
                <a:gd name="T71" fmla="*/ 248 h 312"/>
                <a:gd name="T72" fmla="*/ 497 w 581"/>
                <a:gd name="T73" fmla="*/ 248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4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0" name="Freeform 57"/>
            <p:cNvSpPr>
              <a:spLocks/>
            </p:cNvSpPr>
            <p:nvPr/>
          </p:nvSpPr>
          <p:spPr bwMode="auto">
            <a:xfrm>
              <a:off x="4788" y="2760"/>
              <a:ext cx="26" cy="8"/>
            </a:xfrm>
            <a:custGeom>
              <a:avLst/>
              <a:gdLst>
                <a:gd name="T0" fmla="*/ 17 w 26"/>
                <a:gd name="T1" fmla="*/ 8 h 8"/>
                <a:gd name="T2" fmla="*/ 26 w 26"/>
                <a:gd name="T3" fmla="*/ 8 h 8"/>
                <a:gd name="T4" fmla="*/ 0 w 26"/>
                <a:gd name="T5" fmla="*/ 0 h 8"/>
                <a:gd name="T6" fmla="*/ 17 w 26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4814" y="2768"/>
              <a:ext cx="17" cy="1"/>
            </a:xfrm>
            <a:custGeom>
              <a:avLst/>
              <a:gdLst>
                <a:gd name="T0" fmla="*/ 17 w 17"/>
                <a:gd name="T1" fmla="*/ 0 h 1"/>
                <a:gd name="T2" fmla="*/ 0 w 17"/>
                <a:gd name="T3" fmla="*/ 0 h 1"/>
                <a:gd name="T4" fmla="*/ 17 w 17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9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60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1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12 w 480"/>
                <a:gd name="T61" fmla="*/ 104 h 232"/>
                <a:gd name="T62" fmla="*/ 438 w 480"/>
                <a:gd name="T63" fmla="*/ 112 h 232"/>
                <a:gd name="T64" fmla="*/ 455 w 480"/>
                <a:gd name="T65" fmla="*/ 112 h 232"/>
                <a:gd name="T66" fmla="*/ 463 w 480"/>
                <a:gd name="T67" fmla="*/ 64 h 232"/>
                <a:gd name="T68" fmla="*/ 480 w 480"/>
                <a:gd name="T69" fmla="*/ 16 h 232"/>
                <a:gd name="T70" fmla="*/ 421 w 480"/>
                <a:gd name="T71" fmla="*/ 8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7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04 w 480"/>
                <a:gd name="T61" fmla="*/ 104 h 232"/>
                <a:gd name="T62" fmla="*/ 412 w 480"/>
                <a:gd name="T63" fmla="*/ 104 h 232"/>
                <a:gd name="T64" fmla="*/ 438 w 480"/>
                <a:gd name="T65" fmla="*/ 112 h 232"/>
                <a:gd name="T66" fmla="*/ 455 w 480"/>
                <a:gd name="T67" fmla="*/ 112 h 232"/>
                <a:gd name="T68" fmla="*/ 463 w 480"/>
                <a:gd name="T69" fmla="*/ 64 h 232"/>
                <a:gd name="T70" fmla="*/ 480 w 480"/>
                <a:gd name="T71" fmla="*/ 16 h 232"/>
                <a:gd name="T72" fmla="*/ 421 w 480"/>
                <a:gd name="T73" fmla="*/ 8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84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64 w 860"/>
                <a:gd name="T93" fmla="*/ 640 h 656"/>
                <a:gd name="T94" fmla="*/ 497 w 860"/>
                <a:gd name="T95" fmla="*/ 616 h 656"/>
                <a:gd name="T96" fmla="*/ 523 w 860"/>
                <a:gd name="T97" fmla="*/ 640 h 656"/>
                <a:gd name="T98" fmla="*/ 531 w 860"/>
                <a:gd name="T99" fmla="*/ 656 h 656"/>
                <a:gd name="T100" fmla="*/ 556 w 860"/>
                <a:gd name="T101" fmla="*/ 656 h 656"/>
                <a:gd name="T102" fmla="*/ 581 w 860"/>
                <a:gd name="T103" fmla="*/ 632 h 656"/>
                <a:gd name="T104" fmla="*/ 615 w 860"/>
                <a:gd name="T105" fmla="*/ 632 h 656"/>
                <a:gd name="T106" fmla="*/ 640 w 860"/>
                <a:gd name="T107" fmla="*/ 616 h 656"/>
                <a:gd name="T108" fmla="*/ 683 w 860"/>
                <a:gd name="T109" fmla="*/ 616 h 656"/>
                <a:gd name="T110" fmla="*/ 708 w 860"/>
                <a:gd name="T111" fmla="*/ 624 h 656"/>
                <a:gd name="T112" fmla="*/ 767 w 860"/>
                <a:gd name="T113" fmla="*/ 632 h 656"/>
                <a:gd name="T114" fmla="*/ 758 w 860"/>
                <a:gd name="T115" fmla="*/ 640 h 656"/>
                <a:gd name="T116" fmla="*/ 792 w 860"/>
                <a:gd name="T117" fmla="*/ 632 h 656"/>
                <a:gd name="T118" fmla="*/ 775 w 860"/>
                <a:gd name="T119" fmla="*/ 560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86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38 w 860"/>
                <a:gd name="T93" fmla="*/ 624 h 656"/>
                <a:gd name="T94" fmla="*/ 464 w 860"/>
                <a:gd name="T95" fmla="*/ 640 h 656"/>
                <a:gd name="T96" fmla="*/ 497 w 860"/>
                <a:gd name="T97" fmla="*/ 616 h 656"/>
                <a:gd name="T98" fmla="*/ 523 w 860"/>
                <a:gd name="T99" fmla="*/ 640 h 656"/>
                <a:gd name="T100" fmla="*/ 531 w 860"/>
                <a:gd name="T101" fmla="*/ 656 h 656"/>
                <a:gd name="T102" fmla="*/ 556 w 860"/>
                <a:gd name="T103" fmla="*/ 656 h 656"/>
                <a:gd name="T104" fmla="*/ 581 w 860"/>
                <a:gd name="T105" fmla="*/ 632 h 656"/>
                <a:gd name="T106" fmla="*/ 615 w 860"/>
                <a:gd name="T107" fmla="*/ 632 h 656"/>
                <a:gd name="T108" fmla="*/ 640 w 860"/>
                <a:gd name="T109" fmla="*/ 616 h 656"/>
                <a:gd name="T110" fmla="*/ 683 w 860"/>
                <a:gd name="T111" fmla="*/ 616 h 656"/>
                <a:gd name="T112" fmla="*/ 708 w 860"/>
                <a:gd name="T113" fmla="*/ 624 h 656"/>
                <a:gd name="T114" fmla="*/ 767 w 860"/>
                <a:gd name="T115" fmla="*/ 632 h 656"/>
                <a:gd name="T116" fmla="*/ 758 w 860"/>
                <a:gd name="T117" fmla="*/ 640 h 656"/>
                <a:gd name="T118" fmla="*/ 792 w 860"/>
                <a:gd name="T119" fmla="*/ 632 h 656"/>
                <a:gd name="T120" fmla="*/ 775 w 860"/>
                <a:gd name="T121" fmla="*/ 560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00"/>
            <p:cNvSpPr>
              <a:spLocks/>
            </p:cNvSpPr>
            <p:nvPr/>
          </p:nvSpPr>
          <p:spPr bwMode="auto">
            <a:xfrm>
              <a:off x="4274" y="136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01"/>
            <p:cNvSpPr>
              <a:spLocks/>
            </p:cNvSpPr>
            <p:nvPr/>
          </p:nvSpPr>
          <p:spPr bwMode="auto">
            <a:xfrm>
              <a:off x="3845" y="312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02"/>
            <p:cNvSpPr>
              <a:spLocks/>
            </p:cNvSpPr>
            <p:nvPr/>
          </p:nvSpPr>
          <p:spPr bwMode="auto">
            <a:xfrm>
              <a:off x="4274" y="128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03"/>
            <p:cNvSpPr>
              <a:spLocks/>
            </p:cNvSpPr>
            <p:nvPr/>
          </p:nvSpPr>
          <p:spPr bwMode="auto">
            <a:xfrm>
              <a:off x="3845" y="304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04"/>
            <p:cNvSpPr>
              <a:spLocks/>
            </p:cNvSpPr>
            <p:nvPr/>
          </p:nvSpPr>
          <p:spPr bwMode="auto">
            <a:xfrm>
              <a:off x="3423" y="0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18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9" y="374"/>
                  </a:lnTo>
                  <a:lnTo>
                    <a:pt x="641" y="368"/>
                  </a:lnTo>
                  <a:lnTo>
                    <a:pt x="645" y="418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05"/>
            <p:cNvSpPr>
              <a:spLocks/>
            </p:cNvSpPr>
            <p:nvPr/>
          </p:nvSpPr>
          <p:spPr bwMode="auto">
            <a:xfrm>
              <a:off x="3423" y="-8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22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1239 w 1340"/>
                <a:gd name="T99" fmla="*/ 104 h 16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8" y="376"/>
                  </a:lnTo>
                  <a:lnTo>
                    <a:pt x="639" y="374"/>
                  </a:lnTo>
                  <a:lnTo>
                    <a:pt x="645" y="422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68" name="Textfeld 67"/>
          <p:cNvSpPr txBox="1"/>
          <p:nvPr/>
        </p:nvSpPr>
        <p:spPr>
          <a:xfrm>
            <a:off x="4724400" y="579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ES</a:t>
            </a:r>
            <a:endParaRPr lang="de-AT" dirty="0">
              <a:latin typeface="+mn-lt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5638800" y="472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FR</a:t>
            </a:r>
            <a:endParaRPr lang="de-AT" dirty="0">
              <a:latin typeface="+mn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3733800" y="5867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PT</a:t>
            </a:r>
            <a:endParaRPr lang="de-AT" dirty="0">
              <a:latin typeface="+mn-lt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4572000" y="3276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IR</a:t>
            </a:r>
            <a:endParaRPr lang="de-AT" dirty="0">
              <a:latin typeface="+mn-lt"/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53340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UK</a:t>
            </a:r>
            <a:endParaRPr lang="de-AT" dirty="0">
              <a:latin typeface="+mn-lt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83058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FI</a:t>
            </a:r>
            <a:endParaRPr lang="de-AT" dirty="0">
              <a:latin typeface="+mn-lt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7239000" y="2438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SE</a:t>
            </a:r>
            <a:endParaRPr lang="de-AT" dirty="0">
              <a:latin typeface="+mn-lt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6629400" y="198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NO</a:t>
            </a:r>
            <a:endParaRPr lang="de-AT" dirty="0">
              <a:latin typeface="+mn-lt"/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68580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DE</a:t>
            </a:r>
            <a:endParaRPr lang="de-AT" dirty="0">
              <a:latin typeface="+mn-lt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79248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PL</a:t>
            </a:r>
            <a:endParaRPr lang="de-AT" dirty="0">
              <a:latin typeface="+mn-lt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6705600" y="2907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DK</a:t>
            </a:r>
            <a:endParaRPr lang="de-AT" dirty="0">
              <a:latin typeface="+mn-lt"/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7543800" y="449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AT</a:t>
            </a:r>
            <a:endParaRPr lang="de-AT" dirty="0">
              <a:latin typeface="+mn-lt"/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8077200" y="4572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HU</a:t>
            </a:r>
            <a:endParaRPr lang="de-AT" dirty="0">
              <a:latin typeface="+mn-lt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6477000" y="4736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CH</a:t>
            </a:r>
            <a:endParaRPr lang="de-AT" dirty="0">
              <a:latin typeface="+mn-lt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7620000" y="4126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CZ</a:t>
            </a:r>
            <a:endParaRPr lang="de-AT" dirty="0">
              <a:latin typeface="+mn-lt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80772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SK</a:t>
            </a:r>
            <a:endParaRPr lang="de-AT" dirty="0">
              <a:latin typeface="+mn-lt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7162800" y="5410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IT</a:t>
            </a:r>
            <a:endParaRPr lang="de-AT" dirty="0">
              <a:latin typeface="+mn-lt"/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6172200" y="3669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NL</a:t>
            </a:r>
            <a:endParaRPr lang="de-AT" dirty="0">
              <a:latin typeface="+mn-lt"/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6096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BE</a:t>
            </a:r>
            <a:endParaRPr lang="de-AT" dirty="0">
              <a:latin typeface="+mn-lt"/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685800" y="2020669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latin typeface="+mn-lt"/>
              </a:rPr>
              <a:t>average</a:t>
            </a:r>
            <a:r>
              <a:rPr lang="de-DE" sz="2000" b="1" dirty="0" smtClean="0">
                <a:latin typeface="+mn-lt"/>
              </a:rPr>
              <a:t> </a:t>
            </a:r>
            <a:r>
              <a:rPr lang="de-DE" sz="2000" b="1" dirty="0" err="1" smtClean="0">
                <a:latin typeface="+mn-lt"/>
              </a:rPr>
              <a:t>growth</a:t>
            </a:r>
            <a:r>
              <a:rPr lang="de-DE" sz="2000" b="1" dirty="0" smtClean="0">
                <a:latin typeface="+mn-lt"/>
              </a:rPr>
              <a:t> </a:t>
            </a:r>
            <a:r>
              <a:rPr lang="de-DE" sz="2000" dirty="0" smtClean="0">
                <a:latin typeface="+mn-lt"/>
              </a:rPr>
              <a:t/>
            </a:r>
            <a:br>
              <a:rPr lang="de-DE" sz="2000" dirty="0" smtClean="0">
                <a:latin typeface="+mn-lt"/>
              </a:rPr>
            </a:br>
            <a:r>
              <a:rPr lang="de-DE" sz="2000" dirty="0" smtClean="0">
                <a:latin typeface="+mn-lt"/>
              </a:rPr>
              <a:t>2013-2016: 1</a:t>
            </a:r>
            <a:r>
              <a:rPr lang="de-DE" sz="2000" b="1" dirty="0" smtClean="0">
                <a:latin typeface="+mn-lt"/>
              </a:rPr>
              <a:t>.2%</a:t>
            </a:r>
            <a:r>
              <a:rPr lang="de-DE" sz="2000" dirty="0" smtClean="0">
                <a:latin typeface="+mn-lt"/>
              </a:rPr>
              <a:t>  </a:t>
            </a:r>
            <a:endParaRPr lang="de-AT" sz="2000" dirty="0">
              <a:latin typeface="+mn-lt"/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685800" y="3962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3% </a:t>
            </a:r>
            <a:r>
              <a:rPr lang="de-DE" dirty="0" err="1" smtClean="0">
                <a:latin typeface="+mn-lt"/>
              </a:rPr>
              <a:t>and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above</a:t>
            </a:r>
            <a:endParaRPr lang="de-AT" dirty="0">
              <a:latin typeface="+mn-lt"/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685800" y="440793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1.2% </a:t>
            </a:r>
            <a:r>
              <a:rPr lang="de-DE" dirty="0" err="1" smtClean="0">
                <a:latin typeface="+mn-lt"/>
              </a:rPr>
              <a:t>to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less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than</a:t>
            </a:r>
            <a:r>
              <a:rPr lang="de-DE" dirty="0" smtClean="0">
                <a:latin typeface="+mn-lt"/>
              </a:rPr>
              <a:t> 3% </a:t>
            </a:r>
            <a:endParaRPr lang="de-AT" dirty="0">
              <a:latin typeface="+mn-lt"/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685800" y="4800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0.6% </a:t>
            </a:r>
            <a:r>
              <a:rPr lang="de-DE" dirty="0" err="1" smtClean="0">
                <a:latin typeface="+mn-lt"/>
              </a:rPr>
              <a:t>to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less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than</a:t>
            </a:r>
            <a:r>
              <a:rPr lang="de-DE" dirty="0" smtClean="0">
                <a:latin typeface="+mn-lt"/>
              </a:rPr>
              <a:t> 1.2%</a:t>
            </a:r>
            <a:endParaRPr lang="de-AT" dirty="0">
              <a:latin typeface="+mn-lt"/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685800" y="5181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below</a:t>
            </a:r>
            <a:r>
              <a:rPr lang="de-DE" dirty="0" smtClean="0">
                <a:latin typeface="+mn-lt"/>
              </a:rPr>
              <a:t> 0.6%</a:t>
            </a:r>
            <a:endParaRPr lang="de-AT" dirty="0">
              <a:latin typeface="+mn-lt"/>
            </a:endParaRPr>
          </a:p>
        </p:txBody>
      </p:sp>
      <p:sp>
        <p:nvSpPr>
          <p:cNvPr id="92" name="Ellipse 91"/>
          <p:cNvSpPr/>
          <p:nvPr/>
        </p:nvSpPr>
        <p:spPr>
          <a:xfrm>
            <a:off x="228600" y="5816464"/>
            <a:ext cx="180000" cy="180000"/>
          </a:xfrm>
          <a:prstGeom prst="ellipse">
            <a:avLst/>
          </a:prstGeom>
          <a:solidFill>
            <a:srgbClr val="F1483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3" name="Textfeld 92"/>
          <p:cNvSpPr txBox="1"/>
          <p:nvPr/>
        </p:nvSpPr>
        <p:spPr>
          <a:xfrm>
            <a:off x="457200" y="570333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shrinking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market</a:t>
            </a:r>
            <a:endParaRPr lang="de-AT" dirty="0">
              <a:latin typeface="+mn-lt"/>
            </a:endParaRPr>
          </a:p>
        </p:txBody>
      </p:sp>
      <p:sp>
        <p:nvSpPr>
          <p:cNvPr id="94" name="Ellipse 93"/>
          <p:cNvSpPr/>
          <p:nvPr/>
        </p:nvSpPr>
        <p:spPr>
          <a:xfrm>
            <a:off x="8001000" y="4419600"/>
            <a:ext cx="180000" cy="180000"/>
          </a:xfrm>
          <a:prstGeom prst="ellipse">
            <a:avLst/>
          </a:prstGeom>
          <a:solidFill>
            <a:srgbClr val="F1483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7" name="Textfeld 96"/>
          <p:cNvSpPr txBox="1"/>
          <p:nvPr/>
        </p:nvSpPr>
        <p:spPr>
          <a:xfrm>
            <a:off x="685800" y="287351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n-lt"/>
              </a:rPr>
              <a:t>Western Europe: 1.1%</a:t>
            </a:r>
            <a:br>
              <a:rPr lang="de-DE" sz="2000" dirty="0" smtClean="0">
                <a:latin typeface="+mn-lt"/>
              </a:rPr>
            </a:br>
            <a:r>
              <a:rPr lang="de-DE" sz="2000" dirty="0" smtClean="0">
                <a:latin typeface="+mn-lt"/>
              </a:rPr>
              <a:t>Eastern Europe: 2.6%</a:t>
            </a:r>
            <a:endParaRPr lang="de-AT" sz="2000" dirty="0">
              <a:latin typeface="+mn-lt"/>
            </a:endParaRPr>
          </a:p>
        </p:txBody>
      </p:sp>
      <p:sp>
        <p:nvSpPr>
          <p:cNvPr id="101" name="Textfeld 100"/>
          <p:cNvSpPr txBox="1"/>
          <p:nvPr/>
        </p:nvSpPr>
        <p:spPr>
          <a:xfrm>
            <a:off x="533400" y="656635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</a:t>
            </a:r>
            <a:r>
              <a:rPr lang="en-US" sz="900" dirty="0" err="1" smtClean="0">
                <a:latin typeface="+mn-lt"/>
              </a:rPr>
              <a:t>EUROCONSTRUCT</a:t>
            </a:r>
            <a:r>
              <a:rPr lang="en-US" sz="900" dirty="0" smtClean="0">
                <a:latin typeface="+mn-lt"/>
              </a:rPr>
              <a:t> (Oslo 6/2014).</a:t>
            </a:r>
            <a:endParaRPr lang="en-US" sz="9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6629400" cy="435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reeform 178"/>
          <p:cNvSpPr>
            <a:spLocks/>
          </p:cNvSpPr>
          <p:nvPr/>
        </p:nvSpPr>
        <p:spPr bwMode="auto">
          <a:xfrm>
            <a:off x="779512" y="4643446"/>
            <a:ext cx="1801813" cy="1300162"/>
          </a:xfrm>
          <a:custGeom>
            <a:avLst/>
            <a:gdLst/>
            <a:ahLst/>
            <a:cxnLst>
              <a:cxn ang="0">
                <a:pos x="1202" y="71"/>
              </a:cxn>
              <a:cxn ang="0">
                <a:pos x="951" y="53"/>
              </a:cxn>
              <a:cxn ang="0">
                <a:pos x="754" y="37"/>
              </a:cxn>
              <a:cxn ang="0">
                <a:pos x="642" y="36"/>
              </a:cxn>
              <a:cxn ang="0">
                <a:pos x="549" y="36"/>
              </a:cxn>
              <a:cxn ang="0">
                <a:pos x="448" y="38"/>
              </a:cxn>
              <a:cxn ang="0">
                <a:pos x="347" y="46"/>
              </a:cxn>
              <a:cxn ang="0">
                <a:pos x="251" y="66"/>
              </a:cxn>
              <a:cxn ang="0">
                <a:pos x="168" y="99"/>
              </a:cxn>
              <a:cxn ang="0">
                <a:pos x="96" y="159"/>
              </a:cxn>
              <a:cxn ang="0">
                <a:pos x="26" y="266"/>
              </a:cxn>
              <a:cxn ang="0">
                <a:pos x="0" y="405"/>
              </a:cxn>
              <a:cxn ang="0">
                <a:pos x="14" y="526"/>
              </a:cxn>
              <a:cxn ang="0">
                <a:pos x="51" y="656"/>
              </a:cxn>
              <a:cxn ang="0">
                <a:pos x="82" y="766"/>
              </a:cxn>
              <a:cxn ang="0">
                <a:pos x="109" y="901"/>
              </a:cxn>
              <a:cxn ang="0">
                <a:pos x="145" y="1102"/>
              </a:cxn>
              <a:cxn ang="0">
                <a:pos x="155" y="1460"/>
              </a:cxn>
              <a:cxn ang="0">
                <a:pos x="195" y="1564"/>
              </a:cxn>
              <a:cxn ang="0">
                <a:pos x="292" y="1622"/>
              </a:cxn>
              <a:cxn ang="0">
                <a:pos x="400" y="1638"/>
              </a:cxn>
              <a:cxn ang="0">
                <a:pos x="504" y="1630"/>
              </a:cxn>
              <a:cxn ang="0">
                <a:pos x="617" y="1607"/>
              </a:cxn>
              <a:cxn ang="0">
                <a:pos x="739" y="1574"/>
              </a:cxn>
              <a:cxn ang="0">
                <a:pos x="869" y="1538"/>
              </a:cxn>
              <a:cxn ang="0">
                <a:pos x="1006" y="1501"/>
              </a:cxn>
              <a:cxn ang="0">
                <a:pos x="1148" y="1468"/>
              </a:cxn>
              <a:cxn ang="0">
                <a:pos x="1285" y="1447"/>
              </a:cxn>
              <a:cxn ang="0">
                <a:pos x="1420" y="1437"/>
              </a:cxn>
              <a:cxn ang="0">
                <a:pos x="1556" y="1443"/>
              </a:cxn>
              <a:cxn ang="0">
                <a:pos x="1693" y="1465"/>
              </a:cxn>
              <a:cxn ang="0">
                <a:pos x="1815" y="1476"/>
              </a:cxn>
              <a:cxn ang="0">
                <a:pos x="1919" y="1474"/>
              </a:cxn>
              <a:cxn ang="0">
                <a:pos x="2009" y="1459"/>
              </a:cxn>
              <a:cxn ang="0">
                <a:pos x="2094" y="1428"/>
              </a:cxn>
              <a:cxn ang="0">
                <a:pos x="2158" y="1387"/>
              </a:cxn>
              <a:cxn ang="0">
                <a:pos x="2206" y="1340"/>
              </a:cxn>
              <a:cxn ang="0">
                <a:pos x="2230" y="1306"/>
              </a:cxn>
              <a:cxn ang="0">
                <a:pos x="2255" y="1252"/>
              </a:cxn>
              <a:cxn ang="0">
                <a:pos x="2269" y="1119"/>
              </a:cxn>
              <a:cxn ang="0">
                <a:pos x="2244" y="868"/>
              </a:cxn>
              <a:cxn ang="0">
                <a:pos x="2217" y="628"/>
              </a:cxn>
              <a:cxn ang="0">
                <a:pos x="2264" y="328"/>
              </a:cxn>
              <a:cxn ang="0">
                <a:pos x="2246" y="185"/>
              </a:cxn>
              <a:cxn ang="0">
                <a:pos x="2222" y="138"/>
              </a:cxn>
              <a:cxn ang="0">
                <a:pos x="2147" y="60"/>
              </a:cxn>
              <a:cxn ang="0">
                <a:pos x="2061" y="18"/>
              </a:cxn>
              <a:cxn ang="0">
                <a:pos x="1978" y="2"/>
              </a:cxn>
              <a:cxn ang="0">
                <a:pos x="1893" y="3"/>
              </a:cxn>
              <a:cxn ang="0">
                <a:pos x="1805" y="21"/>
              </a:cxn>
              <a:cxn ang="0">
                <a:pos x="1677" y="46"/>
              </a:cxn>
              <a:cxn ang="0">
                <a:pos x="1554" y="62"/>
              </a:cxn>
              <a:cxn ang="0">
                <a:pos x="1435" y="71"/>
              </a:cxn>
            </a:cxnLst>
            <a:rect l="0" t="0" r="r" b="b"/>
            <a:pathLst>
              <a:path w="2269" h="1638">
                <a:moveTo>
                  <a:pt x="1435" y="71"/>
                </a:moveTo>
                <a:lnTo>
                  <a:pt x="1375" y="74"/>
                </a:lnTo>
                <a:lnTo>
                  <a:pt x="1315" y="75"/>
                </a:lnTo>
                <a:lnTo>
                  <a:pt x="1259" y="74"/>
                </a:lnTo>
                <a:lnTo>
                  <a:pt x="1202" y="71"/>
                </a:lnTo>
                <a:lnTo>
                  <a:pt x="1148" y="69"/>
                </a:lnTo>
                <a:lnTo>
                  <a:pt x="1096" y="66"/>
                </a:lnTo>
                <a:lnTo>
                  <a:pt x="1045" y="62"/>
                </a:lnTo>
                <a:lnTo>
                  <a:pt x="998" y="58"/>
                </a:lnTo>
                <a:lnTo>
                  <a:pt x="951" y="53"/>
                </a:lnTo>
                <a:lnTo>
                  <a:pt x="907" y="49"/>
                </a:lnTo>
                <a:lnTo>
                  <a:pt x="866" y="45"/>
                </a:lnTo>
                <a:lnTo>
                  <a:pt x="825" y="41"/>
                </a:lnTo>
                <a:lnTo>
                  <a:pt x="788" y="39"/>
                </a:lnTo>
                <a:lnTo>
                  <a:pt x="754" y="37"/>
                </a:lnTo>
                <a:lnTo>
                  <a:pt x="722" y="36"/>
                </a:lnTo>
                <a:lnTo>
                  <a:pt x="692" y="36"/>
                </a:lnTo>
                <a:lnTo>
                  <a:pt x="675" y="36"/>
                </a:lnTo>
                <a:lnTo>
                  <a:pt x="659" y="36"/>
                </a:lnTo>
                <a:lnTo>
                  <a:pt x="642" y="36"/>
                </a:lnTo>
                <a:lnTo>
                  <a:pt x="625" y="36"/>
                </a:lnTo>
                <a:lnTo>
                  <a:pt x="606" y="36"/>
                </a:lnTo>
                <a:lnTo>
                  <a:pt x="588" y="36"/>
                </a:lnTo>
                <a:lnTo>
                  <a:pt x="568" y="36"/>
                </a:lnTo>
                <a:lnTo>
                  <a:pt x="549" y="36"/>
                </a:lnTo>
                <a:lnTo>
                  <a:pt x="529" y="36"/>
                </a:lnTo>
                <a:lnTo>
                  <a:pt x="510" y="36"/>
                </a:lnTo>
                <a:lnTo>
                  <a:pt x="489" y="36"/>
                </a:lnTo>
                <a:lnTo>
                  <a:pt x="469" y="37"/>
                </a:lnTo>
                <a:lnTo>
                  <a:pt x="448" y="38"/>
                </a:lnTo>
                <a:lnTo>
                  <a:pt x="428" y="39"/>
                </a:lnTo>
                <a:lnTo>
                  <a:pt x="408" y="40"/>
                </a:lnTo>
                <a:lnTo>
                  <a:pt x="387" y="41"/>
                </a:lnTo>
                <a:lnTo>
                  <a:pt x="367" y="44"/>
                </a:lnTo>
                <a:lnTo>
                  <a:pt x="347" y="46"/>
                </a:lnTo>
                <a:lnTo>
                  <a:pt x="327" y="49"/>
                </a:lnTo>
                <a:lnTo>
                  <a:pt x="308" y="52"/>
                </a:lnTo>
                <a:lnTo>
                  <a:pt x="288" y="56"/>
                </a:lnTo>
                <a:lnTo>
                  <a:pt x="270" y="61"/>
                </a:lnTo>
                <a:lnTo>
                  <a:pt x="251" y="66"/>
                </a:lnTo>
                <a:lnTo>
                  <a:pt x="234" y="71"/>
                </a:lnTo>
                <a:lnTo>
                  <a:pt x="216" y="77"/>
                </a:lnTo>
                <a:lnTo>
                  <a:pt x="200" y="84"/>
                </a:lnTo>
                <a:lnTo>
                  <a:pt x="183" y="91"/>
                </a:lnTo>
                <a:lnTo>
                  <a:pt x="168" y="99"/>
                </a:lnTo>
                <a:lnTo>
                  <a:pt x="153" y="108"/>
                </a:lnTo>
                <a:lnTo>
                  <a:pt x="140" y="117"/>
                </a:lnTo>
                <a:lnTo>
                  <a:pt x="127" y="128"/>
                </a:lnTo>
                <a:lnTo>
                  <a:pt x="114" y="139"/>
                </a:lnTo>
                <a:lnTo>
                  <a:pt x="96" y="159"/>
                </a:lnTo>
                <a:lnTo>
                  <a:pt x="79" y="179"/>
                </a:lnTo>
                <a:lnTo>
                  <a:pt x="64" y="199"/>
                </a:lnTo>
                <a:lnTo>
                  <a:pt x="49" y="220"/>
                </a:lnTo>
                <a:lnTo>
                  <a:pt x="36" y="243"/>
                </a:lnTo>
                <a:lnTo>
                  <a:pt x="26" y="266"/>
                </a:lnTo>
                <a:lnTo>
                  <a:pt x="16" y="292"/>
                </a:lnTo>
                <a:lnTo>
                  <a:pt x="9" y="318"/>
                </a:lnTo>
                <a:lnTo>
                  <a:pt x="5" y="345"/>
                </a:lnTo>
                <a:lnTo>
                  <a:pt x="1" y="373"/>
                </a:lnTo>
                <a:lnTo>
                  <a:pt x="0" y="405"/>
                </a:lnTo>
                <a:lnTo>
                  <a:pt x="1" y="437"/>
                </a:lnTo>
                <a:lnTo>
                  <a:pt x="4" y="458"/>
                </a:lnTo>
                <a:lnTo>
                  <a:pt x="6" y="479"/>
                </a:lnTo>
                <a:lnTo>
                  <a:pt x="9" y="502"/>
                </a:lnTo>
                <a:lnTo>
                  <a:pt x="14" y="526"/>
                </a:lnTo>
                <a:lnTo>
                  <a:pt x="19" y="550"/>
                </a:lnTo>
                <a:lnTo>
                  <a:pt x="26" y="575"/>
                </a:lnTo>
                <a:lnTo>
                  <a:pt x="34" y="600"/>
                </a:lnTo>
                <a:lnTo>
                  <a:pt x="42" y="628"/>
                </a:lnTo>
                <a:lnTo>
                  <a:pt x="51" y="656"/>
                </a:lnTo>
                <a:lnTo>
                  <a:pt x="58" y="681"/>
                </a:lnTo>
                <a:lnTo>
                  <a:pt x="65" y="705"/>
                </a:lnTo>
                <a:lnTo>
                  <a:pt x="72" y="727"/>
                </a:lnTo>
                <a:lnTo>
                  <a:pt x="77" y="748"/>
                </a:lnTo>
                <a:lnTo>
                  <a:pt x="82" y="766"/>
                </a:lnTo>
                <a:lnTo>
                  <a:pt x="87" y="785"/>
                </a:lnTo>
                <a:lnTo>
                  <a:pt x="90" y="801"/>
                </a:lnTo>
                <a:lnTo>
                  <a:pt x="97" y="838"/>
                </a:lnTo>
                <a:lnTo>
                  <a:pt x="103" y="870"/>
                </a:lnTo>
                <a:lnTo>
                  <a:pt x="109" y="901"/>
                </a:lnTo>
                <a:lnTo>
                  <a:pt x="113" y="932"/>
                </a:lnTo>
                <a:lnTo>
                  <a:pt x="118" y="966"/>
                </a:lnTo>
                <a:lnTo>
                  <a:pt x="125" y="1004"/>
                </a:lnTo>
                <a:lnTo>
                  <a:pt x="134" y="1049"/>
                </a:lnTo>
                <a:lnTo>
                  <a:pt x="145" y="1102"/>
                </a:lnTo>
                <a:lnTo>
                  <a:pt x="159" y="1194"/>
                </a:lnTo>
                <a:lnTo>
                  <a:pt x="160" y="1281"/>
                </a:lnTo>
                <a:lnTo>
                  <a:pt x="156" y="1361"/>
                </a:lnTo>
                <a:lnTo>
                  <a:pt x="153" y="1435"/>
                </a:lnTo>
                <a:lnTo>
                  <a:pt x="155" y="1460"/>
                </a:lnTo>
                <a:lnTo>
                  <a:pt x="158" y="1483"/>
                </a:lnTo>
                <a:lnTo>
                  <a:pt x="163" y="1506"/>
                </a:lnTo>
                <a:lnTo>
                  <a:pt x="171" y="1527"/>
                </a:lnTo>
                <a:lnTo>
                  <a:pt x="181" y="1547"/>
                </a:lnTo>
                <a:lnTo>
                  <a:pt x="195" y="1564"/>
                </a:lnTo>
                <a:lnTo>
                  <a:pt x="212" y="1581"/>
                </a:lnTo>
                <a:lnTo>
                  <a:pt x="234" y="1596"/>
                </a:lnTo>
                <a:lnTo>
                  <a:pt x="253" y="1607"/>
                </a:lnTo>
                <a:lnTo>
                  <a:pt x="272" y="1615"/>
                </a:lnTo>
                <a:lnTo>
                  <a:pt x="292" y="1622"/>
                </a:lnTo>
                <a:lnTo>
                  <a:pt x="312" y="1627"/>
                </a:lnTo>
                <a:lnTo>
                  <a:pt x="333" y="1632"/>
                </a:lnTo>
                <a:lnTo>
                  <a:pt x="355" y="1636"/>
                </a:lnTo>
                <a:lnTo>
                  <a:pt x="377" y="1637"/>
                </a:lnTo>
                <a:lnTo>
                  <a:pt x="400" y="1638"/>
                </a:lnTo>
                <a:lnTo>
                  <a:pt x="420" y="1638"/>
                </a:lnTo>
                <a:lnTo>
                  <a:pt x="440" y="1637"/>
                </a:lnTo>
                <a:lnTo>
                  <a:pt x="461" y="1634"/>
                </a:lnTo>
                <a:lnTo>
                  <a:pt x="482" y="1632"/>
                </a:lnTo>
                <a:lnTo>
                  <a:pt x="504" y="1630"/>
                </a:lnTo>
                <a:lnTo>
                  <a:pt x="526" y="1626"/>
                </a:lnTo>
                <a:lnTo>
                  <a:pt x="548" y="1622"/>
                </a:lnTo>
                <a:lnTo>
                  <a:pt x="571" y="1617"/>
                </a:lnTo>
                <a:lnTo>
                  <a:pt x="594" y="1612"/>
                </a:lnTo>
                <a:lnTo>
                  <a:pt x="617" y="1607"/>
                </a:lnTo>
                <a:lnTo>
                  <a:pt x="641" y="1601"/>
                </a:lnTo>
                <a:lnTo>
                  <a:pt x="665" y="1595"/>
                </a:lnTo>
                <a:lnTo>
                  <a:pt x="689" y="1588"/>
                </a:lnTo>
                <a:lnTo>
                  <a:pt x="715" y="1581"/>
                </a:lnTo>
                <a:lnTo>
                  <a:pt x="739" y="1574"/>
                </a:lnTo>
                <a:lnTo>
                  <a:pt x="765" y="1568"/>
                </a:lnTo>
                <a:lnTo>
                  <a:pt x="791" y="1561"/>
                </a:lnTo>
                <a:lnTo>
                  <a:pt x="816" y="1553"/>
                </a:lnTo>
                <a:lnTo>
                  <a:pt x="843" y="1546"/>
                </a:lnTo>
                <a:lnTo>
                  <a:pt x="869" y="1538"/>
                </a:lnTo>
                <a:lnTo>
                  <a:pt x="896" y="1529"/>
                </a:lnTo>
                <a:lnTo>
                  <a:pt x="923" y="1523"/>
                </a:lnTo>
                <a:lnTo>
                  <a:pt x="951" y="1515"/>
                </a:lnTo>
                <a:lnTo>
                  <a:pt x="977" y="1508"/>
                </a:lnTo>
                <a:lnTo>
                  <a:pt x="1006" y="1501"/>
                </a:lnTo>
                <a:lnTo>
                  <a:pt x="1034" y="1494"/>
                </a:lnTo>
                <a:lnTo>
                  <a:pt x="1061" y="1487"/>
                </a:lnTo>
                <a:lnTo>
                  <a:pt x="1090" y="1480"/>
                </a:lnTo>
                <a:lnTo>
                  <a:pt x="1119" y="1474"/>
                </a:lnTo>
                <a:lnTo>
                  <a:pt x="1148" y="1468"/>
                </a:lnTo>
                <a:lnTo>
                  <a:pt x="1177" y="1463"/>
                </a:lnTo>
                <a:lnTo>
                  <a:pt x="1206" y="1458"/>
                </a:lnTo>
                <a:lnTo>
                  <a:pt x="1232" y="1453"/>
                </a:lnTo>
                <a:lnTo>
                  <a:pt x="1259" y="1450"/>
                </a:lnTo>
                <a:lnTo>
                  <a:pt x="1285" y="1447"/>
                </a:lnTo>
                <a:lnTo>
                  <a:pt x="1312" y="1444"/>
                </a:lnTo>
                <a:lnTo>
                  <a:pt x="1338" y="1442"/>
                </a:lnTo>
                <a:lnTo>
                  <a:pt x="1366" y="1440"/>
                </a:lnTo>
                <a:lnTo>
                  <a:pt x="1392" y="1438"/>
                </a:lnTo>
                <a:lnTo>
                  <a:pt x="1420" y="1437"/>
                </a:lnTo>
                <a:lnTo>
                  <a:pt x="1446" y="1437"/>
                </a:lnTo>
                <a:lnTo>
                  <a:pt x="1474" y="1437"/>
                </a:lnTo>
                <a:lnTo>
                  <a:pt x="1502" y="1438"/>
                </a:lnTo>
                <a:lnTo>
                  <a:pt x="1528" y="1441"/>
                </a:lnTo>
                <a:lnTo>
                  <a:pt x="1556" y="1443"/>
                </a:lnTo>
                <a:lnTo>
                  <a:pt x="1583" y="1447"/>
                </a:lnTo>
                <a:lnTo>
                  <a:pt x="1611" y="1451"/>
                </a:lnTo>
                <a:lnTo>
                  <a:pt x="1639" y="1456"/>
                </a:lnTo>
                <a:lnTo>
                  <a:pt x="1666" y="1460"/>
                </a:lnTo>
                <a:lnTo>
                  <a:pt x="1693" y="1465"/>
                </a:lnTo>
                <a:lnTo>
                  <a:pt x="1718" y="1468"/>
                </a:lnTo>
                <a:lnTo>
                  <a:pt x="1744" y="1472"/>
                </a:lnTo>
                <a:lnTo>
                  <a:pt x="1768" y="1474"/>
                </a:lnTo>
                <a:lnTo>
                  <a:pt x="1792" y="1475"/>
                </a:lnTo>
                <a:lnTo>
                  <a:pt x="1815" y="1476"/>
                </a:lnTo>
                <a:lnTo>
                  <a:pt x="1837" y="1478"/>
                </a:lnTo>
                <a:lnTo>
                  <a:pt x="1858" y="1478"/>
                </a:lnTo>
                <a:lnTo>
                  <a:pt x="1878" y="1476"/>
                </a:lnTo>
                <a:lnTo>
                  <a:pt x="1899" y="1476"/>
                </a:lnTo>
                <a:lnTo>
                  <a:pt x="1919" y="1474"/>
                </a:lnTo>
                <a:lnTo>
                  <a:pt x="1937" y="1472"/>
                </a:lnTo>
                <a:lnTo>
                  <a:pt x="1955" y="1470"/>
                </a:lnTo>
                <a:lnTo>
                  <a:pt x="1972" y="1467"/>
                </a:lnTo>
                <a:lnTo>
                  <a:pt x="1989" y="1464"/>
                </a:lnTo>
                <a:lnTo>
                  <a:pt x="2009" y="1459"/>
                </a:lnTo>
                <a:lnTo>
                  <a:pt x="2027" y="1453"/>
                </a:lnTo>
                <a:lnTo>
                  <a:pt x="2046" y="1448"/>
                </a:lnTo>
                <a:lnTo>
                  <a:pt x="2063" y="1442"/>
                </a:lnTo>
                <a:lnTo>
                  <a:pt x="2079" y="1435"/>
                </a:lnTo>
                <a:lnTo>
                  <a:pt x="2094" y="1428"/>
                </a:lnTo>
                <a:lnTo>
                  <a:pt x="2108" y="1420"/>
                </a:lnTo>
                <a:lnTo>
                  <a:pt x="2122" y="1412"/>
                </a:lnTo>
                <a:lnTo>
                  <a:pt x="2135" y="1404"/>
                </a:lnTo>
                <a:lnTo>
                  <a:pt x="2147" y="1396"/>
                </a:lnTo>
                <a:lnTo>
                  <a:pt x="2158" y="1387"/>
                </a:lnTo>
                <a:lnTo>
                  <a:pt x="2170" y="1377"/>
                </a:lnTo>
                <a:lnTo>
                  <a:pt x="2179" y="1368"/>
                </a:lnTo>
                <a:lnTo>
                  <a:pt x="2188" y="1359"/>
                </a:lnTo>
                <a:lnTo>
                  <a:pt x="2198" y="1350"/>
                </a:lnTo>
                <a:lnTo>
                  <a:pt x="2206" y="1340"/>
                </a:lnTo>
                <a:lnTo>
                  <a:pt x="2211" y="1334"/>
                </a:lnTo>
                <a:lnTo>
                  <a:pt x="2216" y="1327"/>
                </a:lnTo>
                <a:lnTo>
                  <a:pt x="2221" y="1320"/>
                </a:lnTo>
                <a:lnTo>
                  <a:pt x="2225" y="1313"/>
                </a:lnTo>
                <a:lnTo>
                  <a:pt x="2230" y="1306"/>
                </a:lnTo>
                <a:lnTo>
                  <a:pt x="2235" y="1299"/>
                </a:lnTo>
                <a:lnTo>
                  <a:pt x="2238" y="1292"/>
                </a:lnTo>
                <a:lnTo>
                  <a:pt x="2241" y="1285"/>
                </a:lnTo>
                <a:lnTo>
                  <a:pt x="2249" y="1268"/>
                </a:lnTo>
                <a:lnTo>
                  <a:pt x="2255" y="1252"/>
                </a:lnTo>
                <a:lnTo>
                  <a:pt x="2260" y="1236"/>
                </a:lnTo>
                <a:lnTo>
                  <a:pt x="2263" y="1222"/>
                </a:lnTo>
                <a:lnTo>
                  <a:pt x="2267" y="1191"/>
                </a:lnTo>
                <a:lnTo>
                  <a:pt x="2269" y="1157"/>
                </a:lnTo>
                <a:lnTo>
                  <a:pt x="2269" y="1119"/>
                </a:lnTo>
                <a:lnTo>
                  <a:pt x="2267" y="1080"/>
                </a:lnTo>
                <a:lnTo>
                  <a:pt x="2263" y="1028"/>
                </a:lnTo>
                <a:lnTo>
                  <a:pt x="2258" y="974"/>
                </a:lnTo>
                <a:lnTo>
                  <a:pt x="2252" y="921"/>
                </a:lnTo>
                <a:lnTo>
                  <a:pt x="2244" y="868"/>
                </a:lnTo>
                <a:lnTo>
                  <a:pt x="2235" y="804"/>
                </a:lnTo>
                <a:lnTo>
                  <a:pt x="2226" y="747"/>
                </a:lnTo>
                <a:lnTo>
                  <a:pt x="2220" y="700"/>
                </a:lnTo>
                <a:lnTo>
                  <a:pt x="2216" y="665"/>
                </a:lnTo>
                <a:lnTo>
                  <a:pt x="2217" y="628"/>
                </a:lnTo>
                <a:lnTo>
                  <a:pt x="2224" y="581"/>
                </a:lnTo>
                <a:lnTo>
                  <a:pt x="2233" y="527"/>
                </a:lnTo>
                <a:lnTo>
                  <a:pt x="2244" y="468"/>
                </a:lnTo>
                <a:lnTo>
                  <a:pt x="2255" y="396"/>
                </a:lnTo>
                <a:lnTo>
                  <a:pt x="2264" y="328"/>
                </a:lnTo>
                <a:lnTo>
                  <a:pt x="2266" y="267"/>
                </a:lnTo>
                <a:lnTo>
                  <a:pt x="2258" y="218"/>
                </a:lnTo>
                <a:lnTo>
                  <a:pt x="2254" y="206"/>
                </a:lnTo>
                <a:lnTo>
                  <a:pt x="2249" y="196"/>
                </a:lnTo>
                <a:lnTo>
                  <a:pt x="2246" y="185"/>
                </a:lnTo>
                <a:lnTo>
                  <a:pt x="2241" y="175"/>
                </a:lnTo>
                <a:lnTo>
                  <a:pt x="2237" y="166"/>
                </a:lnTo>
                <a:lnTo>
                  <a:pt x="2232" y="157"/>
                </a:lnTo>
                <a:lnTo>
                  <a:pt x="2226" y="147"/>
                </a:lnTo>
                <a:lnTo>
                  <a:pt x="2222" y="138"/>
                </a:lnTo>
                <a:lnTo>
                  <a:pt x="2209" y="119"/>
                </a:lnTo>
                <a:lnTo>
                  <a:pt x="2194" y="101"/>
                </a:lnTo>
                <a:lnTo>
                  <a:pt x="2179" y="86"/>
                </a:lnTo>
                <a:lnTo>
                  <a:pt x="2163" y="71"/>
                </a:lnTo>
                <a:lnTo>
                  <a:pt x="2147" y="60"/>
                </a:lnTo>
                <a:lnTo>
                  <a:pt x="2130" y="48"/>
                </a:lnTo>
                <a:lnTo>
                  <a:pt x="2111" y="38"/>
                </a:lnTo>
                <a:lnTo>
                  <a:pt x="2093" y="30"/>
                </a:lnTo>
                <a:lnTo>
                  <a:pt x="2077" y="23"/>
                </a:lnTo>
                <a:lnTo>
                  <a:pt x="2061" y="18"/>
                </a:lnTo>
                <a:lnTo>
                  <a:pt x="2044" y="13"/>
                </a:lnTo>
                <a:lnTo>
                  <a:pt x="2027" y="9"/>
                </a:lnTo>
                <a:lnTo>
                  <a:pt x="2011" y="6"/>
                </a:lnTo>
                <a:lnTo>
                  <a:pt x="1994" y="3"/>
                </a:lnTo>
                <a:lnTo>
                  <a:pt x="1978" y="2"/>
                </a:lnTo>
                <a:lnTo>
                  <a:pt x="1960" y="1"/>
                </a:lnTo>
                <a:lnTo>
                  <a:pt x="1943" y="0"/>
                </a:lnTo>
                <a:lnTo>
                  <a:pt x="1927" y="1"/>
                </a:lnTo>
                <a:lnTo>
                  <a:pt x="1911" y="2"/>
                </a:lnTo>
                <a:lnTo>
                  <a:pt x="1893" y="3"/>
                </a:lnTo>
                <a:lnTo>
                  <a:pt x="1877" y="6"/>
                </a:lnTo>
                <a:lnTo>
                  <a:pt x="1862" y="8"/>
                </a:lnTo>
                <a:lnTo>
                  <a:pt x="1846" y="11"/>
                </a:lnTo>
                <a:lnTo>
                  <a:pt x="1831" y="15"/>
                </a:lnTo>
                <a:lnTo>
                  <a:pt x="1805" y="21"/>
                </a:lnTo>
                <a:lnTo>
                  <a:pt x="1779" y="26"/>
                </a:lnTo>
                <a:lnTo>
                  <a:pt x="1754" y="32"/>
                </a:lnTo>
                <a:lnTo>
                  <a:pt x="1728" y="37"/>
                </a:lnTo>
                <a:lnTo>
                  <a:pt x="1702" y="41"/>
                </a:lnTo>
                <a:lnTo>
                  <a:pt x="1677" y="46"/>
                </a:lnTo>
                <a:lnTo>
                  <a:pt x="1653" y="49"/>
                </a:lnTo>
                <a:lnTo>
                  <a:pt x="1627" y="53"/>
                </a:lnTo>
                <a:lnTo>
                  <a:pt x="1603" y="56"/>
                </a:lnTo>
                <a:lnTo>
                  <a:pt x="1578" y="60"/>
                </a:lnTo>
                <a:lnTo>
                  <a:pt x="1554" y="62"/>
                </a:lnTo>
                <a:lnTo>
                  <a:pt x="1529" y="64"/>
                </a:lnTo>
                <a:lnTo>
                  <a:pt x="1505" y="67"/>
                </a:lnTo>
                <a:lnTo>
                  <a:pt x="1482" y="69"/>
                </a:lnTo>
                <a:lnTo>
                  <a:pt x="1458" y="70"/>
                </a:lnTo>
                <a:lnTo>
                  <a:pt x="1435" y="7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0" name="Picture 524" descr="C:\Users\weingaer\AppData\Local\Microsoft\Windows\Temporary Internet Files\Content.IE5\OXBDUNN2\MC90023894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2388" y="4835248"/>
            <a:ext cx="1792224" cy="808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76500"/>
            <a:ext cx="8716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685800" y="704850"/>
            <a:ext cx="8001000" cy="81915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CIVIL ENGINEERING OUTLOOK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9600" y="1676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+mn-lt"/>
              </a:rPr>
              <a:t>gdp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and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civil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engineering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output</a:t>
            </a:r>
            <a:r>
              <a:rPr lang="de-DE" sz="1400" dirty="0" smtClean="0">
                <a:latin typeface="+mn-lt"/>
              </a:rPr>
              <a:t/>
            </a:r>
            <a:br>
              <a:rPr lang="de-DE" sz="1400" dirty="0" smtClean="0">
                <a:latin typeface="+mn-lt"/>
              </a:rPr>
            </a:br>
            <a:r>
              <a:rPr lang="de-DE" sz="1400" dirty="0" err="1" smtClean="0">
                <a:latin typeface="+mn-lt"/>
              </a:rPr>
              <a:t>index</a:t>
            </a:r>
            <a:r>
              <a:rPr lang="de-DE" sz="1400" dirty="0" smtClean="0">
                <a:latin typeface="+mn-lt"/>
              </a:rPr>
              <a:t> 2010 = 100</a:t>
            </a:r>
            <a:endParaRPr lang="de-AT" sz="1400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486400" y="4191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Poland,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excluded</a:t>
            </a:r>
            <a:endParaRPr lang="en-US" sz="1400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80944" y="6400800"/>
            <a:ext cx="632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n-lt"/>
              </a:rPr>
              <a:t>Source: </a:t>
            </a:r>
            <a:r>
              <a:rPr lang="en-US" sz="800" dirty="0" err="1" smtClean="0">
                <a:latin typeface="+mn-lt"/>
              </a:rPr>
              <a:t>EUROCONSTRUCT</a:t>
            </a:r>
            <a:r>
              <a:rPr lang="en-US" sz="800" dirty="0" smtClean="0">
                <a:latin typeface="+mn-lt"/>
              </a:rPr>
              <a:t> (Oslo 6/2014). – Western Europe: Belgium, Denmark, Germany, Finland, France, Ireland, Italy, Great Britain, Netherlands, Norway, Austria, Portugal, Sweden, Switzerland, Spain. Eastern Europe: Czech Republic, Hungary, Poland, Slovak Republic.</a:t>
            </a:r>
            <a:endParaRPr lang="en-US" sz="800" dirty="0">
              <a:latin typeface="+mn-lt"/>
            </a:endParaRPr>
          </a:p>
        </p:txBody>
      </p:sp>
      <p:pic>
        <p:nvPicPr>
          <p:cNvPr id="9" name="Afbeelding 2" descr="Euroconstruc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6858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AT" dirty="0"/>
          </a:p>
        </p:txBody>
      </p:sp>
      <p:cxnSp>
        <p:nvCxnSpPr>
          <p:cNvPr id="4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685800" y="704850"/>
            <a:ext cx="8001000" cy="81915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CIVIL ENGINEERING OUTLOOK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9600" y="1676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+mn-lt"/>
              </a:rPr>
              <a:t>gdp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and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civil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engineering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output</a:t>
            </a:r>
            <a:r>
              <a:rPr lang="de-DE" sz="1400" dirty="0" smtClean="0">
                <a:latin typeface="+mn-lt"/>
              </a:rPr>
              <a:t/>
            </a:r>
            <a:br>
              <a:rPr lang="de-DE" sz="1400" dirty="0" smtClean="0">
                <a:latin typeface="+mn-lt"/>
              </a:rPr>
            </a:br>
            <a:r>
              <a:rPr lang="de-DE" sz="1400" dirty="0" err="1" smtClean="0">
                <a:latin typeface="+mn-lt"/>
              </a:rPr>
              <a:t>index</a:t>
            </a:r>
            <a:r>
              <a:rPr lang="de-DE" sz="1400" dirty="0" smtClean="0">
                <a:latin typeface="+mn-lt"/>
              </a:rPr>
              <a:t> 2010 = 100</a:t>
            </a:r>
            <a:endParaRPr lang="de-AT" sz="1400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80944" y="6400800"/>
            <a:ext cx="83058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n-lt"/>
              </a:rPr>
              <a:t>Source: </a:t>
            </a:r>
            <a:r>
              <a:rPr lang="en-US" sz="800" dirty="0" err="1" smtClean="0">
                <a:latin typeface="+mn-lt"/>
              </a:rPr>
              <a:t>EUROCONSTRUCT</a:t>
            </a:r>
            <a:r>
              <a:rPr lang="en-US" sz="800" dirty="0" smtClean="0">
                <a:latin typeface="+mn-lt"/>
              </a:rPr>
              <a:t> (Oslo 6/2014). – Northern Europe: Denmark, Finland, Ireland, Norway, Sweden. Smaller Countries: Belgium, Netherlands, Austria, Portugal, Switzerland.</a:t>
            </a:r>
            <a:endParaRPr lang="en-US" sz="800" dirty="0">
              <a:latin typeface="+mn-lt"/>
            </a:endParaRPr>
          </a:p>
        </p:txBody>
      </p:sp>
      <p:pic>
        <p:nvPicPr>
          <p:cNvPr id="8" name="Afbeelding 2" descr="Euroconstruct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6858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438400"/>
            <a:ext cx="8716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29970"/>
          <a:stretch>
            <a:fillRect/>
          </a:stretch>
        </p:blipFill>
        <p:spPr bwMode="auto">
          <a:xfrm>
            <a:off x="502502" y="1964724"/>
            <a:ext cx="8336698" cy="34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6009" y="2971800"/>
            <a:ext cx="2557791" cy="286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971800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/>
          <a:lstStyle/>
          <a:p>
            <a:r>
              <a:rPr lang="en-US" sz="4000" dirty="0" smtClean="0"/>
              <a:t>ROAD SECTOR DOMINATES CE</a:t>
            </a:r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6002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755576" y="5013176"/>
            <a:ext cx="114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n-lt"/>
                <a:cs typeface="Arial" pitchFamily="34" charset="0"/>
              </a:rPr>
              <a:t>ENERGY </a:t>
            </a:r>
            <a:br>
              <a:rPr lang="de-DE" sz="1400" dirty="0" smtClean="0">
                <a:latin typeface="+mn-lt"/>
                <a:cs typeface="Arial" pitchFamily="34" charset="0"/>
              </a:rPr>
            </a:br>
            <a:r>
              <a:rPr lang="de-DE" sz="1000" dirty="0" smtClean="0">
                <a:latin typeface="+mn-lt"/>
                <a:cs typeface="Arial" pitchFamily="34" charset="0"/>
              </a:rPr>
              <a:t>40 </a:t>
            </a:r>
            <a:r>
              <a:rPr lang="de-DE" sz="1000" dirty="0" err="1" smtClean="0">
                <a:latin typeface="+mn-lt"/>
                <a:cs typeface="Arial" pitchFamily="34" charset="0"/>
              </a:rPr>
              <a:t>bn</a:t>
            </a:r>
            <a:r>
              <a:rPr lang="de-DE" sz="1000" dirty="0" smtClean="0">
                <a:latin typeface="+mn-lt"/>
                <a:cs typeface="Arial" pitchFamily="34" charset="0"/>
              </a:rPr>
              <a:t>. €</a:t>
            </a:r>
            <a:endParaRPr lang="de-AT" sz="1000" dirty="0">
              <a:latin typeface="+mn-lt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928662" y="1752600"/>
            <a:ext cx="80010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  <a:cs typeface="Arial" pitchFamily="34" charset="0"/>
              </a:rPr>
              <a:t>STRUCTURE IN CIVIL ENGINEERING </a:t>
            </a:r>
            <a:br>
              <a:rPr lang="de-DE" sz="2400" dirty="0" smtClean="0">
                <a:latin typeface="+mn-lt"/>
                <a:cs typeface="Arial" pitchFamily="34" charset="0"/>
              </a:rPr>
            </a:br>
            <a:r>
              <a:rPr lang="de-DE" sz="1400" dirty="0" smtClean="0">
                <a:latin typeface="+mn-lt"/>
                <a:cs typeface="Arial" pitchFamily="34" charset="0"/>
              </a:rPr>
              <a:t>PRODUCTION OUTPUT 2013</a:t>
            </a:r>
            <a:endParaRPr lang="de-AT" sz="1400" dirty="0">
              <a:latin typeface="+mn-lt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002074" y="326582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n-lt"/>
                <a:cs typeface="Arial" pitchFamily="34" charset="0"/>
              </a:rPr>
              <a:t>ROADS      </a:t>
            </a:r>
            <a:br>
              <a:rPr lang="de-DE" sz="1400" dirty="0" smtClean="0">
                <a:latin typeface="+mn-lt"/>
                <a:cs typeface="Arial" pitchFamily="34" charset="0"/>
              </a:rPr>
            </a:br>
            <a:r>
              <a:rPr lang="de-DE" sz="1400" dirty="0" smtClean="0">
                <a:latin typeface="+mn-lt"/>
                <a:cs typeface="Arial" pitchFamily="34" charset="0"/>
              </a:rPr>
              <a:t>    84</a:t>
            </a:r>
            <a:r>
              <a:rPr lang="de-DE" sz="1000" dirty="0" smtClean="0">
                <a:latin typeface="+mn-lt"/>
                <a:cs typeface="Arial" pitchFamily="34" charset="0"/>
              </a:rPr>
              <a:t> </a:t>
            </a:r>
            <a:r>
              <a:rPr lang="de-DE" sz="1000" dirty="0" err="1" smtClean="0">
                <a:latin typeface="+mn-lt"/>
                <a:cs typeface="Arial" pitchFamily="34" charset="0"/>
              </a:rPr>
              <a:t>bn</a:t>
            </a:r>
            <a:r>
              <a:rPr lang="de-DE" sz="1000" dirty="0" smtClean="0">
                <a:latin typeface="+mn-lt"/>
                <a:cs typeface="Arial" pitchFamily="34" charset="0"/>
              </a:rPr>
              <a:t>. €</a:t>
            </a:r>
            <a:endParaRPr lang="de-AT" sz="1000" dirty="0">
              <a:latin typeface="+mn-lt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915816" y="537321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n-lt"/>
                <a:cs typeface="Arial" pitchFamily="34" charset="0"/>
              </a:rPr>
              <a:t>RAILWAY</a:t>
            </a:r>
          </a:p>
          <a:p>
            <a:r>
              <a:rPr lang="de-DE" sz="1000" dirty="0" smtClean="0">
                <a:latin typeface="+mn-lt"/>
                <a:cs typeface="Arial" pitchFamily="34" charset="0"/>
              </a:rPr>
              <a:t>42 </a:t>
            </a:r>
            <a:r>
              <a:rPr lang="de-DE" sz="1000" dirty="0" err="1" smtClean="0">
                <a:latin typeface="+mn-lt"/>
                <a:cs typeface="Arial" pitchFamily="34" charset="0"/>
              </a:rPr>
              <a:t>bn</a:t>
            </a:r>
            <a:r>
              <a:rPr lang="de-DE" sz="1000" dirty="0" smtClean="0">
                <a:latin typeface="+mn-lt"/>
                <a:cs typeface="Arial" pitchFamily="34" charset="0"/>
              </a:rPr>
              <a:t>. €</a:t>
            </a:r>
            <a:endParaRPr lang="de-AT" sz="1000" dirty="0">
              <a:latin typeface="+mn-lt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981200" y="2514600"/>
            <a:ext cx="5491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+mn-lt"/>
                <a:cs typeface="Arial" pitchFamily="34" charset="0"/>
              </a:rPr>
              <a:t>EC-19					EC-4</a:t>
            </a:r>
            <a:endParaRPr lang="de-AT" b="1" dirty="0">
              <a:latin typeface="+mn-lt"/>
              <a:cs typeface="Arial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846526" y="5416188"/>
            <a:ext cx="13573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n-lt"/>
                <a:cs typeface="Arial" pitchFamily="34" charset="0"/>
              </a:rPr>
              <a:t>OTHER</a:t>
            </a:r>
            <a:br>
              <a:rPr lang="de-DE" sz="1400" dirty="0" smtClean="0">
                <a:latin typeface="+mn-lt"/>
                <a:cs typeface="Arial" pitchFamily="34" charset="0"/>
              </a:rPr>
            </a:br>
            <a:r>
              <a:rPr lang="de-DE" sz="1400" dirty="0" smtClean="0">
                <a:latin typeface="+mn-lt"/>
                <a:cs typeface="Arial" pitchFamily="34" charset="0"/>
              </a:rPr>
              <a:t>TRAFFIC</a:t>
            </a:r>
          </a:p>
          <a:p>
            <a:r>
              <a:rPr lang="de-DE" sz="1000" dirty="0" smtClean="0">
                <a:latin typeface="+mn-lt"/>
                <a:cs typeface="Arial" pitchFamily="34" charset="0"/>
              </a:rPr>
              <a:t>20 </a:t>
            </a:r>
            <a:r>
              <a:rPr lang="de-DE" sz="1000" dirty="0" err="1" smtClean="0">
                <a:latin typeface="+mn-lt"/>
                <a:cs typeface="Arial" pitchFamily="34" charset="0"/>
              </a:rPr>
              <a:t>bn</a:t>
            </a:r>
            <a:r>
              <a:rPr lang="de-DE" sz="1000" dirty="0" smtClean="0">
                <a:latin typeface="+mn-lt"/>
                <a:cs typeface="Arial" pitchFamily="34" charset="0"/>
              </a:rPr>
              <a:t>. €</a:t>
            </a:r>
            <a:endParaRPr lang="de-AT" sz="1000" dirty="0">
              <a:latin typeface="+mn-lt"/>
              <a:cs typeface="Arial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610586" y="326582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n-lt"/>
              </a:rPr>
              <a:t>ROADS    </a:t>
            </a:r>
            <a:br>
              <a:rPr lang="de-DE" sz="1400" dirty="0" smtClean="0">
                <a:latin typeface="+mn-lt"/>
              </a:rPr>
            </a:br>
            <a:r>
              <a:rPr lang="de-DE" sz="1400" dirty="0" smtClean="0">
                <a:latin typeface="+mn-lt"/>
              </a:rPr>
              <a:t>     9</a:t>
            </a:r>
            <a:r>
              <a:rPr lang="de-DE" sz="1000" dirty="0" smtClean="0">
                <a:latin typeface="+mn-lt"/>
              </a:rPr>
              <a:t> </a:t>
            </a:r>
            <a:r>
              <a:rPr lang="de-DE" sz="1000" dirty="0" err="1" smtClean="0">
                <a:latin typeface="+mn-lt"/>
              </a:rPr>
              <a:t>bn</a:t>
            </a:r>
            <a:r>
              <a:rPr lang="de-DE" sz="1000" dirty="0" smtClean="0">
                <a:latin typeface="+mn-lt"/>
              </a:rPr>
              <a:t>. €</a:t>
            </a:r>
            <a:endParaRPr lang="de-AT" sz="1000" dirty="0"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162800" y="533400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n-lt"/>
                <a:cs typeface="Arial" pitchFamily="34" charset="0"/>
              </a:rPr>
              <a:t>RAILWAY</a:t>
            </a:r>
          </a:p>
          <a:p>
            <a:r>
              <a:rPr lang="de-DE" sz="1000" dirty="0" smtClean="0">
                <a:latin typeface="+mn-lt"/>
                <a:cs typeface="Arial" pitchFamily="34" charset="0"/>
              </a:rPr>
              <a:t>3 </a:t>
            </a:r>
            <a:r>
              <a:rPr lang="de-DE" sz="1000" dirty="0" err="1" smtClean="0">
                <a:latin typeface="+mn-lt"/>
                <a:cs typeface="Arial" pitchFamily="34" charset="0"/>
              </a:rPr>
              <a:t>bn</a:t>
            </a:r>
            <a:r>
              <a:rPr lang="de-DE" sz="1000" dirty="0" smtClean="0">
                <a:latin typeface="+mn-lt"/>
                <a:cs typeface="Arial" pitchFamily="34" charset="0"/>
              </a:rPr>
              <a:t>. €</a:t>
            </a:r>
            <a:endParaRPr lang="de-AT" sz="1000" dirty="0">
              <a:latin typeface="+mn-lt"/>
              <a:cs typeface="Arial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576878" y="2904292"/>
            <a:ext cx="13573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n-lt"/>
                <a:cs typeface="Arial" pitchFamily="34" charset="0"/>
              </a:rPr>
              <a:t>TELECOM  &amp; OTHER CE</a:t>
            </a:r>
            <a:br>
              <a:rPr lang="de-DE" sz="1400" dirty="0" smtClean="0">
                <a:latin typeface="+mn-lt"/>
                <a:cs typeface="Arial" pitchFamily="34" charset="0"/>
              </a:rPr>
            </a:br>
            <a:r>
              <a:rPr lang="de-DE" sz="1000" dirty="0" smtClean="0">
                <a:latin typeface="+mn-lt"/>
                <a:cs typeface="Arial" pitchFamily="34" charset="0"/>
              </a:rPr>
              <a:t>2 </a:t>
            </a:r>
            <a:r>
              <a:rPr lang="de-DE" sz="1000" dirty="0" err="1" smtClean="0">
                <a:latin typeface="+mn-lt"/>
                <a:cs typeface="Arial" pitchFamily="34" charset="0"/>
              </a:rPr>
              <a:t>bn</a:t>
            </a:r>
            <a:r>
              <a:rPr lang="de-DE" sz="1000" dirty="0" smtClean="0">
                <a:latin typeface="+mn-lt"/>
                <a:cs typeface="Arial" pitchFamily="34" charset="0"/>
              </a:rPr>
              <a:t>. €</a:t>
            </a:r>
            <a:endParaRPr lang="de-AT" sz="1400" dirty="0">
              <a:latin typeface="+mn-lt"/>
              <a:cs typeface="Arial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248400" y="5410200"/>
            <a:ext cx="16453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n-lt"/>
                <a:cs typeface="Arial" pitchFamily="34" charset="0"/>
              </a:rPr>
              <a:t>OTHER </a:t>
            </a:r>
            <a:br>
              <a:rPr lang="de-DE" sz="1400" dirty="0" smtClean="0">
                <a:latin typeface="+mn-lt"/>
                <a:cs typeface="Arial" pitchFamily="34" charset="0"/>
              </a:rPr>
            </a:br>
            <a:r>
              <a:rPr lang="de-DE" sz="1400" dirty="0" smtClean="0">
                <a:latin typeface="+mn-lt"/>
                <a:cs typeface="Arial" pitchFamily="34" charset="0"/>
              </a:rPr>
              <a:t>TRAFFIC</a:t>
            </a:r>
          </a:p>
          <a:p>
            <a:r>
              <a:rPr lang="de-DE" sz="1000" dirty="0" smtClean="0">
                <a:latin typeface="+mn-lt"/>
                <a:cs typeface="Arial" pitchFamily="34" charset="0"/>
              </a:rPr>
              <a:t>1 </a:t>
            </a:r>
            <a:r>
              <a:rPr lang="de-DE" sz="1000" dirty="0" err="1" smtClean="0">
                <a:latin typeface="+mn-lt"/>
                <a:cs typeface="Arial" pitchFamily="34" charset="0"/>
              </a:rPr>
              <a:t>bn</a:t>
            </a:r>
            <a:r>
              <a:rPr lang="de-DE" sz="1000" dirty="0" smtClean="0">
                <a:latin typeface="+mn-lt"/>
                <a:cs typeface="Arial" pitchFamily="34" charset="0"/>
              </a:rPr>
              <a:t>. €</a:t>
            </a:r>
            <a:endParaRPr lang="de-AT" sz="1000" dirty="0">
              <a:latin typeface="+mn-lt"/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39552" y="4005064"/>
            <a:ext cx="114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n-lt"/>
                <a:cs typeface="Arial" pitchFamily="34" charset="0"/>
              </a:rPr>
              <a:t>WATER</a:t>
            </a:r>
            <a:br>
              <a:rPr lang="de-DE" sz="1400" dirty="0" smtClean="0">
                <a:latin typeface="+mn-lt"/>
                <a:cs typeface="Arial" pitchFamily="34" charset="0"/>
              </a:rPr>
            </a:br>
            <a:r>
              <a:rPr lang="de-DE" sz="1000" dirty="0" smtClean="0">
                <a:latin typeface="+mn-lt"/>
                <a:cs typeface="Arial" pitchFamily="34" charset="0"/>
              </a:rPr>
              <a:t>31 </a:t>
            </a:r>
            <a:r>
              <a:rPr lang="de-DE" sz="1000" dirty="0" err="1" smtClean="0">
                <a:latin typeface="+mn-lt"/>
                <a:cs typeface="Arial" pitchFamily="34" charset="0"/>
              </a:rPr>
              <a:t>bn</a:t>
            </a:r>
            <a:r>
              <a:rPr lang="de-DE" sz="1000" dirty="0" smtClean="0">
                <a:latin typeface="+mn-lt"/>
                <a:cs typeface="Arial" pitchFamily="34" charset="0"/>
              </a:rPr>
              <a:t>. €</a:t>
            </a:r>
            <a:endParaRPr lang="de-AT" sz="1000" dirty="0">
              <a:latin typeface="+mn-lt"/>
              <a:cs typeface="Arial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334000" y="5029200"/>
            <a:ext cx="114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n-lt"/>
                <a:cs typeface="Arial" pitchFamily="34" charset="0"/>
              </a:rPr>
              <a:t>ENERGY </a:t>
            </a:r>
            <a:br>
              <a:rPr lang="de-DE" sz="1400" dirty="0" smtClean="0">
                <a:latin typeface="+mn-lt"/>
                <a:cs typeface="Arial" pitchFamily="34" charset="0"/>
              </a:rPr>
            </a:br>
            <a:r>
              <a:rPr lang="de-DE" sz="1000" dirty="0" smtClean="0">
                <a:latin typeface="+mn-lt"/>
                <a:cs typeface="Arial" pitchFamily="34" charset="0"/>
              </a:rPr>
              <a:t>3 </a:t>
            </a:r>
            <a:r>
              <a:rPr lang="de-DE" sz="1000" dirty="0" err="1" smtClean="0">
                <a:latin typeface="+mn-lt"/>
                <a:cs typeface="Arial" pitchFamily="34" charset="0"/>
              </a:rPr>
              <a:t>bn</a:t>
            </a:r>
            <a:r>
              <a:rPr lang="de-DE" sz="1000" dirty="0" smtClean="0">
                <a:latin typeface="+mn-lt"/>
                <a:cs typeface="Arial" pitchFamily="34" charset="0"/>
              </a:rPr>
              <a:t>. €</a:t>
            </a:r>
            <a:endParaRPr lang="de-AT" sz="1000" dirty="0">
              <a:latin typeface="+mn-lt"/>
              <a:cs typeface="Arial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105400" y="3810000"/>
            <a:ext cx="114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n-lt"/>
                <a:cs typeface="Arial" pitchFamily="34" charset="0"/>
              </a:rPr>
              <a:t>WATER</a:t>
            </a:r>
            <a:br>
              <a:rPr lang="de-DE" sz="1400" dirty="0" smtClean="0">
                <a:latin typeface="+mn-lt"/>
                <a:cs typeface="Arial" pitchFamily="34" charset="0"/>
              </a:rPr>
            </a:br>
            <a:r>
              <a:rPr lang="de-DE" sz="1000" dirty="0" smtClean="0">
                <a:latin typeface="+mn-lt"/>
                <a:cs typeface="Arial" pitchFamily="34" charset="0"/>
              </a:rPr>
              <a:t>4 </a:t>
            </a:r>
            <a:r>
              <a:rPr lang="de-DE" sz="1000" dirty="0" err="1" smtClean="0">
                <a:latin typeface="+mn-lt"/>
                <a:cs typeface="Arial" pitchFamily="34" charset="0"/>
              </a:rPr>
              <a:t>bn</a:t>
            </a:r>
            <a:r>
              <a:rPr lang="de-DE" sz="1000" dirty="0" smtClean="0">
                <a:latin typeface="+mn-lt"/>
                <a:cs typeface="Arial" pitchFamily="34" charset="0"/>
              </a:rPr>
              <a:t>. €</a:t>
            </a:r>
            <a:endParaRPr lang="de-AT" sz="1000" dirty="0">
              <a:latin typeface="+mn-lt"/>
              <a:cs typeface="Arial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66406" y="3068960"/>
            <a:ext cx="13573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n-lt"/>
                <a:cs typeface="Arial" pitchFamily="34" charset="0"/>
              </a:rPr>
              <a:t>TELECOM &amp; OTHER CE</a:t>
            </a:r>
            <a:br>
              <a:rPr lang="de-DE" sz="1400" dirty="0" smtClean="0">
                <a:latin typeface="+mn-lt"/>
                <a:cs typeface="Arial" pitchFamily="34" charset="0"/>
              </a:rPr>
            </a:br>
            <a:r>
              <a:rPr lang="de-DE" sz="1000" dirty="0" smtClean="0">
                <a:latin typeface="+mn-lt"/>
                <a:cs typeface="Arial" pitchFamily="34" charset="0"/>
              </a:rPr>
              <a:t>43 </a:t>
            </a:r>
            <a:r>
              <a:rPr lang="de-DE" sz="1000" dirty="0" err="1" smtClean="0">
                <a:latin typeface="+mn-lt"/>
                <a:cs typeface="Arial" pitchFamily="34" charset="0"/>
              </a:rPr>
              <a:t>bn</a:t>
            </a:r>
            <a:r>
              <a:rPr lang="de-DE" sz="1000" dirty="0" smtClean="0">
                <a:latin typeface="+mn-lt"/>
                <a:cs typeface="Arial" pitchFamily="34" charset="0"/>
              </a:rPr>
              <a:t>. €</a:t>
            </a:r>
            <a:endParaRPr lang="de-AT" sz="1400" dirty="0">
              <a:latin typeface="+mn-lt"/>
              <a:cs typeface="Arial" pitchFamily="34" charset="0"/>
            </a:endParaRPr>
          </a:p>
        </p:txBody>
      </p:sp>
      <p:grpSp>
        <p:nvGrpSpPr>
          <p:cNvPr id="26" name="Gruppieren 524"/>
          <p:cNvGrpSpPr>
            <a:grpSpLocks noChangeAspect="1"/>
          </p:cNvGrpSpPr>
          <p:nvPr/>
        </p:nvGrpSpPr>
        <p:grpSpPr>
          <a:xfrm>
            <a:off x="107046" y="6000767"/>
            <a:ext cx="639868" cy="438220"/>
            <a:chOff x="1965469" y="4286256"/>
            <a:chExt cx="1898435" cy="1300162"/>
          </a:xfrm>
        </p:grpSpPr>
        <p:sp>
          <p:nvSpPr>
            <p:cNvPr id="27" name="Freeform 178"/>
            <p:cNvSpPr>
              <a:spLocks/>
            </p:cNvSpPr>
            <p:nvPr/>
          </p:nvSpPr>
          <p:spPr bwMode="auto">
            <a:xfrm>
              <a:off x="1965469" y="4286256"/>
              <a:ext cx="1801815" cy="1300162"/>
            </a:xfrm>
            <a:custGeom>
              <a:avLst/>
              <a:gdLst/>
              <a:ahLst/>
              <a:cxnLst>
                <a:cxn ang="0">
                  <a:pos x="1202" y="71"/>
                </a:cxn>
                <a:cxn ang="0">
                  <a:pos x="951" y="53"/>
                </a:cxn>
                <a:cxn ang="0">
                  <a:pos x="754" y="37"/>
                </a:cxn>
                <a:cxn ang="0">
                  <a:pos x="642" y="36"/>
                </a:cxn>
                <a:cxn ang="0">
                  <a:pos x="549" y="36"/>
                </a:cxn>
                <a:cxn ang="0">
                  <a:pos x="448" y="38"/>
                </a:cxn>
                <a:cxn ang="0">
                  <a:pos x="347" y="46"/>
                </a:cxn>
                <a:cxn ang="0">
                  <a:pos x="251" y="66"/>
                </a:cxn>
                <a:cxn ang="0">
                  <a:pos x="168" y="99"/>
                </a:cxn>
                <a:cxn ang="0">
                  <a:pos x="96" y="159"/>
                </a:cxn>
                <a:cxn ang="0">
                  <a:pos x="26" y="266"/>
                </a:cxn>
                <a:cxn ang="0">
                  <a:pos x="0" y="405"/>
                </a:cxn>
                <a:cxn ang="0">
                  <a:pos x="14" y="526"/>
                </a:cxn>
                <a:cxn ang="0">
                  <a:pos x="51" y="656"/>
                </a:cxn>
                <a:cxn ang="0">
                  <a:pos x="82" y="766"/>
                </a:cxn>
                <a:cxn ang="0">
                  <a:pos x="109" y="901"/>
                </a:cxn>
                <a:cxn ang="0">
                  <a:pos x="145" y="1102"/>
                </a:cxn>
                <a:cxn ang="0">
                  <a:pos x="155" y="1460"/>
                </a:cxn>
                <a:cxn ang="0">
                  <a:pos x="195" y="1564"/>
                </a:cxn>
                <a:cxn ang="0">
                  <a:pos x="292" y="1622"/>
                </a:cxn>
                <a:cxn ang="0">
                  <a:pos x="400" y="1638"/>
                </a:cxn>
                <a:cxn ang="0">
                  <a:pos x="504" y="1630"/>
                </a:cxn>
                <a:cxn ang="0">
                  <a:pos x="617" y="1607"/>
                </a:cxn>
                <a:cxn ang="0">
                  <a:pos x="739" y="1574"/>
                </a:cxn>
                <a:cxn ang="0">
                  <a:pos x="869" y="1538"/>
                </a:cxn>
                <a:cxn ang="0">
                  <a:pos x="1006" y="1501"/>
                </a:cxn>
                <a:cxn ang="0">
                  <a:pos x="1148" y="1468"/>
                </a:cxn>
                <a:cxn ang="0">
                  <a:pos x="1285" y="1447"/>
                </a:cxn>
                <a:cxn ang="0">
                  <a:pos x="1420" y="1437"/>
                </a:cxn>
                <a:cxn ang="0">
                  <a:pos x="1556" y="1443"/>
                </a:cxn>
                <a:cxn ang="0">
                  <a:pos x="1693" y="1465"/>
                </a:cxn>
                <a:cxn ang="0">
                  <a:pos x="1815" y="1476"/>
                </a:cxn>
                <a:cxn ang="0">
                  <a:pos x="1919" y="1474"/>
                </a:cxn>
                <a:cxn ang="0">
                  <a:pos x="2009" y="1459"/>
                </a:cxn>
                <a:cxn ang="0">
                  <a:pos x="2094" y="1428"/>
                </a:cxn>
                <a:cxn ang="0">
                  <a:pos x="2158" y="1387"/>
                </a:cxn>
                <a:cxn ang="0">
                  <a:pos x="2206" y="1340"/>
                </a:cxn>
                <a:cxn ang="0">
                  <a:pos x="2230" y="1306"/>
                </a:cxn>
                <a:cxn ang="0">
                  <a:pos x="2255" y="1252"/>
                </a:cxn>
                <a:cxn ang="0">
                  <a:pos x="2269" y="1119"/>
                </a:cxn>
                <a:cxn ang="0">
                  <a:pos x="2244" y="868"/>
                </a:cxn>
                <a:cxn ang="0">
                  <a:pos x="2217" y="628"/>
                </a:cxn>
                <a:cxn ang="0">
                  <a:pos x="2264" y="328"/>
                </a:cxn>
                <a:cxn ang="0">
                  <a:pos x="2246" y="185"/>
                </a:cxn>
                <a:cxn ang="0">
                  <a:pos x="2222" y="138"/>
                </a:cxn>
                <a:cxn ang="0">
                  <a:pos x="2147" y="60"/>
                </a:cxn>
                <a:cxn ang="0">
                  <a:pos x="2061" y="18"/>
                </a:cxn>
                <a:cxn ang="0">
                  <a:pos x="1978" y="2"/>
                </a:cxn>
                <a:cxn ang="0">
                  <a:pos x="1893" y="3"/>
                </a:cxn>
                <a:cxn ang="0">
                  <a:pos x="1805" y="21"/>
                </a:cxn>
                <a:cxn ang="0">
                  <a:pos x="1677" y="46"/>
                </a:cxn>
                <a:cxn ang="0">
                  <a:pos x="1554" y="62"/>
                </a:cxn>
                <a:cxn ang="0">
                  <a:pos x="1435" y="71"/>
                </a:cxn>
              </a:cxnLst>
              <a:rect l="0" t="0" r="r" b="b"/>
              <a:pathLst>
                <a:path w="2269" h="1638">
                  <a:moveTo>
                    <a:pt x="1435" y="71"/>
                  </a:moveTo>
                  <a:lnTo>
                    <a:pt x="1375" y="74"/>
                  </a:lnTo>
                  <a:lnTo>
                    <a:pt x="1315" y="75"/>
                  </a:lnTo>
                  <a:lnTo>
                    <a:pt x="1259" y="74"/>
                  </a:lnTo>
                  <a:lnTo>
                    <a:pt x="1202" y="71"/>
                  </a:lnTo>
                  <a:lnTo>
                    <a:pt x="1148" y="69"/>
                  </a:lnTo>
                  <a:lnTo>
                    <a:pt x="1096" y="66"/>
                  </a:lnTo>
                  <a:lnTo>
                    <a:pt x="1045" y="62"/>
                  </a:lnTo>
                  <a:lnTo>
                    <a:pt x="998" y="58"/>
                  </a:lnTo>
                  <a:lnTo>
                    <a:pt x="951" y="53"/>
                  </a:lnTo>
                  <a:lnTo>
                    <a:pt x="907" y="49"/>
                  </a:lnTo>
                  <a:lnTo>
                    <a:pt x="866" y="45"/>
                  </a:lnTo>
                  <a:lnTo>
                    <a:pt x="825" y="41"/>
                  </a:lnTo>
                  <a:lnTo>
                    <a:pt x="788" y="39"/>
                  </a:lnTo>
                  <a:lnTo>
                    <a:pt x="754" y="37"/>
                  </a:lnTo>
                  <a:lnTo>
                    <a:pt x="722" y="36"/>
                  </a:lnTo>
                  <a:lnTo>
                    <a:pt x="692" y="36"/>
                  </a:lnTo>
                  <a:lnTo>
                    <a:pt x="675" y="36"/>
                  </a:lnTo>
                  <a:lnTo>
                    <a:pt x="659" y="36"/>
                  </a:lnTo>
                  <a:lnTo>
                    <a:pt x="642" y="36"/>
                  </a:lnTo>
                  <a:lnTo>
                    <a:pt x="625" y="36"/>
                  </a:lnTo>
                  <a:lnTo>
                    <a:pt x="606" y="36"/>
                  </a:lnTo>
                  <a:lnTo>
                    <a:pt x="588" y="36"/>
                  </a:lnTo>
                  <a:lnTo>
                    <a:pt x="568" y="36"/>
                  </a:lnTo>
                  <a:lnTo>
                    <a:pt x="549" y="36"/>
                  </a:lnTo>
                  <a:lnTo>
                    <a:pt x="529" y="36"/>
                  </a:lnTo>
                  <a:lnTo>
                    <a:pt x="510" y="36"/>
                  </a:lnTo>
                  <a:lnTo>
                    <a:pt x="489" y="36"/>
                  </a:lnTo>
                  <a:lnTo>
                    <a:pt x="469" y="37"/>
                  </a:lnTo>
                  <a:lnTo>
                    <a:pt x="448" y="38"/>
                  </a:lnTo>
                  <a:lnTo>
                    <a:pt x="428" y="39"/>
                  </a:lnTo>
                  <a:lnTo>
                    <a:pt x="408" y="40"/>
                  </a:lnTo>
                  <a:lnTo>
                    <a:pt x="387" y="41"/>
                  </a:lnTo>
                  <a:lnTo>
                    <a:pt x="367" y="44"/>
                  </a:lnTo>
                  <a:lnTo>
                    <a:pt x="347" y="46"/>
                  </a:lnTo>
                  <a:lnTo>
                    <a:pt x="327" y="49"/>
                  </a:lnTo>
                  <a:lnTo>
                    <a:pt x="308" y="52"/>
                  </a:lnTo>
                  <a:lnTo>
                    <a:pt x="288" y="56"/>
                  </a:lnTo>
                  <a:lnTo>
                    <a:pt x="270" y="61"/>
                  </a:lnTo>
                  <a:lnTo>
                    <a:pt x="251" y="66"/>
                  </a:lnTo>
                  <a:lnTo>
                    <a:pt x="234" y="71"/>
                  </a:lnTo>
                  <a:lnTo>
                    <a:pt x="216" y="77"/>
                  </a:lnTo>
                  <a:lnTo>
                    <a:pt x="200" y="84"/>
                  </a:lnTo>
                  <a:lnTo>
                    <a:pt x="183" y="91"/>
                  </a:lnTo>
                  <a:lnTo>
                    <a:pt x="168" y="99"/>
                  </a:lnTo>
                  <a:lnTo>
                    <a:pt x="153" y="108"/>
                  </a:lnTo>
                  <a:lnTo>
                    <a:pt x="140" y="117"/>
                  </a:lnTo>
                  <a:lnTo>
                    <a:pt x="127" y="128"/>
                  </a:lnTo>
                  <a:lnTo>
                    <a:pt x="114" y="139"/>
                  </a:lnTo>
                  <a:lnTo>
                    <a:pt x="96" y="159"/>
                  </a:lnTo>
                  <a:lnTo>
                    <a:pt x="79" y="179"/>
                  </a:lnTo>
                  <a:lnTo>
                    <a:pt x="64" y="199"/>
                  </a:lnTo>
                  <a:lnTo>
                    <a:pt x="49" y="220"/>
                  </a:lnTo>
                  <a:lnTo>
                    <a:pt x="36" y="243"/>
                  </a:lnTo>
                  <a:lnTo>
                    <a:pt x="26" y="266"/>
                  </a:lnTo>
                  <a:lnTo>
                    <a:pt x="16" y="292"/>
                  </a:lnTo>
                  <a:lnTo>
                    <a:pt x="9" y="318"/>
                  </a:lnTo>
                  <a:lnTo>
                    <a:pt x="5" y="345"/>
                  </a:lnTo>
                  <a:lnTo>
                    <a:pt x="1" y="373"/>
                  </a:lnTo>
                  <a:lnTo>
                    <a:pt x="0" y="405"/>
                  </a:lnTo>
                  <a:lnTo>
                    <a:pt x="1" y="437"/>
                  </a:lnTo>
                  <a:lnTo>
                    <a:pt x="4" y="458"/>
                  </a:lnTo>
                  <a:lnTo>
                    <a:pt x="6" y="479"/>
                  </a:lnTo>
                  <a:lnTo>
                    <a:pt x="9" y="502"/>
                  </a:lnTo>
                  <a:lnTo>
                    <a:pt x="14" y="526"/>
                  </a:lnTo>
                  <a:lnTo>
                    <a:pt x="19" y="550"/>
                  </a:lnTo>
                  <a:lnTo>
                    <a:pt x="26" y="575"/>
                  </a:lnTo>
                  <a:lnTo>
                    <a:pt x="34" y="600"/>
                  </a:lnTo>
                  <a:lnTo>
                    <a:pt x="42" y="628"/>
                  </a:lnTo>
                  <a:lnTo>
                    <a:pt x="51" y="656"/>
                  </a:lnTo>
                  <a:lnTo>
                    <a:pt x="58" y="681"/>
                  </a:lnTo>
                  <a:lnTo>
                    <a:pt x="65" y="705"/>
                  </a:lnTo>
                  <a:lnTo>
                    <a:pt x="72" y="727"/>
                  </a:lnTo>
                  <a:lnTo>
                    <a:pt x="77" y="748"/>
                  </a:lnTo>
                  <a:lnTo>
                    <a:pt x="82" y="766"/>
                  </a:lnTo>
                  <a:lnTo>
                    <a:pt x="87" y="785"/>
                  </a:lnTo>
                  <a:lnTo>
                    <a:pt x="90" y="801"/>
                  </a:lnTo>
                  <a:lnTo>
                    <a:pt x="97" y="838"/>
                  </a:lnTo>
                  <a:lnTo>
                    <a:pt x="103" y="870"/>
                  </a:lnTo>
                  <a:lnTo>
                    <a:pt x="109" y="901"/>
                  </a:lnTo>
                  <a:lnTo>
                    <a:pt x="113" y="932"/>
                  </a:lnTo>
                  <a:lnTo>
                    <a:pt x="118" y="966"/>
                  </a:lnTo>
                  <a:lnTo>
                    <a:pt x="125" y="1004"/>
                  </a:lnTo>
                  <a:lnTo>
                    <a:pt x="134" y="1049"/>
                  </a:lnTo>
                  <a:lnTo>
                    <a:pt x="145" y="1102"/>
                  </a:lnTo>
                  <a:lnTo>
                    <a:pt x="159" y="1194"/>
                  </a:lnTo>
                  <a:lnTo>
                    <a:pt x="160" y="1281"/>
                  </a:lnTo>
                  <a:lnTo>
                    <a:pt x="156" y="1361"/>
                  </a:lnTo>
                  <a:lnTo>
                    <a:pt x="153" y="1435"/>
                  </a:lnTo>
                  <a:lnTo>
                    <a:pt x="155" y="1460"/>
                  </a:lnTo>
                  <a:lnTo>
                    <a:pt x="158" y="1483"/>
                  </a:lnTo>
                  <a:lnTo>
                    <a:pt x="163" y="1506"/>
                  </a:lnTo>
                  <a:lnTo>
                    <a:pt x="171" y="1527"/>
                  </a:lnTo>
                  <a:lnTo>
                    <a:pt x="181" y="1547"/>
                  </a:lnTo>
                  <a:lnTo>
                    <a:pt x="195" y="1564"/>
                  </a:lnTo>
                  <a:lnTo>
                    <a:pt x="212" y="1581"/>
                  </a:lnTo>
                  <a:lnTo>
                    <a:pt x="234" y="1596"/>
                  </a:lnTo>
                  <a:lnTo>
                    <a:pt x="253" y="1607"/>
                  </a:lnTo>
                  <a:lnTo>
                    <a:pt x="272" y="1615"/>
                  </a:lnTo>
                  <a:lnTo>
                    <a:pt x="292" y="1622"/>
                  </a:lnTo>
                  <a:lnTo>
                    <a:pt x="312" y="1627"/>
                  </a:lnTo>
                  <a:lnTo>
                    <a:pt x="333" y="1632"/>
                  </a:lnTo>
                  <a:lnTo>
                    <a:pt x="355" y="1636"/>
                  </a:lnTo>
                  <a:lnTo>
                    <a:pt x="377" y="1637"/>
                  </a:lnTo>
                  <a:lnTo>
                    <a:pt x="400" y="1638"/>
                  </a:lnTo>
                  <a:lnTo>
                    <a:pt x="420" y="1638"/>
                  </a:lnTo>
                  <a:lnTo>
                    <a:pt x="440" y="1637"/>
                  </a:lnTo>
                  <a:lnTo>
                    <a:pt x="461" y="1634"/>
                  </a:lnTo>
                  <a:lnTo>
                    <a:pt x="482" y="1632"/>
                  </a:lnTo>
                  <a:lnTo>
                    <a:pt x="504" y="1630"/>
                  </a:lnTo>
                  <a:lnTo>
                    <a:pt x="526" y="1626"/>
                  </a:lnTo>
                  <a:lnTo>
                    <a:pt x="548" y="1622"/>
                  </a:lnTo>
                  <a:lnTo>
                    <a:pt x="571" y="1617"/>
                  </a:lnTo>
                  <a:lnTo>
                    <a:pt x="594" y="1612"/>
                  </a:lnTo>
                  <a:lnTo>
                    <a:pt x="617" y="1607"/>
                  </a:lnTo>
                  <a:lnTo>
                    <a:pt x="641" y="1601"/>
                  </a:lnTo>
                  <a:lnTo>
                    <a:pt x="665" y="1595"/>
                  </a:lnTo>
                  <a:lnTo>
                    <a:pt x="689" y="1588"/>
                  </a:lnTo>
                  <a:lnTo>
                    <a:pt x="715" y="1581"/>
                  </a:lnTo>
                  <a:lnTo>
                    <a:pt x="739" y="1574"/>
                  </a:lnTo>
                  <a:lnTo>
                    <a:pt x="765" y="1568"/>
                  </a:lnTo>
                  <a:lnTo>
                    <a:pt x="791" y="1561"/>
                  </a:lnTo>
                  <a:lnTo>
                    <a:pt x="816" y="1553"/>
                  </a:lnTo>
                  <a:lnTo>
                    <a:pt x="843" y="1546"/>
                  </a:lnTo>
                  <a:lnTo>
                    <a:pt x="869" y="1538"/>
                  </a:lnTo>
                  <a:lnTo>
                    <a:pt x="896" y="1529"/>
                  </a:lnTo>
                  <a:lnTo>
                    <a:pt x="923" y="1523"/>
                  </a:lnTo>
                  <a:lnTo>
                    <a:pt x="951" y="1515"/>
                  </a:lnTo>
                  <a:lnTo>
                    <a:pt x="977" y="1508"/>
                  </a:lnTo>
                  <a:lnTo>
                    <a:pt x="1006" y="1501"/>
                  </a:lnTo>
                  <a:lnTo>
                    <a:pt x="1034" y="1494"/>
                  </a:lnTo>
                  <a:lnTo>
                    <a:pt x="1061" y="1487"/>
                  </a:lnTo>
                  <a:lnTo>
                    <a:pt x="1090" y="1480"/>
                  </a:lnTo>
                  <a:lnTo>
                    <a:pt x="1119" y="1474"/>
                  </a:lnTo>
                  <a:lnTo>
                    <a:pt x="1148" y="1468"/>
                  </a:lnTo>
                  <a:lnTo>
                    <a:pt x="1177" y="1463"/>
                  </a:lnTo>
                  <a:lnTo>
                    <a:pt x="1206" y="1458"/>
                  </a:lnTo>
                  <a:lnTo>
                    <a:pt x="1232" y="1453"/>
                  </a:lnTo>
                  <a:lnTo>
                    <a:pt x="1259" y="1450"/>
                  </a:lnTo>
                  <a:lnTo>
                    <a:pt x="1285" y="1447"/>
                  </a:lnTo>
                  <a:lnTo>
                    <a:pt x="1312" y="1444"/>
                  </a:lnTo>
                  <a:lnTo>
                    <a:pt x="1338" y="1442"/>
                  </a:lnTo>
                  <a:lnTo>
                    <a:pt x="1366" y="1440"/>
                  </a:lnTo>
                  <a:lnTo>
                    <a:pt x="1392" y="1438"/>
                  </a:lnTo>
                  <a:lnTo>
                    <a:pt x="1420" y="1437"/>
                  </a:lnTo>
                  <a:lnTo>
                    <a:pt x="1446" y="1437"/>
                  </a:lnTo>
                  <a:lnTo>
                    <a:pt x="1474" y="1437"/>
                  </a:lnTo>
                  <a:lnTo>
                    <a:pt x="1502" y="1438"/>
                  </a:lnTo>
                  <a:lnTo>
                    <a:pt x="1528" y="1441"/>
                  </a:lnTo>
                  <a:lnTo>
                    <a:pt x="1556" y="1443"/>
                  </a:lnTo>
                  <a:lnTo>
                    <a:pt x="1583" y="1447"/>
                  </a:lnTo>
                  <a:lnTo>
                    <a:pt x="1611" y="1451"/>
                  </a:lnTo>
                  <a:lnTo>
                    <a:pt x="1639" y="1456"/>
                  </a:lnTo>
                  <a:lnTo>
                    <a:pt x="1666" y="1460"/>
                  </a:lnTo>
                  <a:lnTo>
                    <a:pt x="1693" y="1465"/>
                  </a:lnTo>
                  <a:lnTo>
                    <a:pt x="1718" y="1468"/>
                  </a:lnTo>
                  <a:lnTo>
                    <a:pt x="1744" y="1472"/>
                  </a:lnTo>
                  <a:lnTo>
                    <a:pt x="1768" y="1474"/>
                  </a:lnTo>
                  <a:lnTo>
                    <a:pt x="1792" y="1475"/>
                  </a:lnTo>
                  <a:lnTo>
                    <a:pt x="1815" y="1476"/>
                  </a:lnTo>
                  <a:lnTo>
                    <a:pt x="1837" y="1478"/>
                  </a:lnTo>
                  <a:lnTo>
                    <a:pt x="1858" y="1478"/>
                  </a:lnTo>
                  <a:lnTo>
                    <a:pt x="1878" y="1476"/>
                  </a:lnTo>
                  <a:lnTo>
                    <a:pt x="1899" y="1476"/>
                  </a:lnTo>
                  <a:lnTo>
                    <a:pt x="1919" y="1474"/>
                  </a:lnTo>
                  <a:lnTo>
                    <a:pt x="1937" y="1472"/>
                  </a:lnTo>
                  <a:lnTo>
                    <a:pt x="1955" y="1470"/>
                  </a:lnTo>
                  <a:lnTo>
                    <a:pt x="1972" y="1467"/>
                  </a:lnTo>
                  <a:lnTo>
                    <a:pt x="1989" y="1464"/>
                  </a:lnTo>
                  <a:lnTo>
                    <a:pt x="2009" y="1459"/>
                  </a:lnTo>
                  <a:lnTo>
                    <a:pt x="2027" y="1453"/>
                  </a:lnTo>
                  <a:lnTo>
                    <a:pt x="2046" y="1448"/>
                  </a:lnTo>
                  <a:lnTo>
                    <a:pt x="2063" y="1442"/>
                  </a:lnTo>
                  <a:lnTo>
                    <a:pt x="2079" y="1435"/>
                  </a:lnTo>
                  <a:lnTo>
                    <a:pt x="2094" y="1428"/>
                  </a:lnTo>
                  <a:lnTo>
                    <a:pt x="2108" y="1420"/>
                  </a:lnTo>
                  <a:lnTo>
                    <a:pt x="2122" y="1412"/>
                  </a:lnTo>
                  <a:lnTo>
                    <a:pt x="2135" y="1404"/>
                  </a:lnTo>
                  <a:lnTo>
                    <a:pt x="2147" y="1396"/>
                  </a:lnTo>
                  <a:lnTo>
                    <a:pt x="2158" y="1387"/>
                  </a:lnTo>
                  <a:lnTo>
                    <a:pt x="2170" y="1377"/>
                  </a:lnTo>
                  <a:lnTo>
                    <a:pt x="2179" y="1368"/>
                  </a:lnTo>
                  <a:lnTo>
                    <a:pt x="2188" y="1359"/>
                  </a:lnTo>
                  <a:lnTo>
                    <a:pt x="2198" y="1350"/>
                  </a:lnTo>
                  <a:lnTo>
                    <a:pt x="2206" y="1340"/>
                  </a:lnTo>
                  <a:lnTo>
                    <a:pt x="2211" y="1334"/>
                  </a:lnTo>
                  <a:lnTo>
                    <a:pt x="2216" y="1327"/>
                  </a:lnTo>
                  <a:lnTo>
                    <a:pt x="2221" y="1320"/>
                  </a:lnTo>
                  <a:lnTo>
                    <a:pt x="2225" y="1313"/>
                  </a:lnTo>
                  <a:lnTo>
                    <a:pt x="2230" y="1306"/>
                  </a:lnTo>
                  <a:lnTo>
                    <a:pt x="2235" y="1299"/>
                  </a:lnTo>
                  <a:lnTo>
                    <a:pt x="2238" y="1292"/>
                  </a:lnTo>
                  <a:lnTo>
                    <a:pt x="2241" y="1285"/>
                  </a:lnTo>
                  <a:lnTo>
                    <a:pt x="2249" y="1268"/>
                  </a:lnTo>
                  <a:lnTo>
                    <a:pt x="2255" y="1252"/>
                  </a:lnTo>
                  <a:lnTo>
                    <a:pt x="2260" y="1236"/>
                  </a:lnTo>
                  <a:lnTo>
                    <a:pt x="2263" y="1222"/>
                  </a:lnTo>
                  <a:lnTo>
                    <a:pt x="2267" y="1191"/>
                  </a:lnTo>
                  <a:lnTo>
                    <a:pt x="2269" y="1157"/>
                  </a:lnTo>
                  <a:lnTo>
                    <a:pt x="2269" y="1119"/>
                  </a:lnTo>
                  <a:lnTo>
                    <a:pt x="2267" y="1080"/>
                  </a:lnTo>
                  <a:lnTo>
                    <a:pt x="2263" y="1028"/>
                  </a:lnTo>
                  <a:lnTo>
                    <a:pt x="2258" y="974"/>
                  </a:lnTo>
                  <a:lnTo>
                    <a:pt x="2252" y="921"/>
                  </a:lnTo>
                  <a:lnTo>
                    <a:pt x="2244" y="868"/>
                  </a:lnTo>
                  <a:lnTo>
                    <a:pt x="2235" y="804"/>
                  </a:lnTo>
                  <a:lnTo>
                    <a:pt x="2226" y="747"/>
                  </a:lnTo>
                  <a:lnTo>
                    <a:pt x="2220" y="700"/>
                  </a:lnTo>
                  <a:lnTo>
                    <a:pt x="2216" y="665"/>
                  </a:lnTo>
                  <a:lnTo>
                    <a:pt x="2217" y="628"/>
                  </a:lnTo>
                  <a:lnTo>
                    <a:pt x="2224" y="581"/>
                  </a:lnTo>
                  <a:lnTo>
                    <a:pt x="2233" y="527"/>
                  </a:lnTo>
                  <a:lnTo>
                    <a:pt x="2244" y="468"/>
                  </a:lnTo>
                  <a:lnTo>
                    <a:pt x="2255" y="396"/>
                  </a:lnTo>
                  <a:lnTo>
                    <a:pt x="2264" y="328"/>
                  </a:lnTo>
                  <a:lnTo>
                    <a:pt x="2266" y="267"/>
                  </a:lnTo>
                  <a:lnTo>
                    <a:pt x="2258" y="218"/>
                  </a:lnTo>
                  <a:lnTo>
                    <a:pt x="2254" y="206"/>
                  </a:lnTo>
                  <a:lnTo>
                    <a:pt x="2249" y="196"/>
                  </a:lnTo>
                  <a:lnTo>
                    <a:pt x="2246" y="185"/>
                  </a:lnTo>
                  <a:lnTo>
                    <a:pt x="2241" y="175"/>
                  </a:lnTo>
                  <a:lnTo>
                    <a:pt x="2237" y="166"/>
                  </a:lnTo>
                  <a:lnTo>
                    <a:pt x="2232" y="157"/>
                  </a:lnTo>
                  <a:lnTo>
                    <a:pt x="2226" y="147"/>
                  </a:lnTo>
                  <a:lnTo>
                    <a:pt x="2222" y="138"/>
                  </a:lnTo>
                  <a:lnTo>
                    <a:pt x="2209" y="119"/>
                  </a:lnTo>
                  <a:lnTo>
                    <a:pt x="2194" y="101"/>
                  </a:lnTo>
                  <a:lnTo>
                    <a:pt x="2179" y="86"/>
                  </a:lnTo>
                  <a:lnTo>
                    <a:pt x="2163" y="71"/>
                  </a:lnTo>
                  <a:lnTo>
                    <a:pt x="2147" y="60"/>
                  </a:lnTo>
                  <a:lnTo>
                    <a:pt x="2130" y="48"/>
                  </a:lnTo>
                  <a:lnTo>
                    <a:pt x="2111" y="38"/>
                  </a:lnTo>
                  <a:lnTo>
                    <a:pt x="2093" y="30"/>
                  </a:lnTo>
                  <a:lnTo>
                    <a:pt x="2077" y="23"/>
                  </a:lnTo>
                  <a:lnTo>
                    <a:pt x="2061" y="18"/>
                  </a:lnTo>
                  <a:lnTo>
                    <a:pt x="2044" y="13"/>
                  </a:lnTo>
                  <a:lnTo>
                    <a:pt x="2027" y="9"/>
                  </a:lnTo>
                  <a:lnTo>
                    <a:pt x="2011" y="6"/>
                  </a:lnTo>
                  <a:lnTo>
                    <a:pt x="1994" y="3"/>
                  </a:lnTo>
                  <a:lnTo>
                    <a:pt x="1978" y="2"/>
                  </a:lnTo>
                  <a:lnTo>
                    <a:pt x="1960" y="1"/>
                  </a:lnTo>
                  <a:lnTo>
                    <a:pt x="1943" y="0"/>
                  </a:lnTo>
                  <a:lnTo>
                    <a:pt x="1927" y="1"/>
                  </a:lnTo>
                  <a:lnTo>
                    <a:pt x="1911" y="2"/>
                  </a:lnTo>
                  <a:lnTo>
                    <a:pt x="1893" y="3"/>
                  </a:lnTo>
                  <a:lnTo>
                    <a:pt x="1877" y="6"/>
                  </a:lnTo>
                  <a:lnTo>
                    <a:pt x="1862" y="8"/>
                  </a:lnTo>
                  <a:lnTo>
                    <a:pt x="1846" y="11"/>
                  </a:lnTo>
                  <a:lnTo>
                    <a:pt x="1831" y="15"/>
                  </a:lnTo>
                  <a:lnTo>
                    <a:pt x="1805" y="21"/>
                  </a:lnTo>
                  <a:lnTo>
                    <a:pt x="1779" y="26"/>
                  </a:lnTo>
                  <a:lnTo>
                    <a:pt x="1754" y="32"/>
                  </a:lnTo>
                  <a:lnTo>
                    <a:pt x="1728" y="37"/>
                  </a:lnTo>
                  <a:lnTo>
                    <a:pt x="1702" y="41"/>
                  </a:lnTo>
                  <a:lnTo>
                    <a:pt x="1677" y="46"/>
                  </a:lnTo>
                  <a:lnTo>
                    <a:pt x="1653" y="49"/>
                  </a:lnTo>
                  <a:lnTo>
                    <a:pt x="1627" y="53"/>
                  </a:lnTo>
                  <a:lnTo>
                    <a:pt x="1603" y="56"/>
                  </a:lnTo>
                  <a:lnTo>
                    <a:pt x="1578" y="60"/>
                  </a:lnTo>
                  <a:lnTo>
                    <a:pt x="1554" y="62"/>
                  </a:lnTo>
                  <a:lnTo>
                    <a:pt x="1529" y="64"/>
                  </a:lnTo>
                  <a:lnTo>
                    <a:pt x="1505" y="67"/>
                  </a:lnTo>
                  <a:lnTo>
                    <a:pt x="1482" y="69"/>
                  </a:lnTo>
                  <a:lnTo>
                    <a:pt x="1458" y="70"/>
                  </a:lnTo>
                  <a:lnTo>
                    <a:pt x="1435" y="7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  <a:tint val="66000"/>
                    <a:satMod val="160000"/>
                  </a:schemeClr>
                </a:gs>
                <a:gs pos="50000">
                  <a:schemeClr val="accent4">
                    <a:lumMod val="75000"/>
                    <a:tint val="44500"/>
                    <a:satMod val="160000"/>
                  </a:schemeClr>
                </a:gs>
                <a:gs pos="100000">
                  <a:schemeClr val="accent4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" name="Picture 524" descr="C:\Users\weingaer\AppData\Local\Microsoft\Windows\Temporary Internet Files\Content.IE5\OXBDUNN2\MC900238943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71679" y="4555539"/>
              <a:ext cx="1792225" cy="808330"/>
            </a:xfrm>
            <a:prstGeom prst="rect">
              <a:avLst/>
            </a:prstGeom>
            <a:noFill/>
          </p:spPr>
        </p:pic>
      </p:grpSp>
      <p:sp>
        <p:nvSpPr>
          <p:cNvPr id="32" name="Textfeld 31"/>
          <p:cNvSpPr txBox="1"/>
          <p:nvPr/>
        </p:nvSpPr>
        <p:spPr>
          <a:xfrm>
            <a:off x="533400" y="656635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</a:t>
            </a:r>
            <a:r>
              <a:rPr lang="en-US" sz="900" dirty="0" err="1" smtClean="0">
                <a:latin typeface="+mn-lt"/>
              </a:rPr>
              <a:t>EUROCONSTRUCT</a:t>
            </a:r>
            <a:r>
              <a:rPr lang="en-US" sz="900" dirty="0" smtClean="0">
                <a:latin typeface="+mn-lt"/>
              </a:rPr>
              <a:t>  </a:t>
            </a:r>
            <a:r>
              <a:rPr lang="en-US" sz="900" smtClean="0">
                <a:latin typeface="+mn-lt"/>
              </a:rPr>
              <a:t>(Oslo, 6/2013).</a:t>
            </a:r>
            <a:endParaRPr lang="en-US" sz="900" dirty="0">
              <a:latin typeface="+mn-lt"/>
            </a:endParaRPr>
          </a:p>
        </p:txBody>
      </p:sp>
      <p:pic>
        <p:nvPicPr>
          <p:cNvPr id="29" name="Afbeelding 2" descr="Euroconstruct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6858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458200" cy="8191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ENERGY SECTOR AS GROWTH DRIVER</a:t>
            </a:r>
            <a:endParaRPr lang="en-US" sz="4000" dirty="0"/>
          </a:p>
        </p:txBody>
      </p:sp>
      <p:sp>
        <p:nvSpPr>
          <p:cNvPr id="12" name="Textfeld 11"/>
          <p:cNvSpPr txBox="1"/>
          <p:nvPr/>
        </p:nvSpPr>
        <p:spPr>
          <a:xfrm>
            <a:off x="609600" y="1676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total civil engineering output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index 2010 = 100</a:t>
            </a:r>
            <a:endParaRPr lang="en-US" sz="1400" dirty="0"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80944" y="6400800"/>
            <a:ext cx="6324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n-lt"/>
              </a:rPr>
              <a:t>Source: </a:t>
            </a:r>
            <a:r>
              <a:rPr lang="en-US" sz="800" dirty="0" err="1" smtClean="0">
                <a:latin typeface="+mn-lt"/>
              </a:rPr>
              <a:t>EUROCONSTRUCT</a:t>
            </a:r>
            <a:r>
              <a:rPr lang="en-US" sz="800" dirty="0" smtClean="0">
                <a:latin typeface="+mn-lt"/>
              </a:rPr>
              <a:t> (Oslo 6/2014).</a:t>
            </a:r>
            <a:endParaRPr lang="en-US" sz="800" dirty="0">
              <a:latin typeface="+mn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2057400"/>
            <a:ext cx="76295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Afbeelding 2" descr="Euroconstruc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16764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685800" y="704850"/>
            <a:ext cx="8001000" cy="81915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CIVIL ENGINEERING OUTLOOK IN BIG-5 </a:t>
            </a:r>
            <a:br>
              <a:rPr lang="en-US" sz="36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en-US" sz="36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EUROPEAN COUNTRIES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09600" y="1676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n-lt"/>
              </a:rPr>
              <a:t>total </a:t>
            </a:r>
            <a:r>
              <a:rPr lang="de-DE" sz="1400" dirty="0" err="1" smtClean="0">
                <a:latin typeface="+mn-lt"/>
              </a:rPr>
              <a:t>civil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engineering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output</a:t>
            </a:r>
            <a:r>
              <a:rPr lang="de-DE" sz="1400" dirty="0" smtClean="0">
                <a:latin typeface="+mn-lt"/>
              </a:rPr>
              <a:t/>
            </a:r>
            <a:br>
              <a:rPr lang="de-DE" sz="1400" dirty="0" smtClean="0">
                <a:latin typeface="+mn-lt"/>
              </a:rPr>
            </a:br>
            <a:r>
              <a:rPr lang="de-DE" sz="1400" dirty="0" err="1" smtClean="0">
                <a:latin typeface="+mn-lt"/>
              </a:rPr>
              <a:t>index</a:t>
            </a:r>
            <a:r>
              <a:rPr lang="de-DE" sz="1400" dirty="0" smtClean="0">
                <a:latin typeface="+mn-lt"/>
              </a:rPr>
              <a:t> 2013 = 100</a:t>
            </a:r>
            <a:endParaRPr lang="de-AT" sz="1400" dirty="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3400" y="656635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</a:t>
            </a:r>
            <a:r>
              <a:rPr lang="en-US" sz="900" dirty="0" err="1" smtClean="0">
                <a:latin typeface="+mn-lt"/>
              </a:rPr>
              <a:t>EUROCONSTRUCT</a:t>
            </a:r>
            <a:r>
              <a:rPr lang="en-US" sz="900" dirty="0" smtClean="0">
                <a:latin typeface="+mn-lt"/>
              </a:rPr>
              <a:t> (Oslo 6/2014).</a:t>
            </a:r>
            <a:endParaRPr lang="en-US" sz="900" dirty="0">
              <a:latin typeface="+mn-lt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" y="2247900"/>
            <a:ext cx="76104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Afbeelding 2" descr="Euroconstruc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16764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3400" y="5190932"/>
            <a:ext cx="360000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173400" y="4792532"/>
            <a:ext cx="360000" cy="3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173400" y="4407932"/>
            <a:ext cx="360000" cy="36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173400" y="4026932"/>
            <a:ext cx="360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/>
          <a:lstStyle/>
          <a:p>
            <a:r>
              <a:rPr lang="en-US" sz="4000" dirty="0" smtClean="0"/>
              <a:t>CIVIL ENGINEERING OUTLOOK</a:t>
            </a:r>
            <a:endParaRPr lang="en-US" sz="4000" dirty="0"/>
          </a:p>
        </p:txBody>
      </p:sp>
      <p:cxnSp>
        <p:nvCxnSpPr>
          <p:cNvPr id="9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2"/>
          <p:cNvGrpSpPr>
            <a:grpSpLocks/>
          </p:cNvGrpSpPr>
          <p:nvPr/>
        </p:nvGrpSpPr>
        <p:grpSpPr bwMode="auto">
          <a:xfrm>
            <a:off x="3757612" y="44276"/>
            <a:ext cx="5310188" cy="6769100"/>
            <a:chOff x="1730" y="-8"/>
            <a:chExt cx="3345" cy="4264"/>
          </a:xfrm>
          <a:solidFill>
            <a:srgbClr val="DDD9C3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1019 w 1205"/>
                <a:gd name="T109" fmla="*/ 440 h 952"/>
                <a:gd name="T110" fmla="*/ 1196 w 1205"/>
                <a:gd name="T111" fmla="*/ 376 h 952"/>
                <a:gd name="T112" fmla="*/ 1205 w 1205"/>
                <a:gd name="T113" fmla="*/ 368 h 952"/>
                <a:gd name="T114" fmla="*/ 1180 w 1205"/>
                <a:gd name="T115" fmla="*/ 352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77 w 421"/>
                <a:gd name="T39" fmla="*/ 544 h 616"/>
                <a:gd name="T40" fmla="*/ 244 w 421"/>
                <a:gd name="T41" fmla="*/ 496 h 616"/>
                <a:gd name="T42" fmla="*/ 227 w 421"/>
                <a:gd name="T43" fmla="*/ 480 h 616"/>
                <a:gd name="T44" fmla="*/ 227 w 421"/>
                <a:gd name="T45" fmla="*/ 432 h 616"/>
                <a:gd name="T46" fmla="*/ 261 w 421"/>
                <a:gd name="T47" fmla="*/ 408 h 616"/>
                <a:gd name="T48" fmla="*/ 269 w 421"/>
                <a:gd name="T49" fmla="*/ 392 h 616"/>
                <a:gd name="T50" fmla="*/ 236 w 421"/>
                <a:gd name="T51" fmla="*/ 312 h 616"/>
                <a:gd name="T52" fmla="*/ 286 w 421"/>
                <a:gd name="T53" fmla="*/ 304 h 616"/>
                <a:gd name="T54" fmla="*/ 303 w 421"/>
                <a:gd name="T55" fmla="*/ 256 h 616"/>
                <a:gd name="T56" fmla="*/ 320 w 421"/>
                <a:gd name="T57" fmla="*/ 248 h 616"/>
                <a:gd name="T58" fmla="*/ 337 w 421"/>
                <a:gd name="T59" fmla="*/ 192 h 616"/>
                <a:gd name="T60" fmla="*/ 362 w 421"/>
                <a:gd name="T61" fmla="*/ 152 h 616"/>
                <a:gd name="T62" fmla="*/ 421 w 421"/>
                <a:gd name="T63" fmla="*/ 120 h 616"/>
                <a:gd name="T64" fmla="*/ 413 w 421"/>
                <a:gd name="T65" fmla="*/ 96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944 w 1205"/>
                <a:gd name="T109" fmla="*/ 472 h 952"/>
                <a:gd name="T110" fmla="*/ 1019 w 1205"/>
                <a:gd name="T111" fmla="*/ 440 h 952"/>
                <a:gd name="T112" fmla="*/ 1196 w 1205"/>
                <a:gd name="T113" fmla="*/ 376 h 952"/>
                <a:gd name="T114" fmla="*/ 1205 w 1205"/>
                <a:gd name="T115" fmla="*/ 368 h 952"/>
                <a:gd name="T116" fmla="*/ 1205 w 1205"/>
                <a:gd name="T117" fmla="*/ 344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68 w 421"/>
                <a:gd name="T39" fmla="*/ 576 h 616"/>
                <a:gd name="T40" fmla="*/ 219 w 421"/>
                <a:gd name="T41" fmla="*/ 520 h 616"/>
                <a:gd name="T42" fmla="*/ 236 w 421"/>
                <a:gd name="T43" fmla="*/ 496 h 616"/>
                <a:gd name="T44" fmla="*/ 219 w 421"/>
                <a:gd name="T45" fmla="*/ 456 h 616"/>
                <a:gd name="T46" fmla="*/ 236 w 421"/>
                <a:gd name="T47" fmla="*/ 416 h 616"/>
                <a:gd name="T48" fmla="*/ 269 w 421"/>
                <a:gd name="T49" fmla="*/ 400 h 616"/>
                <a:gd name="T50" fmla="*/ 253 w 421"/>
                <a:gd name="T51" fmla="*/ 376 h 616"/>
                <a:gd name="T52" fmla="*/ 261 w 421"/>
                <a:gd name="T53" fmla="*/ 312 h 616"/>
                <a:gd name="T54" fmla="*/ 303 w 421"/>
                <a:gd name="T55" fmla="*/ 288 h 616"/>
                <a:gd name="T56" fmla="*/ 312 w 421"/>
                <a:gd name="T57" fmla="*/ 256 h 616"/>
                <a:gd name="T58" fmla="*/ 320 w 421"/>
                <a:gd name="T59" fmla="*/ 224 h 616"/>
                <a:gd name="T60" fmla="*/ 328 w 421"/>
                <a:gd name="T61" fmla="*/ 168 h 616"/>
                <a:gd name="T62" fmla="*/ 387 w 421"/>
                <a:gd name="T63" fmla="*/ 136 h 616"/>
                <a:gd name="T64" fmla="*/ 421 w 421"/>
                <a:gd name="T65" fmla="*/ 112 h 616"/>
                <a:gd name="T66" fmla="*/ 413 w 421"/>
                <a:gd name="T67" fmla="*/ 9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117" y="1888"/>
              <a:ext cx="396" cy="408"/>
            </a:xfrm>
            <a:custGeom>
              <a:avLst/>
              <a:gdLst>
                <a:gd name="T0" fmla="*/ 363 w 396"/>
                <a:gd name="T1" fmla="*/ 160 h 408"/>
                <a:gd name="T2" fmla="*/ 354 w 396"/>
                <a:gd name="T3" fmla="*/ 136 h 408"/>
                <a:gd name="T4" fmla="*/ 329 w 396"/>
                <a:gd name="T5" fmla="*/ 120 h 408"/>
                <a:gd name="T6" fmla="*/ 295 w 396"/>
                <a:gd name="T7" fmla="*/ 144 h 408"/>
                <a:gd name="T8" fmla="*/ 262 w 396"/>
                <a:gd name="T9" fmla="*/ 96 h 408"/>
                <a:gd name="T10" fmla="*/ 278 w 396"/>
                <a:gd name="T11" fmla="*/ 80 h 408"/>
                <a:gd name="T12" fmla="*/ 278 w 396"/>
                <a:gd name="T13" fmla="*/ 64 h 408"/>
                <a:gd name="T14" fmla="*/ 312 w 396"/>
                <a:gd name="T15" fmla="*/ 64 h 408"/>
                <a:gd name="T16" fmla="*/ 321 w 396"/>
                <a:gd name="T17" fmla="*/ 48 h 408"/>
                <a:gd name="T18" fmla="*/ 329 w 396"/>
                <a:gd name="T19" fmla="*/ 32 h 408"/>
                <a:gd name="T20" fmla="*/ 346 w 396"/>
                <a:gd name="T21" fmla="*/ 24 h 408"/>
                <a:gd name="T22" fmla="*/ 354 w 396"/>
                <a:gd name="T23" fmla="*/ 0 h 408"/>
                <a:gd name="T24" fmla="*/ 329 w 396"/>
                <a:gd name="T25" fmla="*/ 0 h 408"/>
                <a:gd name="T26" fmla="*/ 304 w 396"/>
                <a:gd name="T27" fmla="*/ 8 h 408"/>
                <a:gd name="T28" fmla="*/ 262 w 396"/>
                <a:gd name="T29" fmla="*/ 8 h 408"/>
                <a:gd name="T30" fmla="*/ 253 w 396"/>
                <a:gd name="T31" fmla="*/ 32 h 408"/>
                <a:gd name="T32" fmla="*/ 219 w 396"/>
                <a:gd name="T33" fmla="*/ 56 h 408"/>
                <a:gd name="T34" fmla="*/ 219 w 396"/>
                <a:gd name="T35" fmla="*/ 80 h 408"/>
                <a:gd name="T36" fmla="*/ 186 w 396"/>
                <a:gd name="T37" fmla="*/ 96 h 408"/>
                <a:gd name="T38" fmla="*/ 127 w 396"/>
                <a:gd name="T39" fmla="*/ 72 h 408"/>
                <a:gd name="T40" fmla="*/ 93 w 396"/>
                <a:gd name="T41" fmla="*/ 104 h 408"/>
                <a:gd name="T42" fmla="*/ 110 w 396"/>
                <a:gd name="T43" fmla="*/ 136 h 408"/>
                <a:gd name="T44" fmla="*/ 76 w 396"/>
                <a:gd name="T45" fmla="*/ 160 h 408"/>
                <a:gd name="T46" fmla="*/ 110 w 396"/>
                <a:gd name="T47" fmla="*/ 192 h 408"/>
                <a:gd name="T48" fmla="*/ 152 w 396"/>
                <a:gd name="T49" fmla="*/ 208 h 408"/>
                <a:gd name="T50" fmla="*/ 144 w 396"/>
                <a:gd name="T51" fmla="*/ 224 h 408"/>
                <a:gd name="T52" fmla="*/ 118 w 396"/>
                <a:gd name="T53" fmla="*/ 224 h 408"/>
                <a:gd name="T54" fmla="*/ 102 w 396"/>
                <a:gd name="T55" fmla="*/ 256 h 408"/>
                <a:gd name="T56" fmla="*/ 51 w 396"/>
                <a:gd name="T57" fmla="*/ 272 h 408"/>
                <a:gd name="T58" fmla="*/ 51 w 396"/>
                <a:gd name="T59" fmla="*/ 304 h 408"/>
                <a:gd name="T60" fmla="*/ 9 w 396"/>
                <a:gd name="T61" fmla="*/ 312 h 408"/>
                <a:gd name="T62" fmla="*/ 26 w 396"/>
                <a:gd name="T63" fmla="*/ 328 h 408"/>
                <a:gd name="T64" fmla="*/ 0 w 396"/>
                <a:gd name="T65" fmla="*/ 368 h 408"/>
                <a:gd name="T66" fmla="*/ 26 w 396"/>
                <a:gd name="T67" fmla="*/ 376 h 408"/>
                <a:gd name="T68" fmla="*/ 26 w 396"/>
                <a:gd name="T69" fmla="*/ 400 h 408"/>
                <a:gd name="T70" fmla="*/ 59 w 396"/>
                <a:gd name="T71" fmla="*/ 408 h 408"/>
                <a:gd name="T72" fmla="*/ 160 w 396"/>
                <a:gd name="T73" fmla="*/ 408 h 408"/>
                <a:gd name="T74" fmla="*/ 228 w 396"/>
                <a:gd name="T75" fmla="*/ 376 h 408"/>
                <a:gd name="T76" fmla="*/ 287 w 396"/>
                <a:gd name="T77" fmla="*/ 376 h 408"/>
                <a:gd name="T78" fmla="*/ 329 w 396"/>
                <a:gd name="T79" fmla="*/ 392 h 408"/>
                <a:gd name="T80" fmla="*/ 329 w 396"/>
                <a:gd name="T81" fmla="*/ 360 h 408"/>
                <a:gd name="T82" fmla="*/ 354 w 396"/>
                <a:gd name="T83" fmla="*/ 328 h 408"/>
                <a:gd name="T84" fmla="*/ 371 w 396"/>
                <a:gd name="T85" fmla="*/ 304 h 408"/>
                <a:gd name="T86" fmla="*/ 388 w 396"/>
                <a:gd name="T87" fmla="*/ 232 h 408"/>
                <a:gd name="T88" fmla="*/ 380 w 396"/>
                <a:gd name="T89" fmla="*/ 208 h 408"/>
                <a:gd name="T90" fmla="*/ 371 w 396"/>
                <a:gd name="T91" fmla="*/ 176 h 408"/>
                <a:gd name="T92" fmla="*/ 396 w 396"/>
                <a:gd name="T93" fmla="*/ 168 h 408"/>
                <a:gd name="T94" fmla="*/ 380 w 396"/>
                <a:gd name="T95" fmla="*/ 160 h 408"/>
                <a:gd name="T96" fmla="*/ 363 w 396"/>
                <a:gd name="T97" fmla="*/ 160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68 w 202"/>
                <a:gd name="T45" fmla="*/ 128 h 144"/>
                <a:gd name="T46" fmla="*/ 193 w 202"/>
                <a:gd name="T47" fmla="*/ 120 h 144"/>
                <a:gd name="T48" fmla="*/ 202 w 202"/>
                <a:gd name="T49" fmla="*/ 88 h 144"/>
                <a:gd name="T50" fmla="*/ 185 w 202"/>
                <a:gd name="T51" fmla="*/ 72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43 w 202"/>
                <a:gd name="T45" fmla="*/ 144 h 144"/>
                <a:gd name="T46" fmla="*/ 168 w 202"/>
                <a:gd name="T47" fmla="*/ 128 h 144"/>
                <a:gd name="T48" fmla="*/ 193 w 202"/>
                <a:gd name="T49" fmla="*/ 120 h 144"/>
                <a:gd name="T50" fmla="*/ 202 w 202"/>
                <a:gd name="T51" fmla="*/ 88 h 144"/>
                <a:gd name="T52" fmla="*/ 185 w 202"/>
                <a:gd name="T53" fmla="*/ 72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w 67"/>
                <a:gd name="T13" fmla="*/ 2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40 w 1146"/>
                <a:gd name="T93" fmla="*/ 1064 h 1088"/>
                <a:gd name="T94" fmla="*/ 632 w 1146"/>
                <a:gd name="T95" fmla="*/ 992 h 1088"/>
                <a:gd name="T96" fmla="*/ 682 w 1146"/>
                <a:gd name="T97" fmla="*/ 944 h 1088"/>
                <a:gd name="T98" fmla="*/ 750 w 1146"/>
                <a:gd name="T99" fmla="*/ 928 h 1088"/>
                <a:gd name="T100" fmla="*/ 876 w 1146"/>
                <a:gd name="T101" fmla="*/ 968 h 1088"/>
                <a:gd name="T102" fmla="*/ 944 w 1146"/>
                <a:gd name="T103" fmla="*/ 984 h 1088"/>
                <a:gd name="T104" fmla="*/ 969 w 1146"/>
                <a:gd name="T105" fmla="*/ 968 h 1088"/>
                <a:gd name="T106" fmla="*/ 1019 w 1146"/>
                <a:gd name="T107" fmla="*/ 928 h 1088"/>
                <a:gd name="T108" fmla="*/ 1087 w 1146"/>
                <a:gd name="T109" fmla="*/ 864 h 1088"/>
                <a:gd name="T110" fmla="*/ 1019 w 1146"/>
                <a:gd name="T111" fmla="*/ 784 h 1088"/>
                <a:gd name="T112" fmla="*/ 1036 w 1146"/>
                <a:gd name="T113" fmla="*/ 720 h 1088"/>
                <a:gd name="T114" fmla="*/ 1036 w 1146"/>
                <a:gd name="T115" fmla="*/ 656 h 1088"/>
                <a:gd name="T116" fmla="*/ 1011 w 1146"/>
                <a:gd name="T117" fmla="*/ 616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1155 w 1180"/>
                <a:gd name="T105" fmla="*/ 752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129" y="2472"/>
              <a:ext cx="328" cy="232"/>
            </a:xfrm>
            <a:custGeom>
              <a:avLst/>
              <a:gdLst>
                <a:gd name="T0" fmla="*/ 278 w 328"/>
                <a:gd name="T1" fmla="*/ 184 h 232"/>
                <a:gd name="T2" fmla="*/ 286 w 328"/>
                <a:gd name="T3" fmla="*/ 168 h 232"/>
                <a:gd name="T4" fmla="*/ 311 w 328"/>
                <a:gd name="T5" fmla="*/ 160 h 232"/>
                <a:gd name="T6" fmla="*/ 328 w 328"/>
                <a:gd name="T7" fmla="*/ 144 h 232"/>
                <a:gd name="T8" fmla="*/ 328 w 328"/>
                <a:gd name="T9" fmla="*/ 112 h 232"/>
                <a:gd name="T10" fmla="*/ 303 w 328"/>
                <a:gd name="T11" fmla="*/ 88 h 232"/>
                <a:gd name="T12" fmla="*/ 269 w 328"/>
                <a:gd name="T13" fmla="*/ 72 h 232"/>
                <a:gd name="T14" fmla="*/ 278 w 328"/>
                <a:gd name="T15" fmla="*/ 48 h 232"/>
                <a:gd name="T16" fmla="*/ 261 w 328"/>
                <a:gd name="T17" fmla="*/ 24 h 232"/>
                <a:gd name="T18" fmla="*/ 219 w 328"/>
                <a:gd name="T19" fmla="*/ 16 h 232"/>
                <a:gd name="T20" fmla="*/ 168 w 328"/>
                <a:gd name="T21" fmla="*/ 8 h 232"/>
                <a:gd name="T22" fmla="*/ 134 w 328"/>
                <a:gd name="T23" fmla="*/ 24 h 232"/>
                <a:gd name="T24" fmla="*/ 101 w 328"/>
                <a:gd name="T25" fmla="*/ 16 h 232"/>
                <a:gd name="T26" fmla="*/ 75 w 328"/>
                <a:gd name="T27" fmla="*/ 0 h 232"/>
                <a:gd name="T28" fmla="*/ 42 w 328"/>
                <a:gd name="T29" fmla="*/ 16 h 232"/>
                <a:gd name="T30" fmla="*/ 0 w 328"/>
                <a:gd name="T31" fmla="*/ 24 h 232"/>
                <a:gd name="T32" fmla="*/ 16 w 328"/>
                <a:gd name="T33" fmla="*/ 40 h 232"/>
                <a:gd name="T34" fmla="*/ 42 w 328"/>
                <a:gd name="T35" fmla="*/ 72 h 232"/>
                <a:gd name="T36" fmla="*/ 67 w 328"/>
                <a:gd name="T37" fmla="*/ 96 h 232"/>
                <a:gd name="T38" fmla="*/ 101 w 328"/>
                <a:gd name="T39" fmla="*/ 112 h 232"/>
                <a:gd name="T40" fmla="*/ 101 w 328"/>
                <a:gd name="T41" fmla="*/ 120 h 232"/>
                <a:gd name="T42" fmla="*/ 143 w 328"/>
                <a:gd name="T43" fmla="*/ 136 h 232"/>
                <a:gd name="T44" fmla="*/ 143 w 328"/>
                <a:gd name="T45" fmla="*/ 168 h 232"/>
                <a:gd name="T46" fmla="*/ 185 w 328"/>
                <a:gd name="T47" fmla="*/ 160 h 232"/>
                <a:gd name="T48" fmla="*/ 202 w 328"/>
                <a:gd name="T49" fmla="*/ 192 h 232"/>
                <a:gd name="T50" fmla="*/ 261 w 328"/>
                <a:gd name="T51" fmla="*/ 232 h 232"/>
                <a:gd name="T52" fmla="*/ 278 w 328"/>
                <a:gd name="T53" fmla="*/ 232 h 232"/>
                <a:gd name="T54" fmla="*/ 278 w 328"/>
                <a:gd name="T55" fmla="*/ 208 h 232"/>
                <a:gd name="T56" fmla="*/ 278 w 328"/>
                <a:gd name="T57" fmla="*/ 184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3428" y="2084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51 w 750"/>
                <a:gd name="T89" fmla="*/ 664 h 888"/>
                <a:gd name="T90" fmla="*/ 135 w 750"/>
                <a:gd name="T91" fmla="*/ 688 h 888"/>
                <a:gd name="T92" fmla="*/ 152 w 750"/>
                <a:gd name="T93" fmla="*/ 736 h 888"/>
                <a:gd name="T94" fmla="*/ 127 w 750"/>
                <a:gd name="T95" fmla="*/ 864 h 888"/>
                <a:gd name="T96" fmla="*/ 144 w 750"/>
                <a:gd name="T97" fmla="*/ 872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423" y="2080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26 w 750"/>
                <a:gd name="T89" fmla="*/ 632 h 888"/>
                <a:gd name="T90" fmla="*/ 76 w 750"/>
                <a:gd name="T91" fmla="*/ 672 h 888"/>
                <a:gd name="T92" fmla="*/ 186 w 750"/>
                <a:gd name="T93" fmla="*/ 704 h 888"/>
                <a:gd name="T94" fmla="*/ 144 w 750"/>
                <a:gd name="T95" fmla="*/ 776 h 888"/>
                <a:gd name="T96" fmla="*/ 118 w 750"/>
                <a:gd name="T97" fmla="*/ 864 h 888"/>
                <a:gd name="T98" fmla="*/ 194 w 750"/>
                <a:gd name="T99" fmla="*/ 864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3946" y="2512"/>
              <a:ext cx="581" cy="312"/>
            </a:xfrm>
            <a:custGeom>
              <a:avLst/>
              <a:gdLst>
                <a:gd name="T0" fmla="*/ 497 w 581"/>
                <a:gd name="T1" fmla="*/ 248 h 312"/>
                <a:gd name="T2" fmla="*/ 531 w 581"/>
                <a:gd name="T3" fmla="*/ 200 h 312"/>
                <a:gd name="T4" fmla="*/ 556 w 581"/>
                <a:gd name="T5" fmla="*/ 176 h 312"/>
                <a:gd name="T6" fmla="*/ 581 w 581"/>
                <a:gd name="T7" fmla="*/ 152 h 312"/>
                <a:gd name="T8" fmla="*/ 564 w 581"/>
                <a:gd name="T9" fmla="*/ 120 h 312"/>
                <a:gd name="T10" fmla="*/ 522 w 581"/>
                <a:gd name="T11" fmla="*/ 112 h 312"/>
                <a:gd name="T12" fmla="*/ 480 w 581"/>
                <a:gd name="T13" fmla="*/ 104 h 312"/>
                <a:gd name="T14" fmla="*/ 463 w 581"/>
                <a:gd name="T15" fmla="*/ 80 h 312"/>
                <a:gd name="T16" fmla="*/ 413 w 581"/>
                <a:gd name="T17" fmla="*/ 64 h 312"/>
                <a:gd name="T18" fmla="*/ 413 w 581"/>
                <a:gd name="T19" fmla="*/ 88 h 312"/>
                <a:gd name="T20" fmla="*/ 387 w 581"/>
                <a:gd name="T21" fmla="*/ 104 h 312"/>
                <a:gd name="T22" fmla="*/ 345 w 581"/>
                <a:gd name="T23" fmla="*/ 72 h 312"/>
                <a:gd name="T24" fmla="*/ 354 w 581"/>
                <a:gd name="T25" fmla="*/ 40 h 312"/>
                <a:gd name="T26" fmla="*/ 312 w 581"/>
                <a:gd name="T27" fmla="*/ 40 h 312"/>
                <a:gd name="T28" fmla="*/ 269 w 581"/>
                <a:gd name="T29" fmla="*/ 24 h 312"/>
                <a:gd name="T30" fmla="*/ 227 w 581"/>
                <a:gd name="T31" fmla="*/ 0 h 312"/>
                <a:gd name="T32" fmla="*/ 227 w 581"/>
                <a:gd name="T33" fmla="*/ 24 h 312"/>
                <a:gd name="T34" fmla="*/ 202 w 581"/>
                <a:gd name="T35" fmla="*/ 8 h 312"/>
                <a:gd name="T36" fmla="*/ 168 w 581"/>
                <a:gd name="T37" fmla="*/ 8 h 312"/>
                <a:gd name="T38" fmla="*/ 160 w 581"/>
                <a:gd name="T39" fmla="*/ 40 h 312"/>
                <a:gd name="T40" fmla="*/ 118 w 581"/>
                <a:gd name="T41" fmla="*/ 56 h 312"/>
                <a:gd name="T42" fmla="*/ 76 w 581"/>
                <a:gd name="T43" fmla="*/ 80 h 312"/>
                <a:gd name="T44" fmla="*/ 34 w 581"/>
                <a:gd name="T45" fmla="*/ 88 h 312"/>
                <a:gd name="T46" fmla="*/ 0 w 581"/>
                <a:gd name="T47" fmla="*/ 112 h 312"/>
                <a:gd name="T48" fmla="*/ 34 w 581"/>
                <a:gd name="T49" fmla="*/ 152 h 312"/>
                <a:gd name="T50" fmla="*/ 25 w 581"/>
                <a:gd name="T51" fmla="*/ 176 h 312"/>
                <a:gd name="T52" fmla="*/ 84 w 581"/>
                <a:gd name="T53" fmla="*/ 224 h 312"/>
                <a:gd name="T54" fmla="*/ 160 w 581"/>
                <a:gd name="T55" fmla="*/ 280 h 312"/>
                <a:gd name="T56" fmla="*/ 152 w 581"/>
                <a:gd name="T57" fmla="*/ 288 h 312"/>
                <a:gd name="T58" fmla="*/ 194 w 581"/>
                <a:gd name="T59" fmla="*/ 312 h 312"/>
                <a:gd name="T60" fmla="*/ 244 w 581"/>
                <a:gd name="T61" fmla="*/ 296 h 312"/>
                <a:gd name="T62" fmla="*/ 269 w 581"/>
                <a:gd name="T63" fmla="*/ 248 h 312"/>
                <a:gd name="T64" fmla="*/ 345 w 581"/>
                <a:gd name="T65" fmla="*/ 272 h 312"/>
                <a:gd name="T66" fmla="*/ 430 w 581"/>
                <a:gd name="T67" fmla="*/ 272 h 312"/>
                <a:gd name="T68" fmla="*/ 430 w 581"/>
                <a:gd name="T69" fmla="*/ 280 h 312"/>
                <a:gd name="T70" fmla="*/ 455 w 581"/>
                <a:gd name="T71" fmla="*/ 248 h 312"/>
                <a:gd name="T72" fmla="*/ 497 w 581"/>
                <a:gd name="T73" fmla="*/ 248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4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0" name="Freeform 57"/>
            <p:cNvSpPr>
              <a:spLocks/>
            </p:cNvSpPr>
            <p:nvPr/>
          </p:nvSpPr>
          <p:spPr bwMode="auto">
            <a:xfrm>
              <a:off x="4788" y="2760"/>
              <a:ext cx="26" cy="8"/>
            </a:xfrm>
            <a:custGeom>
              <a:avLst/>
              <a:gdLst>
                <a:gd name="T0" fmla="*/ 17 w 26"/>
                <a:gd name="T1" fmla="*/ 8 h 8"/>
                <a:gd name="T2" fmla="*/ 26 w 26"/>
                <a:gd name="T3" fmla="*/ 8 h 8"/>
                <a:gd name="T4" fmla="*/ 0 w 26"/>
                <a:gd name="T5" fmla="*/ 0 h 8"/>
                <a:gd name="T6" fmla="*/ 17 w 26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4814" y="2768"/>
              <a:ext cx="17" cy="1"/>
            </a:xfrm>
            <a:custGeom>
              <a:avLst/>
              <a:gdLst>
                <a:gd name="T0" fmla="*/ 17 w 17"/>
                <a:gd name="T1" fmla="*/ 0 h 1"/>
                <a:gd name="T2" fmla="*/ 0 w 17"/>
                <a:gd name="T3" fmla="*/ 0 h 1"/>
                <a:gd name="T4" fmla="*/ 17 w 17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9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60"/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1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12 w 480"/>
                <a:gd name="T61" fmla="*/ 104 h 232"/>
                <a:gd name="T62" fmla="*/ 438 w 480"/>
                <a:gd name="T63" fmla="*/ 112 h 232"/>
                <a:gd name="T64" fmla="*/ 455 w 480"/>
                <a:gd name="T65" fmla="*/ 112 h 232"/>
                <a:gd name="T66" fmla="*/ 463 w 480"/>
                <a:gd name="T67" fmla="*/ 64 h 232"/>
                <a:gd name="T68" fmla="*/ 480 w 480"/>
                <a:gd name="T69" fmla="*/ 16 h 232"/>
                <a:gd name="T70" fmla="*/ 421 w 480"/>
                <a:gd name="T71" fmla="*/ 8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7"/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04 w 480"/>
                <a:gd name="T61" fmla="*/ 104 h 232"/>
                <a:gd name="T62" fmla="*/ 412 w 480"/>
                <a:gd name="T63" fmla="*/ 104 h 232"/>
                <a:gd name="T64" fmla="*/ 438 w 480"/>
                <a:gd name="T65" fmla="*/ 112 h 232"/>
                <a:gd name="T66" fmla="*/ 455 w 480"/>
                <a:gd name="T67" fmla="*/ 112 h 232"/>
                <a:gd name="T68" fmla="*/ 463 w 480"/>
                <a:gd name="T69" fmla="*/ 64 h 232"/>
                <a:gd name="T70" fmla="*/ 480 w 480"/>
                <a:gd name="T71" fmla="*/ 16 h 232"/>
                <a:gd name="T72" fmla="*/ 421 w 480"/>
                <a:gd name="T73" fmla="*/ 8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84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64 w 860"/>
                <a:gd name="T93" fmla="*/ 640 h 656"/>
                <a:gd name="T94" fmla="*/ 497 w 860"/>
                <a:gd name="T95" fmla="*/ 616 h 656"/>
                <a:gd name="T96" fmla="*/ 523 w 860"/>
                <a:gd name="T97" fmla="*/ 640 h 656"/>
                <a:gd name="T98" fmla="*/ 531 w 860"/>
                <a:gd name="T99" fmla="*/ 656 h 656"/>
                <a:gd name="T100" fmla="*/ 556 w 860"/>
                <a:gd name="T101" fmla="*/ 656 h 656"/>
                <a:gd name="T102" fmla="*/ 581 w 860"/>
                <a:gd name="T103" fmla="*/ 632 h 656"/>
                <a:gd name="T104" fmla="*/ 615 w 860"/>
                <a:gd name="T105" fmla="*/ 632 h 656"/>
                <a:gd name="T106" fmla="*/ 640 w 860"/>
                <a:gd name="T107" fmla="*/ 616 h 656"/>
                <a:gd name="T108" fmla="*/ 683 w 860"/>
                <a:gd name="T109" fmla="*/ 616 h 656"/>
                <a:gd name="T110" fmla="*/ 708 w 860"/>
                <a:gd name="T111" fmla="*/ 624 h 656"/>
                <a:gd name="T112" fmla="*/ 767 w 860"/>
                <a:gd name="T113" fmla="*/ 632 h 656"/>
                <a:gd name="T114" fmla="*/ 758 w 860"/>
                <a:gd name="T115" fmla="*/ 640 h 656"/>
                <a:gd name="T116" fmla="*/ 792 w 860"/>
                <a:gd name="T117" fmla="*/ 632 h 656"/>
                <a:gd name="T118" fmla="*/ 775 w 860"/>
                <a:gd name="T119" fmla="*/ 560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86"/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38 w 860"/>
                <a:gd name="T93" fmla="*/ 624 h 656"/>
                <a:gd name="T94" fmla="*/ 464 w 860"/>
                <a:gd name="T95" fmla="*/ 640 h 656"/>
                <a:gd name="T96" fmla="*/ 497 w 860"/>
                <a:gd name="T97" fmla="*/ 616 h 656"/>
                <a:gd name="T98" fmla="*/ 523 w 860"/>
                <a:gd name="T99" fmla="*/ 640 h 656"/>
                <a:gd name="T100" fmla="*/ 531 w 860"/>
                <a:gd name="T101" fmla="*/ 656 h 656"/>
                <a:gd name="T102" fmla="*/ 556 w 860"/>
                <a:gd name="T103" fmla="*/ 656 h 656"/>
                <a:gd name="T104" fmla="*/ 581 w 860"/>
                <a:gd name="T105" fmla="*/ 632 h 656"/>
                <a:gd name="T106" fmla="*/ 615 w 860"/>
                <a:gd name="T107" fmla="*/ 632 h 656"/>
                <a:gd name="T108" fmla="*/ 640 w 860"/>
                <a:gd name="T109" fmla="*/ 616 h 656"/>
                <a:gd name="T110" fmla="*/ 683 w 860"/>
                <a:gd name="T111" fmla="*/ 616 h 656"/>
                <a:gd name="T112" fmla="*/ 708 w 860"/>
                <a:gd name="T113" fmla="*/ 624 h 656"/>
                <a:gd name="T114" fmla="*/ 767 w 860"/>
                <a:gd name="T115" fmla="*/ 632 h 656"/>
                <a:gd name="T116" fmla="*/ 758 w 860"/>
                <a:gd name="T117" fmla="*/ 640 h 656"/>
                <a:gd name="T118" fmla="*/ 792 w 860"/>
                <a:gd name="T119" fmla="*/ 632 h 656"/>
                <a:gd name="T120" fmla="*/ 775 w 860"/>
                <a:gd name="T121" fmla="*/ 560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00"/>
            <p:cNvSpPr>
              <a:spLocks/>
            </p:cNvSpPr>
            <p:nvPr/>
          </p:nvSpPr>
          <p:spPr bwMode="auto">
            <a:xfrm>
              <a:off x="4274" y="136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01"/>
            <p:cNvSpPr>
              <a:spLocks/>
            </p:cNvSpPr>
            <p:nvPr/>
          </p:nvSpPr>
          <p:spPr bwMode="auto">
            <a:xfrm>
              <a:off x="3845" y="312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02"/>
            <p:cNvSpPr>
              <a:spLocks/>
            </p:cNvSpPr>
            <p:nvPr/>
          </p:nvSpPr>
          <p:spPr bwMode="auto">
            <a:xfrm>
              <a:off x="4274" y="128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03"/>
            <p:cNvSpPr>
              <a:spLocks/>
            </p:cNvSpPr>
            <p:nvPr/>
          </p:nvSpPr>
          <p:spPr bwMode="auto">
            <a:xfrm>
              <a:off x="3845" y="304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04"/>
            <p:cNvSpPr>
              <a:spLocks/>
            </p:cNvSpPr>
            <p:nvPr/>
          </p:nvSpPr>
          <p:spPr bwMode="auto">
            <a:xfrm>
              <a:off x="3423" y="0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18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9" y="374"/>
                  </a:lnTo>
                  <a:lnTo>
                    <a:pt x="641" y="368"/>
                  </a:lnTo>
                  <a:lnTo>
                    <a:pt x="645" y="418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05"/>
            <p:cNvSpPr>
              <a:spLocks/>
            </p:cNvSpPr>
            <p:nvPr/>
          </p:nvSpPr>
          <p:spPr bwMode="auto">
            <a:xfrm>
              <a:off x="3423" y="-8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22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1239 w 1340"/>
                <a:gd name="T99" fmla="*/ 104 h 16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8" y="376"/>
                  </a:lnTo>
                  <a:lnTo>
                    <a:pt x="639" y="374"/>
                  </a:lnTo>
                  <a:lnTo>
                    <a:pt x="645" y="422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68" name="Textfeld 67"/>
          <p:cNvSpPr txBox="1"/>
          <p:nvPr/>
        </p:nvSpPr>
        <p:spPr>
          <a:xfrm>
            <a:off x="4724400" y="579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ES</a:t>
            </a:r>
            <a:endParaRPr lang="de-AT" dirty="0">
              <a:latin typeface="+mn-lt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5638800" y="472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FR</a:t>
            </a:r>
            <a:endParaRPr lang="de-AT" dirty="0">
              <a:latin typeface="+mn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3733800" y="5867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PT</a:t>
            </a:r>
            <a:endParaRPr lang="de-AT" dirty="0">
              <a:latin typeface="+mn-lt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4572000" y="3276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IR</a:t>
            </a:r>
            <a:endParaRPr lang="de-AT" dirty="0">
              <a:latin typeface="+mn-lt"/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53340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UK</a:t>
            </a:r>
            <a:endParaRPr lang="de-AT" dirty="0">
              <a:latin typeface="+mn-lt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8458200" y="1524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FI</a:t>
            </a:r>
            <a:endParaRPr lang="de-AT" dirty="0">
              <a:latin typeface="+mn-lt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7239000" y="2438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SE</a:t>
            </a:r>
            <a:endParaRPr lang="de-AT" dirty="0">
              <a:latin typeface="+mn-lt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6629400" y="198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NO</a:t>
            </a:r>
            <a:endParaRPr lang="de-AT" dirty="0">
              <a:latin typeface="+mn-lt"/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68580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DE</a:t>
            </a:r>
            <a:endParaRPr lang="de-AT" dirty="0">
              <a:latin typeface="+mn-lt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7924800" y="3657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PL</a:t>
            </a:r>
            <a:endParaRPr lang="de-AT" dirty="0">
              <a:latin typeface="+mn-lt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6705600" y="2907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DK</a:t>
            </a:r>
            <a:endParaRPr lang="de-AT" dirty="0">
              <a:latin typeface="+mn-lt"/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7543800" y="449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AT</a:t>
            </a:r>
            <a:endParaRPr lang="de-AT" dirty="0">
              <a:latin typeface="+mn-lt"/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8077200" y="4572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HU</a:t>
            </a:r>
            <a:endParaRPr lang="de-AT" dirty="0">
              <a:latin typeface="+mn-lt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6553200" y="4659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CH</a:t>
            </a:r>
            <a:endParaRPr lang="de-AT" dirty="0">
              <a:latin typeface="+mn-lt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7543800" y="4126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CZ</a:t>
            </a:r>
            <a:endParaRPr lang="de-AT" dirty="0">
              <a:latin typeface="+mn-lt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80772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SK</a:t>
            </a:r>
            <a:endParaRPr lang="de-AT" dirty="0">
              <a:latin typeface="+mn-lt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7010400" y="5257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IT</a:t>
            </a:r>
            <a:endParaRPr lang="de-AT" dirty="0">
              <a:latin typeface="+mn-lt"/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6172200" y="3669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NL</a:t>
            </a:r>
            <a:endParaRPr lang="de-AT" dirty="0">
              <a:latin typeface="+mn-lt"/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6096000" y="396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BE</a:t>
            </a:r>
            <a:endParaRPr lang="de-AT" dirty="0">
              <a:latin typeface="+mn-lt"/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457200" y="19812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latin typeface="+mn-lt"/>
              </a:rPr>
              <a:t>average</a:t>
            </a:r>
            <a:r>
              <a:rPr lang="de-DE" sz="2000" b="1" dirty="0" smtClean="0">
                <a:latin typeface="+mn-lt"/>
              </a:rPr>
              <a:t> </a:t>
            </a:r>
            <a:r>
              <a:rPr lang="de-DE" sz="2000" b="1" dirty="0" err="1" smtClean="0">
                <a:latin typeface="+mn-lt"/>
              </a:rPr>
              <a:t>growth</a:t>
            </a:r>
            <a:r>
              <a:rPr lang="de-DE" sz="2000" b="1" dirty="0" smtClean="0">
                <a:latin typeface="+mn-lt"/>
              </a:rPr>
              <a:t> </a:t>
            </a:r>
            <a:r>
              <a:rPr lang="de-DE" sz="2000" dirty="0" smtClean="0">
                <a:latin typeface="+mn-lt"/>
              </a:rPr>
              <a:t/>
            </a:r>
            <a:br>
              <a:rPr lang="de-DE" sz="2000" dirty="0" smtClean="0">
                <a:latin typeface="+mn-lt"/>
              </a:rPr>
            </a:br>
            <a:r>
              <a:rPr lang="de-DE" sz="2000" dirty="0" smtClean="0">
                <a:latin typeface="+mn-lt"/>
              </a:rPr>
              <a:t>2013-2016: </a:t>
            </a:r>
            <a:r>
              <a:rPr lang="de-DE" sz="2000" b="1" dirty="0" smtClean="0">
                <a:latin typeface="+mn-lt"/>
              </a:rPr>
              <a:t>1.5%</a:t>
            </a:r>
            <a:r>
              <a:rPr lang="de-DE" sz="2000" dirty="0" smtClean="0">
                <a:latin typeface="+mn-lt"/>
              </a:rPr>
              <a:t>  </a:t>
            </a:r>
            <a:endParaRPr lang="de-AT" sz="2000" dirty="0">
              <a:latin typeface="+mn-lt"/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685800" y="3962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4.2% </a:t>
            </a:r>
            <a:r>
              <a:rPr lang="de-DE" dirty="0" err="1" smtClean="0">
                <a:latin typeface="+mn-lt"/>
              </a:rPr>
              <a:t>and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above</a:t>
            </a:r>
            <a:endParaRPr lang="de-AT" dirty="0">
              <a:latin typeface="+mn-lt"/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685800" y="440793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2% </a:t>
            </a:r>
            <a:r>
              <a:rPr lang="de-DE" dirty="0" err="1" smtClean="0">
                <a:latin typeface="+mn-lt"/>
              </a:rPr>
              <a:t>to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less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than</a:t>
            </a:r>
            <a:r>
              <a:rPr lang="de-DE" dirty="0" smtClean="0">
                <a:latin typeface="+mn-lt"/>
              </a:rPr>
              <a:t> 4.2% </a:t>
            </a:r>
            <a:endParaRPr lang="de-AT" dirty="0">
              <a:latin typeface="+mn-lt"/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685800" y="4800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0.5% </a:t>
            </a:r>
            <a:r>
              <a:rPr lang="de-DE" dirty="0" err="1" smtClean="0">
                <a:latin typeface="+mn-lt"/>
              </a:rPr>
              <a:t>to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less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than</a:t>
            </a:r>
            <a:r>
              <a:rPr lang="de-DE" dirty="0" smtClean="0">
                <a:latin typeface="+mn-lt"/>
              </a:rPr>
              <a:t> 2%</a:t>
            </a:r>
            <a:endParaRPr lang="de-AT" dirty="0">
              <a:latin typeface="+mn-lt"/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685800" y="5181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below</a:t>
            </a:r>
            <a:r>
              <a:rPr lang="de-DE" dirty="0" smtClean="0">
                <a:latin typeface="+mn-lt"/>
              </a:rPr>
              <a:t> 0.5%</a:t>
            </a:r>
            <a:endParaRPr lang="de-AT" dirty="0">
              <a:latin typeface="+mn-lt"/>
            </a:endParaRPr>
          </a:p>
        </p:txBody>
      </p:sp>
      <p:sp>
        <p:nvSpPr>
          <p:cNvPr id="92" name="Ellipse 91"/>
          <p:cNvSpPr/>
          <p:nvPr/>
        </p:nvSpPr>
        <p:spPr>
          <a:xfrm>
            <a:off x="228600" y="5816464"/>
            <a:ext cx="180000" cy="180000"/>
          </a:xfrm>
          <a:prstGeom prst="ellipse">
            <a:avLst/>
          </a:prstGeom>
          <a:solidFill>
            <a:srgbClr val="F1483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3" name="Textfeld 92"/>
          <p:cNvSpPr txBox="1"/>
          <p:nvPr/>
        </p:nvSpPr>
        <p:spPr>
          <a:xfrm>
            <a:off x="457200" y="570333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n-lt"/>
              </a:rPr>
              <a:t>shrinking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market</a:t>
            </a:r>
            <a:endParaRPr lang="de-AT" dirty="0">
              <a:latin typeface="+mn-lt"/>
            </a:endParaRPr>
          </a:p>
        </p:txBody>
      </p:sp>
      <p:sp>
        <p:nvSpPr>
          <p:cNvPr id="94" name="Ellipse 93"/>
          <p:cNvSpPr/>
          <p:nvPr/>
        </p:nvSpPr>
        <p:spPr>
          <a:xfrm>
            <a:off x="7440000" y="4191000"/>
            <a:ext cx="180000" cy="180000"/>
          </a:xfrm>
          <a:prstGeom prst="ellipse">
            <a:avLst/>
          </a:prstGeom>
          <a:solidFill>
            <a:srgbClr val="F1483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5" name="Ellipse 94"/>
          <p:cNvSpPr/>
          <p:nvPr/>
        </p:nvSpPr>
        <p:spPr>
          <a:xfrm>
            <a:off x="4572000" y="5791200"/>
            <a:ext cx="180000" cy="180000"/>
          </a:xfrm>
          <a:prstGeom prst="ellipse">
            <a:avLst/>
          </a:prstGeom>
          <a:solidFill>
            <a:srgbClr val="F1483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6" name="Ellipse 95"/>
          <p:cNvSpPr/>
          <p:nvPr/>
        </p:nvSpPr>
        <p:spPr>
          <a:xfrm>
            <a:off x="8382000" y="1905000"/>
            <a:ext cx="180000" cy="180000"/>
          </a:xfrm>
          <a:prstGeom prst="ellipse">
            <a:avLst/>
          </a:prstGeom>
          <a:solidFill>
            <a:srgbClr val="F1483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7" name="Textfeld 96"/>
          <p:cNvSpPr txBox="1"/>
          <p:nvPr/>
        </p:nvSpPr>
        <p:spPr>
          <a:xfrm>
            <a:off x="457200" y="287351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n-lt"/>
              </a:rPr>
              <a:t>Western Europe: 1.3%</a:t>
            </a:r>
            <a:br>
              <a:rPr lang="de-DE" sz="2000" dirty="0" smtClean="0">
                <a:latin typeface="+mn-lt"/>
              </a:rPr>
            </a:br>
            <a:r>
              <a:rPr lang="de-DE" sz="2000" dirty="0" smtClean="0">
                <a:latin typeface="+mn-lt"/>
              </a:rPr>
              <a:t>Eastern Europe: 4.5%</a:t>
            </a:r>
            <a:endParaRPr lang="de-AT" sz="2000" dirty="0">
              <a:latin typeface="+mn-lt"/>
            </a:endParaRPr>
          </a:p>
        </p:txBody>
      </p:sp>
      <p:sp>
        <p:nvSpPr>
          <p:cNvPr id="101" name="Textfeld 100"/>
          <p:cNvSpPr txBox="1"/>
          <p:nvPr/>
        </p:nvSpPr>
        <p:spPr>
          <a:xfrm>
            <a:off x="533400" y="656635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</a:t>
            </a:r>
            <a:r>
              <a:rPr lang="en-US" sz="900" dirty="0" err="1" smtClean="0">
                <a:latin typeface="+mn-lt"/>
              </a:rPr>
              <a:t>EUROCONSTRUCT</a:t>
            </a:r>
            <a:r>
              <a:rPr lang="en-US" sz="900" dirty="0" smtClean="0">
                <a:latin typeface="+mn-lt"/>
              </a:rPr>
              <a:t> (Oslo 6/2014).</a:t>
            </a:r>
            <a:endParaRPr lang="en-US" sz="900" dirty="0">
              <a:latin typeface="+mn-lt"/>
            </a:endParaRPr>
          </a:p>
        </p:txBody>
      </p:sp>
      <p:sp>
        <p:nvSpPr>
          <p:cNvPr id="98" name="Ellipse 97"/>
          <p:cNvSpPr/>
          <p:nvPr/>
        </p:nvSpPr>
        <p:spPr>
          <a:xfrm>
            <a:off x="5867400" y="4495800"/>
            <a:ext cx="180000" cy="180000"/>
          </a:xfrm>
          <a:prstGeom prst="ellipse">
            <a:avLst/>
          </a:prstGeom>
          <a:solidFill>
            <a:srgbClr val="F1483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9" name="Ellipse 98"/>
          <p:cNvSpPr/>
          <p:nvPr/>
        </p:nvSpPr>
        <p:spPr>
          <a:xfrm>
            <a:off x="7363800" y="5638800"/>
            <a:ext cx="180000" cy="180000"/>
          </a:xfrm>
          <a:prstGeom prst="ellipse">
            <a:avLst/>
          </a:prstGeom>
          <a:solidFill>
            <a:srgbClr val="F1483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/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Economic recovery is mainly driving</a:t>
            </a:r>
          </a:p>
          <a:p>
            <a:r>
              <a:rPr lang="en-US" dirty="0" smtClean="0"/>
              <a:t>European Housing</a:t>
            </a:r>
          </a:p>
          <a:p>
            <a:endParaRPr lang="en-US" sz="1000" dirty="0" smtClean="0"/>
          </a:p>
          <a:p>
            <a:r>
              <a:rPr lang="en-US" dirty="0" smtClean="0"/>
              <a:t>Civil Engineering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b="1" dirty="0" smtClean="0"/>
              <a:t>HIGHEST RISK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SLOW AND UNSTABLE OVERALL</a:t>
            </a:r>
            <a:br>
              <a:rPr lang="en-US" dirty="0" smtClean="0"/>
            </a:br>
            <a:r>
              <a:rPr lang="en-US" dirty="0" smtClean="0"/>
              <a:t>		ECONOMIC DEVELOPMENT</a:t>
            </a:r>
            <a:endParaRPr lang="en-US" dirty="0"/>
          </a:p>
        </p:txBody>
      </p:sp>
      <p:sp>
        <p:nvSpPr>
          <p:cNvPr id="6" name="Gestreifter Pfeil nach rechts 5"/>
          <p:cNvSpPr/>
          <p:nvPr/>
        </p:nvSpPr>
        <p:spPr>
          <a:xfrm>
            <a:off x="1066800" y="4448172"/>
            <a:ext cx="785818" cy="428628"/>
          </a:xfrm>
          <a:prstGeom prst="striped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fbeelding 2" descr="Euroconstruct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6858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DOUBLE DIP IN CONSTRUCTION</a:t>
            </a:r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6002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33400" y="656635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</a:t>
            </a:r>
            <a:r>
              <a:rPr lang="en-US" sz="900" dirty="0" err="1" smtClean="0">
                <a:latin typeface="+mn-lt"/>
              </a:rPr>
              <a:t>EUROCONSTRUCT</a:t>
            </a:r>
            <a:r>
              <a:rPr lang="en-US" sz="900" dirty="0" smtClean="0">
                <a:latin typeface="+mn-lt"/>
              </a:rPr>
              <a:t> (Oslo 6/2014).</a:t>
            </a:r>
            <a:endParaRPr lang="en-US" sz="9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66900"/>
            <a:ext cx="78676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Afbeelding 2" descr="Euroconstruc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6858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" name="Picture 49" descr="C:\Users\weingaer\AppData\Local\Microsoft\Windows\Temporary Internet Files\Content.IE5\IAH2SZGP\MC90043159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124200"/>
            <a:ext cx="1800000" cy="1800000"/>
          </a:xfrm>
          <a:prstGeom prst="rect">
            <a:avLst/>
          </a:prstGeom>
          <a:noFill/>
        </p:spPr>
      </p:pic>
      <p:sp>
        <p:nvSpPr>
          <p:cNvPr id="20" name="Pfeil nach rechts 19"/>
          <p:cNvSpPr/>
          <p:nvPr/>
        </p:nvSpPr>
        <p:spPr>
          <a:xfrm>
            <a:off x="381000" y="1752600"/>
            <a:ext cx="4038600" cy="1600200"/>
          </a:xfrm>
          <a:prstGeom prst="rightArrow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/>
          <a:lstStyle/>
          <a:p>
            <a:r>
              <a:rPr lang="en-US" sz="4000" dirty="0" smtClean="0"/>
              <a:t>WHAT HAPPENED?</a:t>
            </a:r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6002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 descr="Fotolia_28885766_Subscription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428" y="3176016"/>
            <a:ext cx="2267372" cy="1700784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09600" y="2057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(1)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INCREASING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WORLD TRADE</a:t>
            </a:r>
            <a:endParaRPr lang="en-US" b="1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895600" y="2057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(2)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DYNAMIC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EXPORTS</a:t>
            </a:r>
            <a:endParaRPr lang="en-US" b="1" dirty="0"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800600" y="20574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(3)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MACHINERY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INVESTMENTS</a:t>
            </a:r>
            <a:endParaRPr lang="en-US" b="1" dirty="0"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858000" y="2057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(4)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CONSTRUCTION INVESTMENTS</a:t>
            </a:r>
            <a:endParaRPr lang="en-US" b="1" dirty="0">
              <a:latin typeface="+mn-lt"/>
            </a:endParaRPr>
          </a:p>
        </p:txBody>
      </p:sp>
      <p:pic>
        <p:nvPicPr>
          <p:cNvPr id="2089" name="Picture 41" descr="C:\Users\weingaer\AppData\Local\Microsoft\Windows\Temporary Internet Files\Content.IE5\RBNLBBD5\MC90043263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8700" y="3162300"/>
            <a:ext cx="1800000" cy="1800000"/>
          </a:xfrm>
          <a:prstGeom prst="rect">
            <a:avLst/>
          </a:prstGeom>
          <a:noFill/>
        </p:spPr>
      </p:pic>
      <p:pic>
        <p:nvPicPr>
          <p:cNvPr id="2094" name="Picture 46" descr="C:\Users\weingaer\AppData\Local\Microsoft\Windows\Temporary Internet Files\Content.IE5\IAH2SZGP\MC900442005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3505200"/>
            <a:ext cx="1785938" cy="1785938"/>
          </a:xfrm>
          <a:prstGeom prst="rect">
            <a:avLst/>
          </a:prstGeom>
          <a:noFill/>
        </p:spPr>
      </p:pic>
      <p:pic>
        <p:nvPicPr>
          <p:cNvPr id="2108" name="Picture 60" descr="C:\Users\weingaer\AppData\Local\Microsoft\Windows\Temporary Internet Files\Content.IE5\RBNLBBD5\MC90043793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8650" y="3200400"/>
            <a:ext cx="1784350" cy="1895475"/>
          </a:xfrm>
          <a:prstGeom prst="rect">
            <a:avLst/>
          </a:prstGeom>
          <a:noFill/>
        </p:spPr>
      </p:pic>
      <p:sp>
        <p:nvSpPr>
          <p:cNvPr id="90" name="Rechteck 89"/>
          <p:cNvSpPr/>
          <p:nvPr/>
        </p:nvSpPr>
        <p:spPr>
          <a:xfrm>
            <a:off x="1705393" y="5172670"/>
            <a:ext cx="1571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2010</a:t>
            </a:r>
          </a:p>
        </p:txBody>
      </p:sp>
      <p:sp>
        <p:nvSpPr>
          <p:cNvPr id="91" name="Rechteck 90"/>
          <p:cNvSpPr/>
          <p:nvPr/>
        </p:nvSpPr>
        <p:spPr>
          <a:xfrm>
            <a:off x="5226438" y="5181600"/>
            <a:ext cx="1425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2011</a:t>
            </a:r>
          </a:p>
        </p:txBody>
      </p:sp>
      <p:sp>
        <p:nvSpPr>
          <p:cNvPr id="92" name="Rechteck 91"/>
          <p:cNvSpPr/>
          <p:nvPr/>
        </p:nvSpPr>
        <p:spPr>
          <a:xfrm>
            <a:off x="7175695" y="5181600"/>
            <a:ext cx="1507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2012</a:t>
            </a:r>
          </a:p>
        </p:txBody>
      </p:sp>
      <p:sp>
        <p:nvSpPr>
          <p:cNvPr id="93" name="Rechteck 92"/>
          <p:cNvSpPr/>
          <p:nvPr/>
        </p:nvSpPr>
        <p:spPr>
          <a:xfrm>
            <a:off x="6781800" y="2057400"/>
            <a:ext cx="2209800" cy="3124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PUBLIC 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DEBT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Afbeelding 2" descr="Euroconstruct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6858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5" grpId="1"/>
      <p:bldP spid="16" grpId="0"/>
      <p:bldP spid="17" grpId="0"/>
      <p:bldP spid="19" grpId="0"/>
      <p:bldP spid="90" grpId="0"/>
      <p:bldP spid="91" grpId="0"/>
      <p:bldP spid="92" grpId="1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Eingekerbter Richtungspfeil 137"/>
          <p:cNvSpPr/>
          <p:nvPr/>
        </p:nvSpPr>
        <p:spPr>
          <a:xfrm>
            <a:off x="8458200" y="1905000"/>
            <a:ext cx="914400" cy="12954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6" name="Eingekerbter Richtungspfeil 135"/>
          <p:cNvSpPr/>
          <p:nvPr/>
        </p:nvSpPr>
        <p:spPr>
          <a:xfrm>
            <a:off x="-609600" y="1905000"/>
            <a:ext cx="914400" cy="12954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7" name="Eingekerbter Richtungspfeil 136"/>
          <p:cNvSpPr/>
          <p:nvPr/>
        </p:nvSpPr>
        <p:spPr>
          <a:xfrm>
            <a:off x="304800" y="1905000"/>
            <a:ext cx="914400" cy="12954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Eingekerbter Richtungspfeil 113"/>
          <p:cNvSpPr/>
          <p:nvPr/>
        </p:nvSpPr>
        <p:spPr>
          <a:xfrm>
            <a:off x="1219200" y="1905000"/>
            <a:ext cx="914400" cy="12954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Eingekerbter Richtungspfeil 114"/>
          <p:cNvSpPr/>
          <p:nvPr/>
        </p:nvSpPr>
        <p:spPr>
          <a:xfrm>
            <a:off x="2133600" y="1905000"/>
            <a:ext cx="914400" cy="12954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Eingekerbter Richtungspfeil 115"/>
          <p:cNvSpPr/>
          <p:nvPr/>
        </p:nvSpPr>
        <p:spPr>
          <a:xfrm>
            <a:off x="3048000" y="1905000"/>
            <a:ext cx="914400" cy="12954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Eingekerbter Richtungspfeil 116"/>
          <p:cNvSpPr/>
          <p:nvPr/>
        </p:nvSpPr>
        <p:spPr>
          <a:xfrm>
            <a:off x="3962400" y="1905000"/>
            <a:ext cx="914400" cy="12954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Eingekerbter Richtungspfeil 120"/>
          <p:cNvSpPr/>
          <p:nvPr/>
        </p:nvSpPr>
        <p:spPr>
          <a:xfrm>
            <a:off x="4876800" y="1905000"/>
            <a:ext cx="914400" cy="12954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2" name="Eingekerbter Richtungspfeil 121"/>
          <p:cNvSpPr/>
          <p:nvPr/>
        </p:nvSpPr>
        <p:spPr>
          <a:xfrm>
            <a:off x="5791200" y="1905000"/>
            <a:ext cx="914400" cy="12954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Eingekerbter Richtungspfeil 122"/>
          <p:cNvSpPr/>
          <p:nvPr/>
        </p:nvSpPr>
        <p:spPr>
          <a:xfrm>
            <a:off x="6705600" y="1905000"/>
            <a:ext cx="914400" cy="12954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THREE STEPS OF ECONOMIC RECOVERY</a:t>
            </a:r>
            <a:endParaRPr lang="en-US" sz="4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1600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3" name="Inhaltsplatzhalter 3"/>
          <p:cNvGraphicFramePr>
            <a:graphicFrameLocks noGrp="1"/>
          </p:cNvGraphicFramePr>
          <p:nvPr>
            <p:ph idx="1"/>
          </p:nvPr>
        </p:nvGraphicFramePr>
        <p:xfrm>
          <a:off x="304802" y="3652520"/>
          <a:ext cx="8381998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7998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noProof="0" smtClean="0">
                          <a:latin typeface="+mn-lt"/>
                        </a:rPr>
                        <a:t>2008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latin typeface="+mn-lt"/>
                        </a:rPr>
                        <a:t>2009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latin typeface="+mn-lt"/>
                        </a:rPr>
                        <a:t>2010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latin typeface="+mn-lt"/>
                        </a:rPr>
                        <a:t>2011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latin typeface="+mn-lt"/>
                        </a:rPr>
                        <a:t>2012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latin typeface="+mn-lt"/>
                        </a:rPr>
                        <a:t>2013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latin typeface="+mn-lt"/>
                        </a:rPr>
                        <a:t>2014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>
                          <a:latin typeface="+mn-lt"/>
                        </a:rPr>
                        <a:t>GDP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625475" algn="r"/>
                        </a:tabLst>
                      </a:pPr>
                      <a:r>
                        <a:rPr lang="en-US" noProof="0" smtClean="0">
                          <a:latin typeface="+mn-lt"/>
                        </a:rPr>
                        <a:t>	0.3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smtClean="0">
                          <a:latin typeface="+mn-lt"/>
                          <a:sym typeface="Symbol"/>
                        </a:rPr>
                        <a:t>	– </a:t>
                      </a:r>
                      <a:r>
                        <a:rPr lang="en-US" noProof="0" smtClean="0">
                          <a:latin typeface="+mn-lt"/>
                        </a:rPr>
                        <a:t>4.1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dirty="0" smtClean="0">
                          <a:latin typeface="+mn-lt"/>
                        </a:rPr>
                        <a:t>	2.2</a:t>
                      </a:r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smtClean="0">
                          <a:latin typeface="+mn-lt"/>
                        </a:rPr>
                        <a:t>	1.8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smtClean="0">
                          <a:latin typeface="+mn-lt"/>
                        </a:rPr>
                        <a:t>	</a:t>
                      </a:r>
                      <a:r>
                        <a:rPr lang="en-US" noProof="0" smtClean="0">
                          <a:latin typeface="+mn-lt"/>
                          <a:sym typeface="Symbol"/>
                        </a:rPr>
                        <a:t>– </a:t>
                      </a:r>
                      <a:r>
                        <a:rPr lang="en-US" noProof="0" smtClean="0">
                          <a:latin typeface="+mn-lt"/>
                        </a:rPr>
                        <a:t>0.2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dirty="0" smtClean="0">
                          <a:latin typeface="+mn-lt"/>
                        </a:rPr>
                        <a:t>	0.2</a:t>
                      </a:r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dirty="0" smtClean="0">
                          <a:latin typeface="+mn-lt"/>
                        </a:rPr>
                        <a:t>	1.7</a:t>
                      </a:r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>
                          <a:latin typeface="+mn-lt"/>
                        </a:rPr>
                        <a:t>Exports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625475" algn="r"/>
                        </a:tabLst>
                      </a:pPr>
                      <a:r>
                        <a:rPr lang="en-US" noProof="0" smtClean="0">
                          <a:latin typeface="+mn-lt"/>
                        </a:rPr>
                        <a:t>	1.4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smtClean="0">
                          <a:latin typeface="+mn-lt"/>
                          <a:sym typeface="Symbol"/>
                        </a:rPr>
                        <a:t>	– </a:t>
                      </a:r>
                      <a:r>
                        <a:rPr lang="en-US" noProof="0" smtClean="0">
                          <a:latin typeface="+mn-lt"/>
                        </a:rPr>
                        <a:t>11.2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smtClean="0">
                          <a:latin typeface="+mn-lt"/>
                        </a:rPr>
                        <a:t>	10.5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dirty="0" smtClean="0">
                          <a:latin typeface="+mn-lt"/>
                        </a:rPr>
                        <a:t>	6.2</a:t>
                      </a:r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dirty="0" smtClean="0">
                          <a:latin typeface="+mn-lt"/>
                        </a:rPr>
                        <a:t>	2.5</a:t>
                      </a:r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dirty="0" smtClean="0">
                          <a:latin typeface="+mn-lt"/>
                        </a:rPr>
                        <a:t>	1.3</a:t>
                      </a:r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dirty="0" smtClean="0">
                          <a:latin typeface="+mn-lt"/>
                        </a:rPr>
                        <a:t>	4.1</a:t>
                      </a:r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>
                          <a:latin typeface="+mn-lt"/>
                        </a:rPr>
                        <a:t>Fixed Capital</a:t>
                      </a:r>
                      <a:r>
                        <a:rPr lang="en-US" baseline="0" noProof="0" smtClean="0">
                          <a:latin typeface="+mn-lt"/>
                        </a:rPr>
                        <a:t> </a:t>
                      </a:r>
                      <a:r>
                        <a:rPr lang="en-US" noProof="0" smtClean="0">
                          <a:latin typeface="+mn-lt"/>
                        </a:rPr>
                        <a:t>Investment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625475" algn="r"/>
                        </a:tabLst>
                      </a:pPr>
                      <a:r>
                        <a:rPr lang="en-US" noProof="0" smtClean="0">
                          <a:latin typeface="+mn-lt"/>
                          <a:sym typeface="Symbol"/>
                        </a:rPr>
                        <a:t>	– </a:t>
                      </a:r>
                      <a:r>
                        <a:rPr lang="en-US" noProof="0" smtClean="0">
                          <a:latin typeface="+mn-lt"/>
                        </a:rPr>
                        <a:t>0.9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dirty="0" smtClean="0">
                          <a:latin typeface="+mn-lt"/>
                          <a:sym typeface="Symbol"/>
                        </a:rPr>
                        <a:t>	– </a:t>
                      </a:r>
                      <a:r>
                        <a:rPr lang="en-US" noProof="0" dirty="0" smtClean="0">
                          <a:latin typeface="+mn-lt"/>
                        </a:rPr>
                        <a:t>12.0</a:t>
                      </a:r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dirty="0" smtClean="0">
                          <a:latin typeface="+mn-lt"/>
                        </a:rPr>
                        <a:t>	0.6</a:t>
                      </a:r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dirty="0" smtClean="0">
                          <a:latin typeface="+mn-lt"/>
                        </a:rPr>
                        <a:t>	2.1</a:t>
                      </a:r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dirty="0" smtClean="0">
                          <a:latin typeface="+mn-lt"/>
                          <a:sym typeface="Symbol"/>
                        </a:rPr>
                        <a:t>	– </a:t>
                      </a:r>
                      <a:r>
                        <a:rPr lang="en-US" noProof="0" dirty="0" smtClean="0">
                          <a:latin typeface="+mn-lt"/>
                        </a:rPr>
                        <a:t>2.3</a:t>
                      </a:r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dirty="0" smtClean="0">
                          <a:latin typeface="+mn-lt"/>
                          <a:sym typeface="Symbol"/>
                        </a:rPr>
                        <a:t>	– 1</a:t>
                      </a:r>
                      <a:r>
                        <a:rPr lang="en-US" noProof="0" dirty="0" smtClean="0">
                          <a:latin typeface="+mn-lt"/>
                        </a:rPr>
                        <a:t>.7</a:t>
                      </a:r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dirty="0" smtClean="0">
                          <a:latin typeface="+mn-lt"/>
                        </a:rPr>
                        <a:t>	3.1</a:t>
                      </a:r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>
                          <a:latin typeface="+mn-lt"/>
                        </a:rPr>
                        <a:t>Private</a:t>
                      </a:r>
                      <a:r>
                        <a:rPr lang="en-US" baseline="0" noProof="0" smtClean="0">
                          <a:latin typeface="+mn-lt"/>
                        </a:rPr>
                        <a:t> C</a:t>
                      </a:r>
                      <a:r>
                        <a:rPr lang="en-US" noProof="0" smtClean="0">
                          <a:latin typeface="+mn-lt"/>
                        </a:rPr>
                        <a:t>onsumption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625475" algn="r"/>
                        </a:tabLst>
                      </a:pPr>
                      <a:r>
                        <a:rPr lang="en-US" noProof="0" dirty="0" smtClean="0">
                          <a:latin typeface="+mn-lt"/>
                        </a:rPr>
                        <a:t>	0.2</a:t>
                      </a:r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smtClean="0">
                          <a:latin typeface="+mn-lt"/>
                          <a:sym typeface="Symbol"/>
                        </a:rPr>
                        <a:t>	–</a:t>
                      </a:r>
                      <a:r>
                        <a:rPr lang="en-US" noProof="0" smtClean="0">
                          <a:latin typeface="+mn-lt"/>
                        </a:rPr>
                        <a:t>1.2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smtClean="0">
                          <a:latin typeface="+mn-lt"/>
                        </a:rPr>
                        <a:t>	1.4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smtClean="0">
                          <a:latin typeface="+mn-lt"/>
                        </a:rPr>
                        <a:t>	0.5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smtClean="0">
                          <a:latin typeface="+mn-lt"/>
                          <a:sym typeface="Symbol"/>
                        </a:rPr>
                        <a:t>	– </a:t>
                      </a:r>
                      <a:r>
                        <a:rPr lang="en-US" noProof="0" smtClean="0">
                          <a:latin typeface="+mn-lt"/>
                        </a:rPr>
                        <a:t>0.4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dirty="0" smtClean="0">
                          <a:latin typeface="+mn-lt"/>
                        </a:rPr>
                        <a:t>	0.2</a:t>
                      </a:r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dirty="0" smtClean="0">
                          <a:latin typeface="+mn-lt"/>
                        </a:rPr>
                        <a:t>	1.4</a:t>
                      </a:r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>
                          <a:latin typeface="+mn-lt"/>
                        </a:rPr>
                        <a:t>Public</a:t>
                      </a:r>
                      <a:r>
                        <a:rPr lang="en-US" baseline="0" noProof="0" smtClean="0">
                          <a:latin typeface="+mn-lt"/>
                        </a:rPr>
                        <a:t> Consumption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625475" algn="r"/>
                        </a:tabLst>
                      </a:pPr>
                      <a:r>
                        <a:rPr lang="en-US" noProof="0" smtClean="0">
                          <a:latin typeface="+mn-lt"/>
                        </a:rPr>
                        <a:t>	2.3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smtClean="0">
                          <a:latin typeface="+mn-lt"/>
                        </a:rPr>
                        <a:t>	2.3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smtClean="0">
                          <a:latin typeface="+mn-lt"/>
                        </a:rPr>
                        <a:t>	0.9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smtClean="0">
                          <a:latin typeface="+mn-lt"/>
                        </a:rPr>
                        <a:t>	0.0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smtClean="0">
                          <a:latin typeface="+mn-lt"/>
                        </a:rPr>
                        <a:t>	0.0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dirty="0" smtClean="0">
                          <a:latin typeface="+mn-lt"/>
                        </a:rPr>
                        <a:t>	0.6</a:t>
                      </a:r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dirty="0" smtClean="0">
                          <a:latin typeface="+mn-lt"/>
                        </a:rPr>
                        <a:t>	0.7</a:t>
                      </a:r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>
                          <a:latin typeface="+mn-lt"/>
                        </a:rPr>
                        <a:t>Construction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625475" algn="r"/>
                        </a:tabLst>
                      </a:pPr>
                      <a:r>
                        <a:rPr lang="en-US" noProof="0" smtClean="0">
                          <a:latin typeface="+mn-lt"/>
                          <a:sym typeface="Symbol"/>
                        </a:rPr>
                        <a:t>	– </a:t>
                      </a:r>
                      <a:r>
                        <a:rPr lang="en-US" noProof="0" smtClean="0">
                          <a:latin typeface="+mn-lt"/>
                        </a:rPr>
                        <a:t>3.9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smtClean="0">
                          <a:latin typeface="+mn-lt"/>
                          <a:sym typeface="Symbol"/>
                        </a:rPr>
                        <a:t>	– </a:t>
                      </a:r>
                      <a:r>
                        <a:rPr lang="en-US" noProof="0" smtClean="0">
                          <a:latin typeface="+mn-lt"/>
                        </a:rPr>
                        <a:t>9.0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smtClean="0">
                          <a:latin typeface="+mn-lt"/>
                          <a:sym typeface="Symbol"/>
                        </a:rPr>
                        <a:t>	– </a:t>
                      </a:r>
                      <a:r>
                        <a:rPr lang="en-US" noProof="0" smtClean="0">
                          <a:latin typeface="+mn-lt"/>
                        </a:rPr>
                        <a:t>3.4</a:t>
                      </a:r>
                      <a:endParaRPr lang="en-US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dirty="0" smtClean="0">
                          <a:latin typeface="+mn-lt"/>
                        </a:rPr>
                        <a:t>	0.2</a:t>
                      </a:r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dirty="0" smtClean="0">
                          <a:latin typeface="+mn-lt"/>
                          <a:sym typeface="Symbol"/>
                        </a:rPr>
                        <a:t>	– </a:t>
                      </a:r>
                      <a:r>
                        <a:rPr lang="en-US" noProof="0" dirty="0" smtClean="0">
                          <a:latin typeface="+mn-lt"/>
                        </a:rPr>
                        <a:t>5.5</a:t>
                      </a:r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dirty="0" smtClean="0">
                          <a:latin typeface="+mn-lt"/>
                          <a:sym typeface="Symbol"/>
                        </a:rPr>
                        <a:t>	– 2</a:t>
                      </a:r>
                      <a:r>
                        <a:rPr lang="en-US" noProof="0" dirty="0" smtClean="0">
                          <a:latin typeface="+mn-lt"/>
                        </a:rPr>
                        <a:t>.7</a:t>
                      </a:r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626400">
                        <a:tabLst>
                          <a:tab pos="626400" algn="r"/>
                        </a:tabLst>
                      </a:pPr>
                      <a:r>
                        <a:rPr lang="en-US" noProof="0" dirty="0" smtClean="0">
                          <a:latin typeface="+mn-lt"/>
                        </a:rPr>
                        <a:t>	1.3</a:t>
                      </a:r>
                      <a:endParaRPr lang="en-US" noProof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0" name="Rechteck 99"/>
          <p:cNvSpPr/>
          <p:nvPr/>
        </p:nvSpPr>
        <p:spPr>
          <a:xfrm>
            <a:off x="4876800" y="4404600"/>
            <a:ext cx="762000" cy="360000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Abgerundetes Rechteck 106"/>
          <p:cNvSpPr/>
          <p:nvPr/>
        </p:nvSpPr>
        <p:spPr>
          <a:xfrm>
            <a:off x="3200400" y="2133600"/>
            <a:ext cx="1905000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Investments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1400" smtClean="0">
                <a:solidFill>
                  <a:schemeClr val="tx1"/>
                </a:solidFill>
                <a:sym typeface="Symbol"/>
              </a:rPr>
              <a:t></a:t>
            </a:r>
            <a:r>
              <a:rPr lang="en-US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Consumption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9" name="Gruppieren 138"/>
          <p:cNvGrpSpPr/>
          <p:nvPr/>
        </p:nvGrpSpPr>
        <p:grpSpPr>
          <a:xfrm>
            <a:off x="914400" y="2057400"/>
            <a:ext cx="1981200" cy="838200"/>
            <a:chOff x="1066800" y="2209800"/>
            <a:chExt cx="1981200" cy="838200"/>
          </a:xfrm>
        </p:grpSpPr>
        <p:sp>
          <p:nvSpPr>
            <p:cNvPr id="106" name="Abgerundetes Rechteck 105"/>
            <p:cNvSpPr/>
            <p:nvPr/>
          </p:nvSpPr>
          <p:spPr>
            <a:xfrm>
              <a:off x="1143000" y="2286000"/>
              <a:ext cx="1905000" cy="7620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World Trade </a:t>
              </a:r>
              <a:br>
                <a:rPr lang="en-US" smtClean="0">
                  <a:solidFill>
                    <a:schemeClr val="tx1"/>
                  </a:solidFill>
                </a:rPr>
              </a:br>
              <a:r>
                <a:rPr lang="en-US" smtClean="0">
                  <a:solidFill>
                    <a:schemeClr val="tx1"/>
                  </a:solidFill>
                </a:rPr>
                <a:t> </a:t>
              </a:r>
              <a:r>
                <a:rPr lang="en-US" sz="1400" smtClean="0">
                  <a:solidFill>
                    <a:schemeClr val="tx1"/>
                  </a:solidFill>
                  <a:sym typeface="Symbol"/>
                </a:rPr>
                <a:t></a:t>
              </a:r>
              <a:r>
                <a:rPr lang="en-US" smtClean="0">
                  <a:solidFill>
                    <a:schemeClr val="tx1"/>
                  </a:solidFill>
                  <a:sym typeface="Symbol"/>
                </a:rPr>
                <a:t> </a:t>
              </a:r>
              <a:r>
                <a:rPr lang="en-US" smtClean="0">
                  <a:solidFill>
                    <a:schemeClr val="tx1"/>
                  </a:solidFill>
                </a:rPr>
                <a:t>Exports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Textfeld 108"/>
            <p:cNvSpPr txBox="1"/>
            <p:nvPr/>
          </p:nvSpPr>
          <p:spPr>
            <a:xfrm>
              <a:off x="1066800" y="2209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FFFF00"/>
                  </a:solidFill>
                  <a:latin typeface="+mn-lt"/>
                  <a:sym typeface="Wingdings 2"/>
                </a:rPr>
                <a:t></a:t>
              </a:r>
              <a:endParaRPr lang="en-US" sz="2400" b="1">
                <a:solidFill>
                  <a:srgbClr val="FFFF00"/>
                </a:solidFill>
                <a:latin typeface="+mn-lt"/>
              </a:endParaRPr>
            </a:p>
          </p:txBody>
        </p:sp>
      </p:grpSp>
      <p:sp>
        <p:nvSpPr>
          <p:cNvPr id="110" name="Textfeld 109"/>
          <p:cNvSpPr txBox="1"/>
          <p:nvPr/>
        </p:nvSpPr>
        <p:spPr>
          <a:xfrm>
            <a:off x="3124200" y="205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  <a:latin typeface="+mn-lt"/>
                <a:sym typeface="Wingdings 2"/>
              </a:rPr>
              <a:t></a:t>
            </a:r>
            <a:endParaRPr lang="en-US" sz="2400" b="1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140" name="Gruppieren 139"/>
          <p:cNvGrpSpPr/>
          <p:nvPr/>
        </p:nvGrpSpPr>
        <p:grpSpPr>
          <a:xfrm>
            <a:off x="5334000" y="2057400"/>
            <a:ext cx="1981200" cy="838200"/>
            <a:chOff x="5181600" y="2209800"/>
            <a:chExt cx="1981200" cy="838200"/>
          </a:xfrm>
        </p:grpSpPr>
        <p:sp>
          <p:nvSpPr>
            <p:cNvPr id="111" name="Abgerundetes Rechteck 110"/>
            <p:cNvSpPr/>
            <p:nvPr/>
          </p:nvSpPr>
          <p:spPr>
            <a:xfrm>
              <a:off x="5257800" y="2286000"/>
              <a:ext cx="1905000" cy="7620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Construction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Textfeld 111"/>
            <p:cNvSpPr txBox="1"/>
            <p:nvPr/>
          </p:nvSpPr>
          <p:spPr>
            <a:xfrm>
              <a:off x="5181600" y="22098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FFFF00"/>
                  </a:solidFill>
                  <a:latin typeface="+mn-lt"/>
                  <a:sym typeface="Wingdings"/>
                </a:rPr>
                <a:t></a:t>
              </a:r>
              <a:endParaRPr lang="en-US" sz="2400" b="1">
                <a:solidFill>
                  <a:srgbClr val="FFFF00"/>
                </a:solidFill>
                <a:latin typeface="+mn-lt"/>
              </a:endParaRPr>
            </a:p>
          </p:txBody>
        </p:sp>
      </p:grpSp>
      <p:sp>
        <p:nvSpPr>
          <p:cNvPr id="131" name="Rechteck 130"/>
          <p:cNvSpPr/>
          <p:nvPr/>
        </p:nvSpPr>
        <p:spPr>
          <a:xfrm>
            <a:off x="5181600" y="4770000"/>
            <a:ext cx="1219200" cy="360000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feld 132"/>
          <p:cNvSpPr txBox="1"/>
          <p:nvPr/>
        </p:nvSpPr>
        <p:spPr>
          <a:xfrm>
            <a:off x="76200" y="2895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+mn-lt"/>
              </a:rPr>
              <a:t>      Time lag                  2-4 quarters                  2-4 quarters</a:t>
            </a:r>
            <a:endParaRPr lang="en-US">
              <a:latin typeface="+mn-lt"/>
            </a:endParaRPr>
          </a:p>
        </p:txBody>
      </p:sp>
      <p:sp>
        <p:nvSpPr>
          <p:cNvPr id="141" name="Rechteck 140"/>
          <p:cNvSpPr/>
          <p:nvPr/>
        </p:nvSpPr>
        <p:spPr>
          <a:xfrm>
            <a:off x="4114800" y="4038600"/>
            <a:ext cx="762000" cy="360000"/>
          </a:xfrm>
          <a:prstGeom prst="rect">
            <a:avLst/>
          </a:prstGeom>
          <a:solidFill>
            <a:srgbClr val="F1483B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hteck 141"/>
          <p:cNvSpPr/>
          <p:nvPr/>
        </p:nvSpPr>
        <p:spPr>
          <a:xfrm>
            <a:off x="6400800" y="4038600"/>
            <a:ext cx="762000" cy="360000"/>
          </a:xfrm>
          <a:prstGeom prst="rect">
            <a:avLst/>
          </a:prstGeom>
          <a:solidFill>
            <a:srgbClr val="F1483B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hteck 142"/>
          <p:cNvSpPr/>
          <p:nvPr/>
        </p:nvSpPr>
        <p:spPr>
          <a:xfrm>
            <a:off x="5638800" y="5888400"/>
            <a:ext cx="762000" cy="360000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hteck 143"/>
          <p:cNvSpPr/>
          <p:nvPr/>
        </p:nvSpPr>
        <p:spPr>
          <a:xfrm>
            <a:off x="7924800" y="5888400"/>
            <a:ext cx="762000" cy="360000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Gerade Verbindung mit Pfeil 145"/>
          <p:cNvCxnSpPr>
            <a:stCxn id="141" idx="2"/>
            <a:endCxn id="143" idx="0"/>
          </p:cNvCxnSpPr>
          <p:nvPr/>
        </p:nvCxnSpPr>
        <p:spPr>
          <a:xfrm rot="16200000" flipH="1">
            <a:off x="4512900" y="4381500"/>
            <a:ext cx="1489800" cy="1524000"/>
          </a:xfrm>
          <a:prstGeom prst="straightConnector1">
            <a:avLst/>
          </a:prstGeom>
          <a:ln>
            <a:tailEnd type="arrow" w="med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9" name="Gerade Verbindung mit Pfeil 148"/>
          <p:cNvCxnSpPr>
            <a:stCxn id="142" idx="2"/>
            <a:endCxn id="144" idx="0"/>
          </p:cNvCxnSpPr>
          <p:nvPr/>
        </p:nvCxnSpPr>
        <p:spPr>
          <a:xfrm rot="16200000" flipH="1">
            <a:off x="6798900" y="4381500"/>
            <a:ext cx="1489800" cy="1524000"/>
          </a:xfrm>
          <a:prstGeom prst="straightConnector1">
            <a:avLst/>
          </a:prstGeom>
          <a:ln>
            <a:tailEnd type="arrow" w="med" len="lg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533400" y="656635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</a:t>
            </a:r>
            <a:r>
              <a:rPr lang="en-US" sz="900" dirty="0" err="1" smtClean="0">
                <a:latin typeface="+mn-lt"/>
              </a:rPr>
              <a:t>EUROCONSTRUCT</a:t>
            </a:r>
            <a:r>
              <a:rPr lang="en-US" sz="900" dirty="0" smtClean="0">
                <a:latin typeface="+mn-lt"/>
              </a:rPr>
              <a:t> (OSLO 6/2014).</a:t>
            </a:r>
            <a:endParaRPr lang="en-US" sz="900" dirty="0">
              <a:latin typeface="+mn-lt"/>
            </a:endParaRPr>
          </a:p>
        </p:txBody>
      </p:sp>
      <p:sp>
        <p:nvSpPr>
          <p:cNvPr id="124" name="Eingekerbter Richtungspfeil 123"/>
          <p:cNvSpPr/>
          <p:nvPr/>
        </p:nvSpPr>
        <p:spPr>
          <a:xfrm>
            <a:off x="7620000" y="1905000"/>
            <a:ext cx="914400" cy="1295400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31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/>
          <a:lstStyle/>
          <a:p>
            <a:r>
              <a:rPr lang="en-US" sz="4000" dirty="0" smtClean="0"/>
              <a:t>HOW WILL IT GO ON?</a:t>
            </a:r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6002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33400" y="6566356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Source: </a:t>
            </a:r>
            <a:r>
              <a:rPr lang="en-US" sz="900" dirty="0" err="1" smtClean="0">
                <a:latin typeface="+mn-lt"/>
              </a:rPr>
              <a:t>EUROCONSTRUCT</a:t>
            </a:r>
            <a:r>
              <a:rPr lang="en-US" sz="900" dirty="0" smtClean="0">
                <a:latin typeface="+mn-lt"/>
              </a:rPr>
              <a:t> (Oslo 6/2014).</a:t>
            </a:r>
            <a:endParaRPr lang="en-US" sz="9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5275" y="1866900"/>
            <a:ext cx="49625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2667000"/>
            <a:ext cx="4149581" cy="243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Afbeelding 2" descr="Euroconstruct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6858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21"/>
          <p:cNvSpPr/>
          <p:nvPr/>
        </p:nvSpPr>
        <p:spPr>
          <a:xfrm rot="8515535">
            <a:off x="1886362" y="4675047"/>
            <a:ext cx="1120202" cy="1561725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Ellipse 20"/>
          <p:cNvSpPr/>
          <p:nvPr/>
        </p:nvSpPr>
        <p:spPr>
          <a:xfrm rot="1449668">
            <a:off x="1866318" y="2651609"/>
            <a:ext cx="1120202" cy="210596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Ellipse 19"/>
          <p:cNvSpPr/>
          <p:nvPr/>
        </p:nvSpPr>
        <p:spPr>
          <a:xfrm rot="5183625">
            <a:off x="5444225" y="2565393"/>
            <a:ext cx="1588599" cy="369764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704850"/>
            <a:ext cx="8001000" cy="8191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EUROPEAN CONSTRUCTION 2014</a:t>
            </a:r>
            <a:endParaRPr lang="en-US" sz="4000" dirty="0"/>
          </a:p>
        </p:txBody>
      </p:sp>
      <p:cxnSp>
        <p:nvCxnSpPr>
          <p:cNvPr id="5" name="Straight Connector 5"/>
          <p:cNvCxnSpPr/>
          <p:nvPr/>
        </p:nvCxnSpPr>
        <p:spPr>
          <a:xfrm>
            <a:off x="609600" y="16002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762000" y="211449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latin typeface="+mn-lt"/>
              </a:rPr>
              <a:t>low</a:t>
            </a:r>
            <a:r>
              <a:rPr lang="de-DE" sz="2000" b="1" dirty="0" smtClean="0">
                <a:latin typeface="+mn-lt"/>
              </a:rPr>
              <a:t> </a:t>
            </a:r>
            <a:r>
              <a:rPr lang="de-DE" sz="2000" b="1" dirty="0" err="1" smtClean="0">
                <a:latin typeface="+mn-lt"/>
              </a:rPr>
              <a:t>volume</a:t>
            </a:r>
            <a:r>
              <a:rPr lang="de-DE" sz="2000" b="1" dirty="0" smtClean="0">
                <a:latin typeface="+mn-lt"/>
              </a:rPr>
              <a:t>                                                                             </a:t>
            </a:r>
            <a:r>
              <a:rPr lang="de-DE" sz="2000" b="1" dirty="0" err="1" smtClean="0">
                <a:latin typeface="+mn-lt"/>
              </a:rPr>
              <a:t>high</a:t>
            </a:r>
            <a:r>
              <a:rPr lang="de-DE" sz="2000" b="1" dirty="0" smtClean="0">
                <a:latin typeface="+mn-lt"/>
              </a:rPr>
              <a:t> </a:t>
            </a:r>
            <a:r>
              <a:rPr lang="de-DE" sz="2000" b="1" dirty="0" err="1" smtClean="0">
                <a:latin typeface="+mn-lt"/>
              </a:rPr>
              <a:t>volume</a:t>
            </a:r>
            <a:endParaRPr lang="de-AT" sz="2000" b="1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-598557" y="5170557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latin typeface="+mn-lt"/>
              </a:rPr>
              <a:t>decreasing</a:t>
            </a:r>
            <a:r>
              <a:rPr lang="de-DE" sz="2000" b="1" dirty="0" smtClean="0">
                <a:latin typeface="+mn-lt"/>
              </a:rPr>
              <a:t>  </a:t>
            </a:r>
            <a:br>
              <a:rPr lang="de-DE" sz="2000" b="1" dirty="0" smtClean="0">
                <a:latin typeface="+mn-lt"/>
              </a:rPr>
            </a:br>
            <a:r>
              <a:rPr lang="de-DE" sz="2000" b="1" dirty="0" err="1" smtClean="0">
                <a:latin typeface="+mn-lt"/>
              </a:rPr>
              <a:t>activity</a:t>
            </a:r>
            <a:endParaRPr lang="de-AT" sz="2000" b="1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62000" y="645789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latin typeface="+mn-lt"/>
              </a:rPr>
              <a:t>low</a:t>
            </a:r>
            <a:r>
              <a:rPr lang="de-DE" sz="2000" b="1" dirty="0" smtClean="0">
                <a:latin typeface="+mn-lt"/>
              </a:rPr>
              <a:t> </a:t>
            </a:r>
            <a:r>
              <a:rPr lang="de-DE" sz="2000" b="1" dirty="0" err="1" smtClean="0">
                <a:latin typeface="+mn-lt"/>
              </a:rPr>
              <a:t>volume</a:t>
            </a:r>
            <a:r>
              <a:rPr lang="de-DE" sz="2000" b="1" dirty="0" smtClean="0">
                <a:latin typeface="+mn-lt"/>
              </a:rPr>
              <a:t>                                                                             </a:t>
            </a:r>
            <a:r>
              <a:rPr lang="de-DE" sz="2000" b="1" dirty="0" err="1" smtClean="0">
                <a:latin typeface="+mn-lt"/>
              </a:rPr>
              <a:t>high</a:t>
            </a:r>
            <a:r>
              <a:rPr lang="de-DE" sz="2000" b="1" dirty="0" smtClean="0">
                <a:latin typeface="+mn-lt"/>
              </a:rPr>
              <a:t> </a:t>
            </a:r>
            <a:r>
              <a:rPr lang="de-DE" sz="2000" b="1" dirty="0" err="1" smtClean="0">
                <a:latin typeface="+mn-lt"/>
              </a:rPr>
              <a:t>volume</a:t>
            </a:r>
            <a:endParaRPr lang="de-AT" sz="2000" b="1" dirty="0"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09600" y="16002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Volume: construction output per capita  in mill. Euro (horizontal axis)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Activity: real annual average growth 2014 in % (vertical axis)</a:t>
            </a:r>
            <a:br>
              <a:rPr lang="en-US" sz="1600" dirty="0" smtClean="0">
                <a:latin typeface="+mn-lt"/>
              </a:rPr>
            </a:br>
            <a:endParaRPr lang="en-US" sz="1600" dirty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590800" y="22098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+mn-lt"/>
              </a:rPr>
              <a:t>average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volume</a:t>
            </a:r>
            <a:endParaRPr lang="de-AT" sz="1600" dirty="0"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 rot="16200000">
            <a:off x="-250720" y="4168880"/>
            <a:ext cx="2144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+mn-lt"/>
              </a:rPr>
              <a:t>average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growth</a:t>
            </a:r>
            <a:endParaRPr lang="de-AT" sz="1600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 rot="16200000">
            <a:off x="7250634" y="4103166"/>
            <a:ext cx="2144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+mn-lt"/>
              </a:rPr>
              <a:t>average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growth</a:t>
            </a:r>
            <a:endParaRPr lang="de-AT" sz="1600" dirty="0"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 rot="16200000">
            <a:off x="-577958" y="2655957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latin typeface="+mn-lt"/>
              </a:rPr>
              <a:t>increasing</a:t>
            </a:r>
            <a:r>
              <a:rPr lang="de-DE" sz="2000" b="1" dirty="0" smtClean="0">
                <a:latin typeface="+mn-lt"/>
              </a:rPr>
              <a:t>  </a:t>
            </a:r>
            <a:br>
              <a:rPr lang="de-DE" sz="2000" b="1" dirty="0" smtClean="0">
                <a:latin typeface="+mn-lt"/>
              </a:rPr>
            </a:br>
            <a:r>
              <a:rPr lang="de-DE" sz="2000" b="1" dirty="0" err="1" smtClean="0">
                <a:latin typeface="+mn-lt"/>
              </a:rPr>
              <a:t>activity</a:t>
            </a:r>
            <a:endParaRPr lang="de-AT" sz="2000" b="1" dirty="0"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 rot="16200000">
            <a:off x="7816958" y="5170557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latin typeface="+mn-lt"/>
              </a:rPr>
              <a:t>decreasing</a:t>
            </a:r>
            <a:r>
              <a:rPr lang="de-DE" sz="2000" b="1" dirty="0" smtClean="0">
                <a:latin typeface="+mn-lt"/>
              </a:rPr>
              <a:t>  </a:t>
            </a:r>
            <a:br>
              <a:rPr lang="de-DE" sz="2000" b="1" dirty="0" smtClean="0">
                <a:latin typeface="+mn-lt"/>
              </a:rPr>
            </a:br>
            <a:r>
              <a:rPr lang="de-DE" sz="2000" b="1" dirty="0" err="1" smtClean="0">
                <a:latin typeface="+mn-lt"/>
              </a:rPr>
              <a:t>activity</a:t>
            </a:r>
            <a:endParaRPr lang="de-AT" sz="2000" b="1" dirty="0">
              <a:latin typeface="+mn-lt"/>
            </a:endParaRPr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837557" y="2655957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latin typeface="+mn-lt"/>
              </a:rPr>
              <a:t>increasing</a:t>
            </a:r>
            <a:r>
              <a:rPr lang="de-DE" sz="2000" b="1" dirty="0" smtClean="0">
                <a:latin typeface="+mn-lt"/>
              </a:rPr>
              <a:t>  </a:t>
            </a:r>
            <a:br>
              <a:rPr lang="de-DE" sz="2000" b="1" dirty="0" smtClean="0">
                <a:latin typeface="+mn-lt"/>
              </a:rPr>
            </a:br>
            <a:r>
              <a:rPr lang="de-DE" sz="2000" b="1" dirty="0" err="1" smtClean="0">
                <a:latin typeface="+mn-lt"/>
              </a:rPr>
              <a:t>activity</a:t>
            </a:r>
            <a:endParaRPr lang="de-AT" sz="2000" b="1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402789"/>
            <a:ext cx="7467600" cy="430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feld 26"/>
          <p:cNvSpPr txBox="1"/>
          <p:nvPr/>
        </p:nvSpPr>
        <p:spPr>
          <a:xfrm>
            <a:off x="3200344" y="6595646"/>
            <a:ext cx="3276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+mn-lt"/>
              </a:rPr>
              <a:t>Source: </a:t>
            </a:r>
            <a:r>
              <a:rPr lang="en-US" sz="800" dirty="0" err="1" smtClean="0">
                <a:latin typeface="+mn-lt"/>
              </a:rPr>
              <a:t>EUROCONSTRUCT</a:t>
            </a:r>
            <a:r>
              <a:rPr lang="en-US" sz="800" dirty="0" smtClean="0">
                <a:latin typeface="+mn-lt"/>
              </a:rPr>
              <a:t> (Oslo 6/2014). </a:t>
            </a:r>
            <a:endParaRPr lang="en-US" sz="800" dirty="0">
              <a:latin typeface="+mn-lt"/>
            </a:endParaRPr>
          </a:p>
        </p:txBody>
      </p:sp>
      <p:pic>
        <p:nvPicPr>
          <p:cNvPr id="28" name="Afbeelding 2" descr="Euroconstruc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80678" y="685800"/>
            <a:ext cx="13871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Benutzerdefiniert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4617B"/>
      </a:hlink>
      <a:folHlink>
        <a:srgbClr val="04617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1350</Words>
  <Application>Microsoft Office PowerPoint</Application>
  <PresentationFormat>On-screen Show (4:3)</PresentationFormat>
  <Paragraphs>444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Flow</vt:lpstr>
      <vt:lpstr>     STATE OF PLAY - FORECASTS FOR EUROPEAN CONSTRUCTION</vt:lpstr>
      <vt:lpstr>OVERVIEW</vt:lpstr>
      <vt:lpstr>EUROCONSTRUCT NETWORK</vt:lpstr>
      <vt:lpstr>PowerPoint Presentation</vt:lpstr>
      <vt:lpstr>DOUBLE DIP IN CONSTRUCTION</vt:lpstr>
      <vt:lpstr>WHAT HAPPENED?</vt:lpstr>
      <vt:lpstr>THREE STEPS OF ECONOMIC RECOVERY</vt:lpstr>
      <vt:lpstr>HOW WILL IT GO ON?</vt:lpstr>
      <vt:lpstr>EUROPEAN CONSTRUCTION 2014</vt:lpstr>
      <vt:lpstr>RENOVATION DOMINATES WESTERN  CIVIL ENGINEERING &amp; NON-RESIDENTIAL EASTERN EUROPE</vt:lpstr>
      <vt:lpstr>SLOW RECOVERY IN CONSTRUCTION</vt:lpstr>
      <vt:lpstr>SLOW RECOVERY IN CONSTRUCTION</vt:lpstr>
      <vt:lpstr>PowerPoint Presentation</vt:lpstr>
      <vt:lpstr>RECOVERY OF NEW HOUSING IN EUROPE</vt:lpstr>
      <vt:lpstr>LONG TERM HOUSING IN EC-19</vt:lpstr>
      <vt:lpstr>BACK TO 2010 </vt:lpstr>
      <vt:lpstr>TOTAL HOUSING IN BIG-5 COUNTRIES</vt:lpstr>
      <vt:lpstr>HOUSING TRENDS – NORTHERN EUROPE</vt:lpstr>
      <vt:lpstr>TOTAL HOUSING IN NORTHERN EUROPEAN COUNTRIES</vt:lpstr>
      <vt:lpstr>HOUSING TRENDS - Smaller Countries</vt:lpstr>
      <vt:lpstr>TOTAL HOUSING - SMALLER COUNTRIES</vt:lpstr>
      <vt:lpstr>HOUSING TRENDS – EASTERN EUROPE</vt:lpstr>
      <vt:lpstr>TOTAL HOUSING – EASTERN EUROPE</vt:lpstr>
      <vt:lpstr>SIGNIFICANT GROWTH DIFFERENCES</vt:lpstr>
      <vt:lpstr>RENOVATION DOMINATES HOUSING OUTPUT  IN WESTERN EUROPE</vt:lpstr>
      <vt:lpstr>PUBLIC RENOVATION MEASURES AS REACTION TO  THE LONG TERM ENERGY PRICE TREND </vt:lpstr>
      <vt:lpstr>TOTAL HOUSING PRODUCTION</vt:lpstr>
      <vt:lpstr>PowerPoint Presentation</vt:lpstr>
      <vt:lpstr>MINOR RECOVERY IN EUROPEAN  NON-RESIDENTIAL CONSTRUCTION</vt:lpstr>
      <vt:lpstr>BEST OUTLOOK: NEW INDUSTRIAL CONSTRUCTION</vt:lpstr>
      <vt:lpstr>POOR NON-RESIDENTIAL PERFORMANCE</vt:lpstr>
      <vt:lpstr>BIG-5 EUROPEAN COUNTRIES MINOR GROWTH IN NON-RES. CONSTRUCTION</vt:lpstr>
      <vt:lpstr>NORTHERN COUNTRIES average growth 2013-2016: +2.6%</vt:lpstr>
      <vt:lpstr>SMALLER WESTERN EUROPEAN COUNTRIES average growth 2013-2016: +1.0%</vt:lpstr>
      <vt:lpstr>CENTRAL EASTERN EUROPEAN COUNTRIES average growth 2013-2016: +2.5%</vt:lpstr>
      <vt:lpstr>NON-RESIDENTIAL OUTLOOK</vt:lpstr>
      <vt:lpstr>PowerPoint Presentation</vt:lpstr>
      <vt:lpstr>PowerPoint Presentation</vt:lpstr>
      <vt:lpstr>PowerPoint Presentation</vt:lpstr>
      <vt:lpstr>ROAD SECTOR DOMINATES CE</vt:lpstr>
      <vt:lpstr>ENERGY SECTOR AS GROWTH DRIVER</vt:lpstr>
      <vt:lpstr>PowerPoint Presentation</vt:lpstr>
      <vt:lpstr>CIVIL ENGINEERING OUTLOOK</vt:lpstr>
      <vt:lpstr>SUMMARY</vt:lpstr>
    </vt:vector>
  </TitlesOfParts>
  <Company>R&amp;D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Reflective Technology</dc:title>
  <dc:creator>R &amp; D Services</dc:creator>
  <cp:lastModifiedBy>valeria mazzagatti</cp:lastModifiedBy>
  <cp:revision>653</cp:revision>
  <dcterms:created xsi:type="dcterms:W3CDTF">2010-10-17T21:55:48Z</dcterms:created>
  <dcterms:modified xsi:type="dcterms:W3CDTF">2014-09-22T16:03:13Z</dcterms:modified>
</cp:coreProperties>
</file>