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914" r:id="rId2"/>
    <p:sldMasterId id="2147483955" r:id="rId3"/>
  </p:sldMasterIdLst>
  <p:notesMasterIdLst>
    <p:notesMasterId r:id="rId36"/>
  </p:notesMasterIdLst>
  <p:handoutMasterIdLst>
    <p:handoutMasterId r:id="rId37"/>
  </p:handoutMasterIdLst>
  <p:sldIdLst>
    <p:sldId id="341" r:id="rId4"/>
    <p:sldId id="340" r:id="rId5"/>
    <p:sldId id="307" r:id="rId6"/>
    <p:sldId id="309" r:id="rId7"/>
    <p:sldId id="310" r:id="rId8"/>
    <p:sldId id="311" r:id="rId9"/>
    <p:sldId id="313" r:id="rId10"/>
    <p:sldId id="330" r:id="rId11"/>
    <p:sldId id="314" r:id="rId12"/>
    <p:sldId id="315" r:id="rId13"/>
    <p:sldId id="316" r:id="rId14"/>
    <p:sldId id="317" r:id="rId15"/>
    <p:sldId id="319" r:id="rId16"/>
    <p:sldId id="322" r:id="rId17"/>
    <p:sldId id="350" r:id="rId18"/>
    <p:sldId id="287" r:id="rId19"/>
    <p:sldId id="288" r:id="rId20"/>
    <p:sldId id="289" r:id="rId21"/>
    <p:sldId id="290" r:id="rId22"/>
    <p:sldId id="323" r:id="rId23"/>
    <p:sldId id="338" r:id="rId24"/>
    <p:sldId id="339" r:id="rId25"/>
    <p:sldId id="274" r:id="rId26"/>
    <p:sldId id="343" r:id="rId27"/>
    <p:sldId id="346" r:id="rId28"/>
    <p:sldId id="344" r:id="rId29"/>
    <p:sldId id="347" r:id="rId30"/>
    <p:sldId id="348" r:id="rId31"/>
    <p:sldId id="345" r:id="rId32"/>
    <p:sldId id="349" r:id="rId33"/>
    <p:sldId id="342" r:id="rId34"/>
    <p:sldId id="258" r:id="rId35"/>
  </p:sldIdLst>
  <p:sldSz cx="12192000" cy="6858000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8D8D8D"/>
    <a:srgbClr val="4B4B4B"/>
    <a:srgbClr val="8E8E8E"/>
    <a:srgbClr val="8A8A8A"/>
    <a:srgbClr val="3F3F3F"/>
    <a:srgbClr val="8B8B8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085" autoAdjust="0"/>
  </p:normalViewPr>
  <p:slideViewPr>
    <p:cSldViewPr snapToGrid="0" snapToObjects="1">
      <p:cViewPr varScale="1">
        <p:scale>
          <a:sx n="80" d="100"/>
          <a:sy n="80" d="100"/>
        </p:scale>
        <p:origin x="22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6829A4-A3ED-4F8A-9FDD-0143E6645B95}" type="datetimeFigureOut">
              <a:rPr lang="es-ES"/>
              <a:pPr>
                <a:defRPr/>
              </a:pPr>
              <a:t>26/05/2020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96D765-D896-48FA-A606-340D08885E7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36415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9C0979-B5DA-43E9-8025-BAB683AB1EDD}" type="datetimeFigureOut">
              <a:rPr lang="es-ES"/>
              <a:pPr>
                <a:defRPr/>
              </a:pPr>
              <a:t>26/05/2020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59F668-B18C-4059-A6BF-E8E44ABF702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298109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BIM as a methodology.</a:t>
            </a:r>
          </a:p>
          <a:p>
            <a:r>
              <a:rPr lang="en-GB" dirty="0" err="1"/>
              <a:t>Demistify</a:t>
            </a:r>
            <a:r>
              <a:rPr lang="en-GB" dirty="0"/>
              <a:t> BIM.</a:t>
            </a:r>
          </a:p>
          <a:p>
            <a:r>
              <a:rPr lang="en-GB" dirty="0"/>
              <a:t>Digital tools are here to support the collaboration, increase the quality and productivity.</a:t>
            </a:r>
          </a:p>
          <a:p>
            <a:r>
              <a:rPr lang="en-GB" dirty="0"/>
              <a:t>We are not telling people how to make their jobs, but trying to support their activities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9F668-B18C-4059-A6BF-E8E44ABF702F}" type="slidenum">
              <a:rPr lang="es-ES" altLang="en-US" smtClean="0"/>
              <a:pPr/>
              <a:t>14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7644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different with new projects: the project starts with an existing asset.</a:t>
            </a:r>
          </a:p>
          <a:p>
            <a:r>
              <a:rPr lang="en-GB" dirty="0"/>
              <a:t>The initial model is not a sketch of what should be BUT an image of what the building is.</a:t>
            </a:r>
          </a:p>
          <a:p>
            <a:r>
              <a:rPr lang="en-GB" dirty="0"/>
              <a:t>What + How: digitizing a building // energy audit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9F668-B18C-4059-A6BF-E8E44ABF702F}" type="slidenum">
              <a:rPr lang="es-ES" altLang="en-US" smtClean="0"/>
              <a:pPr/>
              <a:t>16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4380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 types of projects, different types of models.</a:t>
            </a:r>
          </a:p>
          <a:p>
            <a:r>
              <a:rPr lang="en-GB" dirty="0"/>
              <a:t>Renovation depth ---</a:t>
            </a:r>
            <a:r>
              <a:rPr lang="en-GB" dirty="0">
                <a:sym typeface="Wingdings" panose="05000000000000000000" pitchFamily="2" charset="2"/>
              </a:rPr>
              <a:t> level of information scale</a:t>
            </a:r>
          </a:p>
          <a:p>
            <a:r>
              <a:rPr lang="en-GB" dirty="0">
                <a:sym typeface="Wingdings" panose="05000000000000000000" pitchFamily="2" charset="2"/>
              </a:rPr>
              <a:t>The model needs to be validated so it is usable by other software.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9F668-B18C-4059-A6BF-E8E44ABF702F}" type="slidenum">
              <a:rPr lang="es-ES" altLang="en-US" smtClean="0"/>
              <a:pPr/>
              <a:t>17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0674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single entry point to the project, to ease the use of the softs.</a:t>
            </a:r>
          </a:p>
          <a:p>
            <a:r>
              <a:rPr lang="en-GB" dirty="0"/>
              <a:t>Digital toolbox.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9F668-B18C-4059-A6BF-E8E44ABF702F}" type="slidenum">
              <a:rPr lang="es-ES" altLang="en-US" smtClean="0"/>
              <a:pPr/>
              <a:t>19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8512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m4ren.eu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twitter.com/bim4ren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m4ren.eu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twitter.com/bim4ren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m4ren.eu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twitter.com/bim4ren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>
            <a:grpSpLocks/>
          </p:cNvGrpSpPr>
          <p:nvPr userDrawn="1"/>
        </p:nvGrpSpPr>
        <p:grpSpPr bwMode="auto">
          <a:xfrm>
            <a:off x="568325" y="6167438"/>
            <a:ext cx="6643688" cy="461962"/>
            <a:chOff x="763051" y="6167438"/>
            <a:chExt cx="6643494" cy="461962"/>
          </a:xfrm>
        </p:grpSpPr>
        <p:sp>
          <p:nvSpPr>
            <p:cNvPr id="6" name="CuadroTexto 5"/>
            <p:cNvSpPr txBox="1">
              <a:spLocks noChangeArrowheads="1"/>
            </p:cNvSpPr>
            <p:nvPr userDrawn="1"/>
          </p:nvSpPr>
          <p:spPr bwMode="auto">
            <a:xfrm>
              <a:off x="1596465" y="6167438"/>
              <a:ext cx="5810080" cy="4619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project has received funding from the H2020 </a:t>
              </a:r>
            </a:p>
            <a:p>
              <a:pPr>
                <a:defRPr/>
              </a:pPr>
              <a:r>
                <a:rPr lang="en-US" altLang="es-ES" sz="1200" dirty="0" err="1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under Grant Agreement No. 820773</a:t>
              </a:r>
            </a:p>
          </p:txBody>
        </p:sp>
        <p:pic>
          <p:nvPicPr>
            <p:cNvPr id="7" name="Imagen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51" y="6172051"/>
              <a:ext cx="671488" cy="45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n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46050"/>
            <a:ext cx="46990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8794" y="2799061"/>
            <a:ext cx="9970987" cy="834519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8795" y="3839194"/>
            <a:ext cx="9970987" cy="1402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431184" y="5355564"/>
            <a:ext cx="7329632" cy="369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alt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0472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4"/>
          <p:cNvCxnSpPr/>
          <p:nvPr userDrawn="1"/>
        </p:nvCxnSpPr>
        <p:spPr>
          <a:xfrm>
            <a:off x="903288" y="4129088"/>
            <a:ext cx="26209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5"/>
          <p:cNvCxnSpPr/>
          <p:nvPr userDrawn="1"/>
        </p:nvCxnSpPr>
        <p:spPr>
          <a:xfrm>
            <a:off x="8713788" y="4129088"/>
            <a:ext cx="26177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o 6"/>
          <p:cNvGrpSpPr>
            <a:grpSpLocks/>
          </p:cNvGrpSpPr>
          <p:nvPr userDrawn="1"/>
        </p:nvGrpSpPr>
        <p:grpSpPr bwMode="auto">
          <a:xfrm>
            <a:off x="487363" y="6103938"/>
            <a:ext cx="4575175" cy="461962"/>
            <a:chOff x="3574967" y="6165850"/>
            <a:chExt cx="4574424" cy="461963"/>
          </a:xfrm>
        </p:grpSpPr>
        <p:sp>
          <p:nvSpPr>
            <p:cNvPr id="6" name="CuadroTexto 9"/>
            <p:cNvSpPr txBox="1">
              <a:spLocks noChangeArrowheads="1"/>
            </p:cNvSpPr>
            <p:nvPr userDrawn="1"/>
          </p:nvSpPr>
          <p:spPr bwMode="auto">
            <a:xfrm>
              <a:off x="4392395" y="6165850"/>
              <a:ext cx="3756996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project has received funding from the H2020 </a:t>
              </a:r>
            </a:p>
            <a:p>
              <a:pPr>
                <a:defRPr/>
              </a:pPr>
              <a:r>
                <a:rPr lang="en-US" altLang="es-ES" sz="1200" dirty="0" err="1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under Grant Agreement No. 820773</a:t>
              </a:r>
            </a:p>
          </p:txBody>
        </p:sp>
        <p:pic>
          <p:nvPicPr>
            <p:cNvPr id="7" name="Imagen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967" y="6165850"/>
              <a:ext cx="671488" cy="45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ángulo 11"/>
          <p:cNvSpPr>
            <a:spLocks noChangeArrowheads="1"/>
          </p:cNvSpPr>
          <p:nvPr userDrawn="1"/>
        </p:nvSpPr>
        <p:spPr bwMode="auto">
          <a:xfrm>
            <a:off x="9142413" y="5853113"/>
            <a:ext cx="2189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>
                <a:solidFill>
                  <a:srgbClr val="3F3F3F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http://bim4ren.eu</a:t>
            </a:r>
            <a:r>
              <a:rPr lang="es-ES" altLang="es-ES">
                <a:solidFill>
                  <a:srgbClr val="3F3F3F"/>
                </a:solidFill>
                <a:hlinkClick r:id="rId3"/>
              </a:rPr>
              <a:t>/</a:t>
            </a:r>
            <a:endParaRPr lang="es-ES" altLang="es-ES">
              <a:solidFill>
                <a:srgbClr val="3F3F3F"/>
              </a:solidFill>
            </a:endParaRPr>
          </a:p>
        </p:txBody>
      </p:sp>
      <p:sp>
        <p:nvSpPr>
          <p:cNvPr id="9" name="Rectángulo 12"/>
          <p:cNvSpPr>
            <a:spLocks noChangeArrowheads="1"/>
          </p:cNvSpPr>
          <p:nvPr userDrawn="1"/>
        </p:nvSpPr>
        <p:spPr bwMode="auto">
          <a:xfrm>
            <a:off x="10102850" y="6291263"/>
            <a:ext cx="1225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600" b="1">
                <a:solidFill>
                  <a:srgbClr val="3F3F3F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4"/>
              </a:rPr>
              <a:t>@bim4ren</a:t>
            </a:r>
            <a:endParaRPr lang="es-ES" altLang="es-ES" sz="1600" b="1">
              <a:solidFill>
                <a:srgbClr val="3F3F3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n 1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650" y="6278563"/>
            <a:ext cx="33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1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963" y="153988"/>
            <a:ext cx="56578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3672115" y="2805214"/>
            <a:ext cx="4847772" cy="2414575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800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>
            <a:grpSpLocks/>
          </p:cNvGrpSpPr>
          <p:nvPr userDrawn="1"/>
        </p:nvGrpSpPr>
        <p:grpSpPr bwMode="auto">
          <a:xfrm>
            <a:off x="568325" y="6167438"/>
            <a:ext cx="6643688" cy="461962"/>
            <a:chOff x="763051" y="6167438"/>
            <a:chExt cx="6643494" cy="461962"/>
          </a:xfrm>
        </p:grpSpPr>
        <p:sp>
          <p:nvSpPr>
            <p:cNvPr id="6" name="CuadroTexto 5"/>
            <p:cNvSpPr txBox="1">
              <a:spLocks noChangeArrowheads="1"/>
            </p:cNvSpPr>
            <p:nvPr userDrawn="1"/>
          </p:nvSpPr>
          <p:spPr bwMode="auto">
            <a:xfrm>
              <a:off x="1596465" y="6167438"/>
              <a:ext cx="5810080" cy="4619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project has received funding from the H2020 </a:t>
              </a:r>
            </a:p>
            <a:p>
              <a:pPr>
                <a:defRPr/>
              </a:pPr>
              <a:r>
                <a:rPr lang="en-US" altLang="es-ES" sz="1200" dirty="0" err="1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under Grant Agreement No. 820773</a:t>
              </a:r>
            </a:p>
          </p:txBody>
        </p:sp>
        <p:pic>
          <p:nvPicPr>
            <p:cNvPr id="7" name="Imagen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51" y="6172051"/>
              <a:ext cx="671488" cy="45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n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46050"/>
            <a:ext cx="46990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8794" y="2799061"/>
            <a:ext cx="9970987" cy="834519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8795" y="3839194"/>
            <a:ext cx="9970987" cy="1402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431184" y="5355564"/>
            <a:ext cx="7329632" cy="369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alt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31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>
            <a:grpSpLocks/>
          </p:cNvGrpSpPr>
          <p:nvPr userDrawn="1"/>
        </p:nvGrpSpPr>
        <p:grpSpPr bwMode="auto">
          <a:xfrm>
            <a:off x="568325" y="6167438"/>
            <a:ext cx="6643688" cy="461962"/>
            <a:chOff x="763051" y="6167438"/>
            <a:chExt cx="6643494" cy="461962"/>
          </a:xfrm>
        </p:grpSpPr>
        <p:sp>
          <p:nvSpPr>
            <p:cNvPr id="6" name="CuadroTexto 5"/>
            <p:cNvSpPr txBox="1">
              <a:spLocks noChangeArrowheads="1"/>
            </p:cNvSpPr>
            <p:nvPr userDrawn="1"/>
          </p:nvSpPr>
          <p:spPr bwMode="auto">
            <a:xfrm>
              <a:off x="1596465" y="6167438"/>
              <a:ext cx="581008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project has received funding from the H2020 </a:t>
              </a:r>
            </a:p>
            <a:p>
              <a:pPr>
                <a:defRPr/>
              </a:pPr>
              <a:r>
                <a:rPr lang="en-US" altLang="es-ES" sz="1200" dirty="0" err="1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under Grant Agreement No. 820773</a:t>
              </a:r>
            </a:p>
          </p:txBody>
        </p:sp>
        <p:pic>
          <p:nvPicPr>
            <p:cNvPr id="7" name="Imagen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51" y="6172051"/>
              <a:ext cx="671488" cy="45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n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0" y="146050"/>
            <a:ext cx="46990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8794" y="2799061"/>
            <a:ext cx="9970987" cy="834519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8795" y="3839194"/>
            <a:ext cx="9970987" cy="1402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431184" y="5355564"/>
            <a:ext cx="7329632" cy="369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alt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612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5850" y="374650"/>
            <a:ext cx="1900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0" y="992188"/>
            <a:ext cx="9893300" cy="0"/>
          </a:xfrm>
          <a:prstGeom prst="line">
            <a:avLst/>
          </a:prstGeom>
          <a:ln w="28575">
            <a:solidFill>
              <a:srgbClr val="C6E5D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 userDrawn="1"/>
        </p:nvSpPr>
        <p:spPr bwMode="auto">
          <a:xfrm>
            <a:off x="966788" y="6445250"/>
            <a:ext cx="13922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altLang="es-ES" sz="1000" b="1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H2020 G.A. </a:t>
            </a:r>
            <a:r>
              <a:rPr lang="en-US" altLang="es-ES" sz="1000" b="1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820773</a:t>
            </a:r>
            <a:endParaRPr lang="es-ES" altLang="es-ES" sz="1000" b="1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6435725"/>
            <a:ext cx="344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52450" y="187683"/>
            <a:ext cx="9423400" cy="887182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52450" y="1380744"/>
            <a:ext cx="10801350" cy="4796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s-ES">
                <a:solidFill>
                  <a:srgbClr val="3F3F3F">
                    <a:lumMod val="75000"/>
                    <a:lumOff val="25000"/>
                  </a:srgbClr>
                </a:solidFill>
              </a:rPr>
              <a:t>Presentation title  + Location + Date</a:t>
            </a:r>
            <a:endParaRPr lang="es-ES" dirty="0">
              <a:solidFill>
                <a:srgbClr val="3F3F3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>
          <a:xfrm>
            <a:off x="10945813" y="6356350"/>
            <a:ext cx="719137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740CFCE-7F65-47B6-B223-E15898F06E3D}" type="slidenum">
              <a:rPr lang="es-ES">
                <a:solidFill>
                  <a:srgbClr val="3F3F3F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F3F3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19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B970-67CE-42C8-BF3E-B7B630A6BE11}" type="datetimeFigureOut">
              <a:rPr lang="fr-FR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26/05/2020</a:t>
            </a:fld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F1B8C-FE20-42BA-9C40-B130471251A0}" type="slidenum">
              <a:rPr lang="fr-FR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1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4"/>
          <p:cNvCxnSpPr/>
          <p:nvPr userDrawn="1"/>
        </p:nvCxnSpPr>
        <p:spPr>
          <a:xfrm>
            <a:off x="903288" y="4129088"/>
            <a:ext cx="26209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5"/>
          <p:cNvCxnSpPr/>
          <p:nvPr userDrawn="1"/>
        </p:nvCxnSpPr>
        <p:spPr>
          <a:xfrm>
            <a:off x="8713788" y="4129088"/>
            <a:ext cx="26177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o 6"/>
          <p:cNvGrpSpPr>
            <a:grpSpLocks/>
          </p:cNvGrpSpPr>
          <p:nvPr userDrawn="1"/>
        </p:nvGrpSpPr>
        <p:grpSpPr bwMode="auto">
          <a:xfrm>
            <a:off x="487363" y="6103938"/>
            <a:ext cx="4575175" cy="461962"/>
            <a:chOff x="3574967" y="6165850"/>
            <a:chExt cx="4574424" cy="461963"/>
          </a:xfrm>
        </p:grpSpPr>
        <p:sp>
          <p:nvSpPr>
            <p:cNvPr id="6" name="CuadroTexto 9"/>
            <p:cNvSpPr txBox="1">
              <a:spLocks noChangeArrowheads="1"/>
            </p:cNvSpPr>
            <p:nvPr userDrawn="1"/>
          </p:nvSpPr>
          <p:spPr bwMode="auto">
            <a:xfrm>
              <a:off x="4392395" y="6165850"/>
              <a:ext cx="3756996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project has received funding from the H2020 </a:t>
              </a:r>
            </a:p>
            <a:p>
              <a:pPr>
                <a:defRPr/>
              </a:pPr>
              <a:r>
                <a:rPr lang="en-US" altLang="es-ES" sz="1200" dirty="0" err="1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under Grant Agreement No. 820773</a:t>
              </a:r>
            </a:p>
          </p:txBody>
        </p:sp>
        <p:pic>
          <p:nvPicPr>
            <p:cNvPr id="7" name="Imagen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967" y="6165850"/>
              <a:ext cx="671488" cy="45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ángulo 11"/>
          <p:cNvSpPr>
            <a:spLocks noChangeArrowheads="1"/>
          </p:cNvSpPr>
          <p:nvPr userDrawn="1"/>
        </p:nvSpPr>
        <p:spPr bwMode="auto">
          <a:xfrm>
            <a:off x="9142413" y="5853113"/>
            <a:ext cx="2189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>
                <a:solidFill>
                  <a:srgbClr val="3F3F3F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http://bim4ren.eu</a:t>
            </a:r>
            <a:r>
              <a:rPr lang="es-ES" altLang="es-ES">
                <a:solidFill>
                  <a:srgbClr val="3F3F3F"/>
                </a:solidFill>
                <a:hlinkClick r:id="rId3"/>
              </a:rPr>
              <a:t>/</a:t>
            </a:r>
            <a:endParaRPr lang="es-ES" altLang="es-ES">
              <a:solidFill>
                <a:srgbClr val="3F3F3F"/>
              </a:solidFill>
            </a:endParaRPr>
          </a:p>
        </p:txBody>
      </p:sp>
      <p:sp>
        <p:nvSpPr>
          <p:cNvPr id="9" name="Rectángulo 12"/>
          <p:cNvSpPr>
            <a:spLocks noChangeArrowheads="1"/>
          </p:cNvSpPr>
          <p:nvPr userDrawn="1"/>
        </p:nvSpPr>
        <p:spPr bwMode="auto">
          <a:xfrm>
            <a:off x="10102850" y="6291263"/>
            <a:ext cx="1225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600" b="1">
                <a:solidFill>
                  <a:srgbClr val="3F3F3F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4"/>
              </a:rPr>
              <a:t>@bim4ren</a:t>
            </a:r>
            <a:endParaRPr lang="es-ES" altLang="es-ES" sz="1600" b="1">
              <a:solidFill>
                <a:srgbClr val="3F3F3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n 13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650" y="6278563"/>
            <a:ext cx="33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1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963" y="153988"/>
            <a:ext cx="56578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3672115" y="2805214"/>
            <a:ext cx="4847772" cy="2414575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032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96C-B2A6-4FEF-BAD5-C8223CBFE330}" type="datetimeFigureOut">
              <a:rPr lang="fr-FR">
                <a:solidFill>
                  <a:srgbClr val="3F3F3F">
                    <a:tint val="75000"/>
                  </a:srgbClr>
                </a:solidFill>
              </a:rPr>
              <a:pPr/>
              <a:t>26/05/2020</a:t>
            </a:fld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A26-5E01-4709-B425-CD0FD9DBE26D}" type="slidenum">
              <a:rPr lang="fr-FR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883" y="107941"/>
            <a:ext cx="2076117" cy="784767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79394" y="365126"/>
            <a:ext cx="9636489" cy="10551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FBA919"/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42028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2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 (dou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 userDrawn="1"/>
        </p:nvSpPr>
        <p:spPr>
          <a:xfrm>
            <a:off x="0" y="-14288"/>
            <a:ext cx="12192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5" name="Subtítulo 2"/>
          <p:cNvSpPr txBox="1">
            <a:spLocks/>
          </p:cNvSpPr>
          <p:nvPr userDrawn="1"/>
        </p:nvSpPr>
        <p:spPr bwMode="auto">
          <a:xfrm>
            <a:off x="966788" y="6445250"/>
            <a:ext cx="1392237" cy="234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altLang="es-ES" sz="1000" b="1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H2020 G.A. </a:t>
            </a:r>
            <a:r>
              <a:rPr lang="en-US" altLang="es-ES" sz="1000" b="1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820773</a:t>
            </a:r>
            <a:endParaRPr lang="es-ES" altLang="es-ES" sz="1000" b="1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0" y="374650"/>
            <a:ext cx="1900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435725"/>
            <a:ext cx="344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ubtítulo 2"/>
          <p:cNvSpPr>
            <a:spLocks noGrp="1"/>
          </p:cNvSpPr>
          <p:nvPr>
            <p:ph type="subTitle" idx="1"/>
          </p:nvPr>
        </p:nvSpPr>
        <p:spPr>
          <a:xfrm>
            <a:off x="552450" y="1641472"/>
            <a:ext cx="11113078" cy="454387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365126"/>
            <a:ext cx="9423400" cy="88718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s-ES"/>
              <a:t>Presentation title  + Location + Date</a:t>
            </a:r>
            <a:endParaRPr lang="es-ES" dirty="0"/>
          </a:p>
        </p:txBody>
      </p:sp>
      <p:sp>
        <p:nvSpPr>
          <p:cNvPr id="9" name="Marcador de número de diapositiva 10"/>
          <p:cNvSpPr>
            <a:spLocks noGrp="1"/>
          </p:cNvSpPr>
          <p:nvPr>
            <p:ph type="sldNum" sz="quarter" idx="11"/>
          </p:nvPr>
        </p:nvSpPr>
        <p:spPr>
          <a:xfrm>
            <a:off x="10945813" y="6356350"/>
            <a:ext cx="719137" cy="365125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Open Sans" pitchFamily="34" charset="0"/>
              </a:defRPr>
            </a:lvl1pPr>
          </a:lstStyle>
          <a:p>
            <a:fld id="{48F2B115-3CA1-429E-85D3-DDC55591BE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5298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4"/>
          <p:cNvCxnSpPr/>
          <p:nvPr userDrawn="1"/>
        </p:nvCxnSpPr>
        <p:spPr>
          <a:xfrm>
            <a:off x="903288" y="4129088"/>
            <a:ext cx="26209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5"/>
          <p:cNvCxnSpPr/>
          <p:nvPr userDrawn="1"/>
        </p:nvCxnSpPr>
        <p:spPr>
          <a:xfrm>
            <a:off x="8713788" y="4129088"/>
            <a:ext cx="26177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o 6"/>
          <p:cNvGrpSpPr>
            <a:grpSpLocks/>
          </p:cNvGrpSpPr>
          <p:nvPr userDrawn="1"/>
        </p:nvGrpSpPr>
        <p:grpSpPr bwMode="auto">
          <a:xfrm>
            <a:off x="487363" y="6103938"/>
            <a:ext cx="4575175" cy="461962"/>
            <a:chOff x="3574967" y="6165850"/>
            <a:chExt cx="4574424" cy="461963"/>
          </a:xfrm>
        </p:grpSpPr>
        <p:sp>
          <p:nvSpPr>
            <p:cNvPr id="6" name="CuadroTexto 9"/>
            <p:cNvSpPr txBox="1">
              <a:spLocks noChangeArrowheads="1"/>
            </p:cNvSpPr>
            <p:nvPr userDrawn="1"/>
          </p:nvSpPr>
          <p:spPr bwMode="auto">
            <a:xfrm>
              <a:off x="4392395" y="6165850"/>
              <a:ext cx="3756996" cy="4619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project has received funding from the H2020 </a:t>
              </a:r>
            </a:p>
            <a:p>
              <a:pPr>
                <a:defRPr/>
              </a:pPr>
              <a:r>
                <a:rPr lang="en-US" altLang="es-ES" sz="1200" dirty="0" err="1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under Grant Agreement No. 820773</a:t>
              </a:r>
            </a:p>
          </p:txBody>
        </p:sp>
        <p:pic>
          <p:nvPicPr>
            <p:cNvPr id="7" name="Imagen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967" y="6165850"/>
              <a:ext cx="671488" cy="45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ángulo 11"/>
          <p:cNvSpPr>
            <a:spLocks noChangeArrowheads="1"/>
          </p:cNvSpPr>
          <p:nvPr userDrawn="1"/>
        </p:nvSpPr>
        <p:spPr bwMode="auto">
          <a:xfrm>
            <a:off x="9142413" y="5853113"/>
            <a:ext cx="218916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dirty="0">
                <a:solidFill>
                  <a:schemeClr val="accent5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http://bim4ren.eu</a:t>
            </a:r>
            <a:r>
              <a:rPr lang="es-ES" altLang="es-ES" dirty="0">
                <a:solidFill>
                  <a:schemeClr val="accent5"/>
                </a:solidFill>
                <a:hlinkClick r:id="rId3"/>
              </a:rPr>
              <a:t>/</a:t>
            </a:r>
            <a:endParaRPr lang="es-ES" altLang="es-ES" dirty="0">
              <a:solidFill>
                <a:schemeClr val="accent5"/>
              </a:solidFill>
            </a:endParaRPr>
          </a:p>
        </p:txBody>
      </p:sp>
      <p:sp>
        <p:nvSpPr>
          <p:cNvPr id="9" name="Rectángulo 12"/>
          <p:cNvSpPr>
            <a:spLocks noChangeArrowheads="1"/>
          </p:cNvSpPr>
          <p:nvPr userDrawn="1"/>
        </p:nvSpPr>
        <p:spPr bwMode="auto">
          <a:xfrm>
            <a:off x="10102850" y="6291263"/>
            <a:ext cx="12255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600" b="1" dirty="0">
                <a:solidFill>
                  <a:schemeClr val="accent5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4"/>
              </a:rPr>
              <a:t>@bim4ren</a:t>
            </a:r>
            <a:endParaRPr lang="es-ES" altLang="es-ES" sz="1600" b="1" dirty="0">
              <a:solidFill>
                <a:schemeClr val="accent5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n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6278563"/>
            <a:ext cx="33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53988"/>
            <a:ext cx="56578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3672115" y="2805214"/>
            <a:ext cx="4847772" cy="2414575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9164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7492C-2DC5-4FA1-BF37-65693DF4793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4BE5-317E-4651-A1CA-0BD741C1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7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5850" y="374650"/>
            <a:ext cx="1900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0" y="992188"/>
            <a:ext cx="9893300" cy="0"/>
          </a:xfrm>
          <a:prstGeom prst="line">
            <a:avLst/>
          </a:prstGeom>
          <a:ln w="28575">
            <a:solidFill>
              <a:srgbClr val="C6E5D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 userDrawn="1"/>
        </p:nvSpPr>
        <p:spPr bwMode="auto">
          <a:xfrm>
            <a:off x="966788" y="6445250"/>
            <a:ext cx="13922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altLang="es-ES" sz="1000" b="1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H2020 G.A. </a:t>
            </a:r>
            <a:r>
              <a:rPr lang="en-US" altLang="es-ES" sz="1000" b="1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820773</a:t>
            </a:r>
            <a:endParaRPr lang="es-ES" altLang="es-ES" sz="1000" b="1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6435725"/>
            <a:ext cx="344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52450" y="187683"/>
            <a:ext cx="9423400" cy="887182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52450" y="1380744"/>
            <a:ext cx="10801350" cy="4796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s-ES">
                <a:solidFill>
                  <a:srgbClr val="3F3F3F">
                    <a:lumMod val="75000"/>
                    <a:lumOff val="25000"/>
                  </a:srgbClr>
                </a:solidFill>
              </a:rPr>
              <a:t>Presentation title  + Location + Date</a:t>
            </a:r>
            <a:endParaRPr lang="es-ES" dirty="0">
              <a:solidFill>
                <a:srgbClr val="3F3F3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>
          <a:xfrm>
            <a:off x="10945813" y="6356350"/>
            <a:ext cx="719137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740CFCE-7F65-47B6-B223-E15898F06E3D}" type="slidenum">
              <a:rPr lang="es-ES">
                <a:solidFill>
                  <a:srgbClr val="3F3F3F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F3F3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5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7492C-2DC5-4FA1-BF37-65693DF4793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4BE5-317E-4651-A1CA-0BD741C1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>
            <a:grpSpLocks/>
          </p:cNvGrpSpPr>
          <p:nvPr userDrawn="1"/>
        </p:nvGrpSpPr>
        <p:grpSpPr bwMode="auto">
          <a:xfrm>
            <a:off x="568325" y="6167438"/>
            <a:ext cx="6643688" cy="461962"/>
            <a:chOff x="763051" y="6167438"/>
            <a:chExt cx="6643494" cy="461962"/>
          </a:xfrm>
        </p:grpSpPr>
        <p:sp>
          <p:nvSpPr>
            <p:cNvPr id="6" name="CuadroTexto 5"/>
            <p:cNvSpPr txBox="1">
              <a:spLocks noChangeArrowheads="1"/>
            </p:cNvSpPr>
            <p:nvPr userDrawn="1"/>
          </p:nvSpPr>
          <p:spPr bwMode="auto">
            <a:xfrm>
              <a:off x="1596465" y="6167438"/>
              <a:ext cx="581008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project has received funding from the H2020 </a:t>
              </a:r>
            </a:p>
            <a:p>
              <a:pPr>
                <a:defRPr/>
              </a:pPr>
              <a:r>
                <a:rPr lang="en-US" altLang="es-ES" sz="1200" dirty="0" err="1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en-US" altLang="es-ES" sz="1200" dirty="0">
                  <a:solidFill>
                    <a:srgbClr val="4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under Grant Agreement No. 820773</a:t>
              </a:r>
            </a:p>
          </p:txBody>
        </p:sp>
        <p:pic>
          <p:nvPicPr>
            <p:cNvPr id="7" name="Imagen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51" y="6172051"/>
              <a:ext cx="671488" cy="45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n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0" y="146050"/>
            <a:ext cx="46990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8794" y="2799061"/>
            <a:ext cx="9970987" cy="834519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8795" y="3839194"/>
            <a:ext cx="9970987" cy="1402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431184" y="5355564"/>
            <a:ext cx="7329632" cy="369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 alt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453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5850" y="374650"/>
            <a:ext cx="1900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0" y="992188"/>
            <a:ext cx="9893300" cy="0"/>
          </a:xfrm>
          <a:prstGeom prst="line">
            <a:avLst/>
          </a:prstGeom>
          <a:ln w="28575">
            <a:solidFill>
              <a:srgbClr val="C6E5D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 userDrawn="1"/>
        </p:nvSpPr>
        <p:spPr bwMode="auto">
          <a:xfrm>
            <a:off x="966788" y="6445250"/>
            <a:ext cx="13922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ES" altLang="es-ES" sz="1000" b="1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H2020 G.A. </a:t>
            </a:r>
            <a:r>
              <a:rPr lang="en-US" altLang="es-ES" sz="1000" b="1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820773</a:t>
            </a:r>
            <a:endParaRPr lang="es-ES" altLang="es-ES" sz="1000" b="1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6435725"/>
            <a:ext cx="344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52450" y="187683"/>
            <a:ext cx="9423400" cy="887182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52450" y="1380744"/>
            <a:ext cx="10801350" cy="4796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s-ES">
                <a:solidFill>
                  <a:srgbClr val="3F3F3F">
                    <a:lumMod val="75000"/>
                    <a:lumOff val="25000"/>
                  </a:srgbClr>
                </a:solidFill>
              </a:rPr>
              <a:t>Presentation title  + Location + Date</a:t>
            </a:r>
            <a:endParaRPr lang="es-ES" dirty="0">
              <a:solidFill>
                <a:srgbClr val="3F3F3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>
          <a:xfrm>
            <a:off x="10945813" y="6356350"/>
            <a:ext cx="719137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740CFCE-7F65-47B6-B223-E15898F06E3D}" type="slidenum">
              <a:rPr lang="es-ES">
                <a:solidFill>
                  <a:srgbClr val="3F3F3F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F3F3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9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B970-67CE-42C8-BF3E-B7B630A6BE11}" type="datetimeFigureOut">
              <a:rPr lang="fr-FR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26/05/2020</a:t>
            </a:fld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F1B8C-FE20-42BA-9C40-B130471251A0}" type="slidenum">
              <a:rPr lang="fr-FR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8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/>
          <a:stretch>
            <a:fillRect/>
          </a:stretch>
        </p:blipFill>
        <p:spPr bwMode="auto">
          <a:xfrm>
            <a:off x="3175" y="0"/>
            <a:ext cx="121888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ie de página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Presentation title  + Location + Date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AF8CEDB-876A-41C5-9D48-A5C09EAC348F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26" r:id="rId4"/>
    <p:sldLayoutId id="2147483953" r:id="rId5"/>
    <p:sldLayoutId id="2147483954" r:id="rId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8B1697-7692-417A-9FC1-0C9B27118194}" type="datetimeFigureOut">
              <a:rPr lang="fr-FR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26/05/2020</a:t>
            </a:fld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CA7078-9768-4852-946D-2749CFEA300C}" type="slidenum">
              <a:rPr lang="fr-FR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2053" name="Imag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97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61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8B1697-7692-417A-9FC1-0C9B27118194}" type="datetimeFigureOut">
              <a:rPr lang="fr-FR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26/05/2020</a:t>
            </a:fld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CA7078-9768-4852-946D-2749CFEA300C}" type="slidenum">
              <a:rPr lang="fr-FR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2053" name="Imag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56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bim4ren.eu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hyperlink" Target="https://www.linkedin.com/company/bim4ren-eu-project/" TargetMode="External"/><Relationship Id="rId4" Type="http://schemas.openxmlformats.org/officeDocument/2006/relationships/hyperlink" Target="https://twitter.com/bim4r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jp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47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47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microsoft.com/office/2007/relationships/hdphoto" Target="../media/hdphoto1.wdp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image" Target="../media/image56.emf"/><Relationship Id="rId9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3" Type="http://schemas.openxmlformats.org/officeDocument/2006/relationships/hyperlink" Target="https://bim4ren.eu/" TargetMode="External"/><Relationship Id="rId7" Type="http://schemas.openxmlformats.org/officeDocument/2006/relationships/hyperlink" Target="https://bim4ren.eu/newsletter/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contact@bim4ren.eu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linkedin.com/company/bim4ren-eu-project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twitter.com/bim4ren" TargetMode="External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hyperlink" Target="https://bim4ren.eu/newsletter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inkedin.com/company/bim4ren-eu-project/" TargetMode="External"/><Relationship Id="rId11" Type="http://schemas.openxmlformats.org/officeDocument/2006/relationships/hyperlink" Target="mailto:contact@bim4ren.eu" TargetMode="External"/><Relationship Id="rId5" Type="http://schemas.openxmlformats.org/officeDocument/2006/relationships/hyperlink" Target="https://twitter.com/bim4ren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bim4ren.eu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Imagen 4" descr="Imagen que contiene texto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" y="26536"/>
            <a:ext cx="40782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latin typeface="Trebuchet MS" panose="020B0603020202020204" pitchFamily="34" charset="0"/>
              </a:rPr>
              <a:t>BIM4Ren </a:t>
            </a:r>
            <a:r>
              <a:rPr lang="es-ES" dirty="0" err="1" smtClean="0">
                <a:latin typeface="Trebuchet MS" panose="020B0603020202020204" pitchFamily="34" charset="0"/>
              </a:rPr>
              <a:t>Webinar</a:t>
            </a:r>
            <a:r>
              <a:rPr lang="es-ES" dirty="0">
                <a:latin typeface="Trebuchet MS" panose="020B0603020202020204" pitchFamily="34" charset="0"/>
              </a:rPr>
              <a:t>, 26-05-2020</a:t>
            </a:r>
          </a:p>
        </p:txBody>
      </p:sp>
      <p:sp>
        <p:nvSpPr>
          <p:cNvPr id="12" name="Titre 5"/>
          <p:cNvSpPr txBox="1">
            <a:spLocks/>
          </p:cNvSpPr>
          <p:nvPr/>
        </p:nvSpPr>
        <p:spPr>
          <a:xfrm>
            <a:off x="11714" y="1791113"/>
            <a:ext cx="12180286" cy="83451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Meet BIM4REN: easy-to-use BIM tools for renovation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85000"/>
                  <a:lumOff val="15000"/>
                </a:srgbClr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3" name="Sous-titre 6"/>
          <p:cNvSpPr txBox="1">
            <a:spLocks/>
          </p:cNvSpPr>
          <p:nvPr/>
        </p:nvSpPr>
        <p:spPr>
          <a:xfrm>
            <a:off x="11715" y="2625632"/>
            <a:ext cx="12180285" cy="1402467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rgbClr val="3F3F3F">
                    <a:lumMod val="85000"/>
                    <a:lumOff val="15000"/>
                  </a:srgbClr>
                </a:solidFill>
                <a:effectLst/>
                <a:uLnTx/>
                <a:uFillTx/>
                <a:latin typeface="Open Sans" panose="020B0606030504020204" pitchFamily="34" charset="0"/>
              </a:rPr>
              <a:t>		</a:t>
            </a: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</a:rPr>
              <a:t>1. The BIM4Ren webinar series &amp; stakeholders community</a:t>
            </a:r>
            <a:endParaRPr kumimoji="0" lang="en-GB" sz="2000" b="0" i="0" u="none" strike="noStrike" kern="1200" cap="none" spc="0" normalizeH="0" baseline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</a:rPr>
              <a:t>		Fernando Sigchos, Projects/Communication Manager, European Builders Confederation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00" b="0" i="0" u="none" strike="noStrike" kern="1200" cap="none" spc="0" normalizeH="0" baseline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</a:rPr>
              <a:t>		2. The construction sector and the need for easy-to-use digitalized tools</a:t>
            </a:r>
            <a:endParaRPr kumimoji="0" lang="en-GB" sz="2000" b="0" i="0" u="none" strike="noStrike" kern="1200" cap="none" spc="0" normalizeH="0" baseline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</a:rPr>
              <a:t>		Eugenio Quintieri, Secretary General, European Builders Confederation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00" b="0" i="0" u="none" strike="noStrike" kern="1200" cap="none" spc="0" normalizeH="0" baseline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</a:rPr>
              <a:t>		3. The BIM4Ren concept</a:t>
            </a:r>
            <a:endParaRPr kumimoji="0" lang="en-GB" sz="2000" b="0" i="0" u="none" strike="noStrike" kern="1200" cap="none" spc="0" normalizeH="0" baseline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 panose="020B0606030504020204" pitchFamily="34" charset="0"/>
            </a:endParaRP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</a:rPr>
              <a:t>		Pierre Bourreau, IT Project Manager, </a:t>
            </a:r>
            <a:r>
              <a:rPr kumimoji="0" lang="en-GB" sz="2000" b="0" i="0" u="none" strike="noStrike" kern="1200" cap="none" spc="0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</a:rPr>
              <a:t>Nobatek</a:t>
            </a:r>
            <a:r>
              <a:rPr kumimoji="0" lang="en-GB" sz="2000" b="0" i="0" u="none" strike="noStrike" kern="1200" cap="none" spc="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</a:rPr>
              <a:t>/Inef4</a:t>
            </a: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00" b="0" i="0" u="none" strike="noStrike" kern="1200" cap="none" spc="0" normalizeH="0" baseline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 panose="020B0606030504020204" pitchFamily="34" charset="0"/>
            </a:endParaRP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</a:rPr>
              <a:t>		4. The potential of BIM for renovation</a:t>
            </a:r>
            <a:endParaRPr kumimoji="0" lang="en-GB" sz="2000" b="0" i="0" u="none" strike="noStrike" kern="1200" cap="none" spc="0" normalizeH="0" baseline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 panose="020B0606030504020204" pitchFamily="34" charset="0"/>
            </a:endParaRP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 panose="020B0606030504020204" pitchFamily="34" charset="0"/>
              </a:rPr>
              <a:t>		Professor Jakob Beetz, RWTH Aachen University</a:t>
            </a:r>
            <a:endParaRPr kumimoji="0" lang="en-GB" sz="2000" b="0" i="0" u="none" strike="noStrike" kern="1200" cap="none" spc="0" normalizeH="0" baseline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89666" y="4160133"/>
            <a:ext cx="3132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200" b="1" dirty="0">
                <a:solidFill>
                  <a:srgbClr val="3F3F3F"/>
                </a:solidFill>
              </a:rPr>
              <a:t>Follow us!</a:t>
            </a:r>
            <a:endParaRPr lang="es-ES" sz="2200" b="1" dirty="0">
              <a:solidFill>
                <a:srgbClr val="3F3F3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8257" y="4586568"/>
            <a:ext cx="3424208" cy="2062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             </a:t>
            </a:r>
            <a:r>
              <a:rPr lang="en-GB" sz="2000" b="1" u="sng" dirty="0">
                <a:solidFill>
                  <a:schemeClr val="bg1"/>
                </a:solidFill>
                <a:hlinkClick r:id="rId3"/>
              </a:rPr>
              <a:t>bim4ren.eu</a:t>
            </a:r>
            <a:endParaRPr lang="en-GB" sz="2000" b="1" u="sng" dirty="0">
              <a:solidFill>
                <a:schemeClr val="bg1"/>
              </a:solidFill>
            </a:endParaRPr>
          </a:p>
          <a:p>
            <a:endParaRPr lang="en-GB" sz="2000" b="1" u="sng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             </a:t>
            </a:r>
            <a:r>
              <a:rPr lang="en-GB" sz="2000" b="1" u="sng" dirty="0">
                <a:solidFill>
                  <a:schemeClr val="bg1"/>
                </a:solidFill>
                <a:hlinkClick r:id="rId4"/>
              </a:rPr>
              <a:t>@bim4ren</a:t>
            </a:r>
            <a:endParaRPr lang="en-GB" sz="2000" b="1" u="sng" dirty="0">
              <a:solidFill>
                <a:schemeClr val="bg1"/>
              </a:solidFill>
            </a:endParaRPr>
          </a:p>
          <a:p>
            <a:endParaRPr lang="en-GB" sz="2000" b="1" u="sng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             </a:t>
            </a:r>
            <a:r>
              <a:rPr lang="en-GB" sz="2000" b="1" u="sng" dirty="0">
                <a:solidFill>
                  <a:schemeClr val="bg1"/>
                </a:solidFill>
                <a:hlinkClick r:id="rId5"/>
              </a:rPr>
              <a:t>BIM4Ren Project</a:t>
            </a:r>
            <a:endParaRPr lang="en-GB" sz="2000" b="1" u="sng" dirty="0">
              <a:solidFill>
                <a:schemeClr val="bg1"/>
              </a:solidFill>
            </a:endParaRPr>
          </a:p>
          <a:p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63" y="4735359"/>
            <a:ext cx="504000" cy="50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03" y="5927755"/>
            <a:ext cx="504000" cy="50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63" y="5331557"/>
            <a:ext cx="504000" cy="504000"/>
          </a:xfrm>
          <a:prstGeom prst="rect">
            <a:avLst/>
          </a:prstGeom>
        </p:spPr>
      </p:pic>
      <p:sp>
        <p:nvSpPr>
          <p:cNvPr id="22" name="Chevron 21"/>
          <p:cNvSpPr/>
          <p:nvPr/>
        </p:nvSpPr>
        <p:spPr>
          <a:xfrm>
            <a:off x="9097256" y="4201849"/>
            <a:ext cx="396319" cy="34263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digital construction without SMEs!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rebuchet MS" panose="020B0603020202020204" pitchFamily="34" charset="0"/>
              </a:rPr>
              <a:t>Meet BIM4REN: easy-to-use BIM tools for renovation</a:t>
            </a:r>
            <a:r>
              <a:rPr lang="es-ES" dirty="0">
                <a:latin typeface="Trebuchet MS" panose="020B0603020202020204" pitchFamily="34" charset="0"/>
              </a:rPr>
              <a:t>, </a:t>
            </a:r>
          </a:p>
          <a:p>
            <a:pPr algn="ctr">
              <a:defRPr/>
            </a:pPr>
            <a:r>
              <a:rPr lang="es-ES" dirty="0" err="1">
                <a:latin typeface="Trebuchet MS" panose="020B0603020202020204" pitchFamily="34" charset="0"/>
              </a:rPr>
              <a:t>Webinar</a:t>
            </a:r>
            <a:r>
              <a:rPr lang="es-ES" dirty="0">
                <a:latin typeface="Trebuchet MS" panose="020B0603020202020204" pitchFamily="34" charset="0"/>
              </a:rPr>
              <a:t>, 26-05-2020</a:t>
            </a:r>
          </a:p>
        </p:txBody>
      </p:sp>
      <p:sp>
        <p:nvSpPr>
          <p:cNvPr id="6" name="Marcador de número de diapositiva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37443B-BED4-4BDF-9E12-D92AC9CE6527}" type="slidenum">
              <a:rPr lang="es-ES" altLang="en-US">
                <a:solidFill>
                  <a:srgbClr val="404040"/>
                </a:solidFill>
                <a:latin typeface="Trebuchet MS" panose="020B0603020202020204" pitchFamily="34" charset="0"/>
              </a:rPr>
              <a:pPr/>
              <a:t>10</a:t>
            </a:fld>
            <a:endParaRPr lang="es-ES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CC35"/>
              </a:clrFrom>
              <a:clrTo>
                <a:srgbClr val="FECC3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9" y="1095977"/>
            <a:ext cx="7931702" cy="28816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51872" y="5491698"/>
            <a:ext cx="41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52C4B2"/>
                </a:solidFill>
              </a:rPr>
              <a:t>Digital construction </a:t>
            </a:r>
            <a:r>
              <a:rPr lang="en-GB" sz="2000" b="1" dirty="0">
                <a:solidFill>
                  <a:srgbClr val="3F3F3F"/>
                </a:solidFill>
              </a:rPr>
              <a:t>cannot be reached without construction SMEs </a:t>
            </a:r>
            <a:r>
              <a:rPr lang="en-GB" sz="2000" b="1" dirty="0">
                <a:solidFill>
                  <a:srgbClr val="52C4B2"/>
                </a:solidFill>
              </a:rPr>
              <a:t>!</a:t>
            </a:r>
            <a:r>
              <a:rPr lang="en-GB" sz="2000" dirty="0">
                <a:solidFill>
                  <a:srgbClr val="3F3F3F"/>
                </a:solidFill>
              </a:rPr>
              <a:t> </a:t>
            </a:r>
            <a:endParaRPr lang="en-US" sz="2000" dirty="0">
              <a:solidFill>
                <a:srgbClr val="3F3F3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12" y="4409658"/>
            <a:ext cx="1728216" cy="1082040"/>
          </a:xfrm>
          <a:prstGeom prst="rect">
            <a:avLst/>
          </a:prstGeom>
        </p:spPr>
      </p:pic>
      <p:sp>
        <p:nvSpPr>
          <p:cNvPr id="11" name="Chevron 10"/>
          <p:cNvSpPr/>
          <p:nvPr/>
        </p:nvSpPr>
        <p:spPr>
          <a:xfrm rot="8041421">
            <a:off x="2783319" y="4243947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57" y="4156674"/>
            <a:ext cx="1566672" cy="1335024"/>
          </a:xfrm>
          <a:prstGeom prst="rect">
            <a:avLst/>
          </a:prstGeom>
        </p:spPr>
      </p:pic>
      <p:sp>
        <p:nvSpPr>
          <p:cNvPr id="13" name="Chevron 12"/>
          <p:cNvSpPr/>
          <p:nvPr/>
        </p:nvSpPr>
        <p:spPr>
          <a:xfrm rot="2911650">
            <a:off x="8236820" y="4244675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4655" y="5442626"/>
            <a:ext cx="450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52C4B2"/>
                </a:solidFill>
              </a:rPr>
              <a:t>Sustainable construction </a:t>
            </a:r>
            <a:r>
              <a:rPr lang="en-GB" sz="2000" b="1" dirty="0">
                <a:solidFill>
                  <a:srgbClr val="3F3F3F"/>
                </a:solidFill>
              </a:rPr>
              <a:t>cannot be reached without construction SMEs </a:t>
            </a:r>
            <a:r>
              <a:rPr lang="en-GB" sz="2000" b="1" dirty="0">
                <a:solidFill>
                  <a:srgbClr val="52C4B2"/>
                </a:solidFill>
              </a:rPr>
              <a:t>!</a:t>
            </a:r>
            <a:r>
              <a:rPr lang="en-GB" sz="2000" dirty="0">
                <a:solidFill>
                  <a:srgbClr val="3F3F3F"/>
                </a:solidFill>
              </a:rPr>
              <a:t> </a:t>
            </a:r>
            <a:endParaRPr lang="en-US" sz="2000" dirty="0">
              <a:solidFill>
                <a:srgbClr val="3F3F3F"/>
              </a:solidFill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116" y="6046209"/>
            <a:ext cx="998884" cy="8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for SMEs regarding digital tools SMEs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rebuchet MS" panose="020B0603020202020204" pitchFamily="34" charset="0"/>
              </a:rPr>
              <a:t>Meet BIM4REN: easy-to-use BIM tools for renovation</a:t>
            </a:r>
            <a:r>
              <a:rPr lang="es-ES" dirty="0">
                <a:latin typeface="Trebuchet MS" panose="020B0603020202020204" pitchFamily="34" charset="0"/>
              </a:rPr>
              <a:t>, </a:t>
            </a:r>
          </a:p>
          <a:p>
            <a:pPr algn="ctr">
              <a:defRPr/>
            </a:pPr>
            <a:r>
              <a:rPr lang="es-ES" dirty="0" err="1">
                <a:latin typeface="Trebuchet MS" panose="020B0603020202020204" pitchFamily="34" charset="0"/>
              </a:rPr>
              <a:t>Webinar</a:t>
            </a:r>
            <a:r>
              <a:rPr lang="es-ES" dirty="0">
                <a:latin typeface="Trebuchet MS" panose="020B0603020202020204" pitchFamily="34" charset="0"/>
              </a:rPr>
              <a:t>, 26-05-2020</a:t>
            </a:r>
          </a:p>
        </p:txBody>
      </p:sp>
      <p:sp>
        <p:nvSpPr>
          <p:cNvPr id="6" name="Marcador de número de diapositiva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37443B-BED4-4BDF-9E12-D92AC9CE6527}" type="slidenum">
              <a:rPr lang="es-ES" altLang="en-US">
                <a:solidFill>
                  <a:srgbClr val="404040"/>
                </a:solidFill>
                <a:latin typeface="Trebuchet MS" panose="020B0603020202020204" pitchFamily="34" charset="0"/>
              </a:rPr>
              <a:pPr/>
              <a:t>11</a:t>
            </a:fld>
            <a:endParaRPr lang="es-ES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116" y="6046209"/>
            <a:ext cx="998884" cy="8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3402" y="2257601"/>
            <a:ext cx="8348896" cy="39395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just"/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Complexity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 and high number of digital tools</a:t>
            </a:r>
          </a:p>
          <a:p>
            <a:pPr lvl="0" algn="just"/>
            <a:endParaRPr lang="en-US" sz="25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 lvl="0" algn="just"/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Lack of </a:t>
            </a:r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interoperability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 between different tools </a:t>
            </a:r>
          </a:p>
          <a:p>
            <a:pPr lvl="0" algn="just"/>
            <a:endParaRPr lang="en-US" sz="25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 lvl="0" algn="just"/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Software not addressing </a:t>
            </a:r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real needs 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of small companies</a:t>
            </a:r>
          </a:p>
          <a:p>
            <a:pPr lvl="0" algn="just"/>
            <a:endParaRPr lang="en-US" sz="25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 lvl="0" algn="just"/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Lack of digital </a:t>
            </a:r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expertise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 and/or </a:t>
            </a:r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training</a:t>
            </a:r>
          </a:p>
          <a:p>
            <a:pPr lvl="0" algn="just"/>
            <a:endParaRPr lang="en-US" sz="25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 lvl="0" algn="just"/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Lack</a:t>
            </a:r>
            <a:r>
              <a:rPr lang="en-GB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 of </a:t>
            </a:r>
            <a:r>
              <a:rPr lang="en-GB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financial means </a:t>
            </a:r>
            <a:r>
              <a:rPr lang="en-GB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and upfront investments</a:t>
            </a:r>
            <a:endParaRPr lang="en-US" sz="25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 lvl="0"/>
            <a:endParaRPr lang="en-US" sz="2500" dirty="0">
              <a:solidFill>
                <a:srgbClr val="3F3F3F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5" y="1195296"/>
            <a:ext cx="1944285" cy="17134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CE32"/>
              </a:clrFrom>
              <a:clrTo>
                <a:srgbClr val="FFCE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8" y="2953248"/>
            <a:ext cx="2545730" cy="35551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93446" y="1256467"/>
            <a:ext cx="8770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3F3F3F"/>
                </a:solidFill>
                <a:latin typeface="Trebuchet MS" panose="020B0603020202020204" pitchFamily="34" charset="0"/>
              </a:rPr>
              <a:t>There are several </a:t>
            </a:r>
            <a:r>
              <a:rPr lang="en-US" sz="2600" b="1" dirty="0">
                <a:solidFill>
                  <a:srgbClr val="3F3F3F"/>
                </a:solidFill>
                <a:latin typeface="Trebuchet MS" panose="020B0603020202020204" pitchFamily="34" charset="0"/>
              </a:rPr>
              <a:t>barriers to the large-scale uptake of digital tools among construction SMEs &amp; craftsmen</a:t>
            </a:r>
            <a:r>
              <a:rPr lang="en-US" sz="2600" dirty="0">
                <a:solidFill>
                  <a:srgbClr val="3F3F3F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12" name="Chevron 11"/>
          <p:cNvSpPr/>
          <p:nvPr/>
        </p:nvSpPr>
        <p:spPr>
          <a:xfrm>
            <a:off x="3066446" y="2257601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066444" y="3014738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066444" y="3807928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066444" y="4565065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063102" y="5326414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EBC joined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rebuchet MS" panose="020B0603020202020204" pitchFamily="34" charset="0"/>
              </a:rPr>
              <a:t>Meet BIM4REN: easy-to-use BIM tools for renovation</a:t>
            </a:r>
            <a:r>
              <a:rPr lang="es-ES" dirty="0">
                <a:latin typeface="Trebuchet MS" panose="020B0603020202020204" pitchFamily="34" charset="0"/>
              </a:rPr>
              <a:t>, </a:t>
            </a:r>
          </a:p>
          <a:p>
            <a:pPr algn="ctr">
              <a:defRPr/>
            </a:pPr>
            <a:r>
              <a:rPr lang="es-ES" dirty="0" err="1">
                <a:latin typeface="Trebuchet MS" panose="020B0603020202020204" pitchFamily="34" charset="0"/>
              </a:rPr>
              <a:t>Webinar</a:t>
            </a:r>
            <a:r>
              <a:rPr lang="es-ES" dirty="0">
                <a:latin typeface="Trebuchet MS" panose="020B0603020202020204" pitchFamily="34" charset="0"/>
              </a:rPr>
              <a:t>, 26-05-2020</a:t>
            </a:r>
          </a:p>
        </p:txBody>
      </p:sp>
      <p:sp>
        <p:nvSpPr>
          <p:cNvPr id="6" name="Marcador de número de diapositiva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37443B-BED4-4BDF-9E12-D92AC9CE6527}" type="slidenum">
              <a:rPr lang="es-ES" altLang="en-US">
                <a:solidFill>
                  <a:srgbClr val="404040"/>
                </a:solidFill>
                <a:latin typeface="Trebuchet MS" panose="020B0603020202020204" pitchFamily="34" charset="0"/>
              </a:rPr>
              <a:pPr/>
              <a:t>12</a:t>
            </a:fld>
            <a:endParaRPr lang="es-ES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1674" r="16258" b="3166"/>
          <a:stretch/>
        </p:blipFill>
        <p:spPr>
          <a:xfrm>
            <a:off x="330740" y="4067136"/>
            <a:ext cx="2451341" cy="2235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7066" y="1983326"/>
            <a:ext cx="10588874" cy="8617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just"/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To obtain a </a:t>
            </a:r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user-friendly and collaborative 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digital construction sector including all actors</a:t>
            </a:r>
          </a:p>
        </p:txBody>
      </p:sp>
      <p:sp>
        <p:nvSpPr>
          <p:cNvPr id="12" name="Chevron 11"/>
          <p:cNvSpPr/>
          <p:nvPr/>
        </p:nvSpPr>
        <p:spPr>
          <a:xfrm>
            <a:off x="27560" y="1208479"/>
            <a:ext cx="44268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87356" y="2121871"/>
            <a:ext cx="44268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911484" y="3254156"/>
            <a:ext cx="44268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886001" y="4425092"/>
            <a:ext cx="44268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776901" y="5641050"/>
            <a:ext cx="44268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31168" y="1241917"/>
            <a:ext cx="11494772" cy="4770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just"/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To promote the </a:t>
            </a:r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take-up of digital tools 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by construction SMEs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675370" y="3035794"/>
            <a:ext cx="9205789" cy="8617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just"/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For the benefit of </a:t>
            </a:r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national members 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that will operate the beta-testing with their SMEs (train-the-trainers </a:t>
            </a:r>
            <a:r>
              <a:rPr lang="en-US" sz="2500" dirty="0" err="1">
                <a:solidFill>
                  <a:srgbClr val="3F3F3F"/>
                </a:solidFill>
                <a:latin typeface="Trebuchet MS" panose="020B0603020202020204" pitchFamily="34" charset="0"/>
              </a:rPr>
              <a:t>programme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520636" y="5405890"/>
            <a:ext cx="7360523" cy="8617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Focus on </a:t>
            </a:r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financial accessibility 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and </a:t>
            </a:r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digital literacy, 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among main concerns for SMEs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464014" y="4253626"/>
            <a:ext cx="8417145" cy="8617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To improve the </a:t>
            </a:r>
            <a:r>
              <a:rPr lang="en-US" sz="2500" b="1" dirty="0">
                <a:solidFill>
                  <a:srgbClr val="3F3F3F"/>
                </a:solidFill>
                <a:latin typeface="Trebuchet MS" panose="020B0603020202020204" pitchFamily="34" charset="0"/>
              </a:rPr>
              <a:t>continuous dialogue </a:t>
            </a:r>
            <a:r>
              <a:rPr lang="en-US" sz="2500" dirty="0">
                <a:solidFill>
                  <a:srgbClr val="3F3F3F"/>
                </a:solidFill>
                <a:latin typeface="Trebuchet MS" panose="020B0603020202020204" pitchFamily="34" charset="0"/>
              </a:rPr>
              <a:t>between IT &amp; construction companies</a:t>
            </a:r>
          </a:p>
        </p:txBody>
      </p:sp>
    </p:spTree>
    <p:extLst>
      <p:ext uri="{BB962C8B-B14F-4D97-AF65-F5344CB8AC3E}">
        <p14:creationId xmlns:p14="http://schemas.microsoft.com/office/powerpoint/2010/main" val="23974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8794" y="2183919"/>
            <a:ext cx="9970987" cy="834519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rgbClr val="3F3F3F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Meet BIM4REN: </a:t>
            </a:r>
            <a:br>
              <a:rPr lang="en-US" sz="2800" b="0" dirty="0">
                <a:solidFill>
                  <a:srgbClr val="3F3F3F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b="0" dirty="0">
                <a:solidFill>
                  <a:srgbClr val="3F3F3F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easy-to-use BIM tools for renovation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0506" y="3163967"/>
            <a:ext cx="9970987" cy="140246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1600" b="1" dirty="0">
                <a:solidFill>
                  <a:srgbClr val="3F3F3F"/>
                </a:solidFill>
                <a:latin typeface="Trebuchet MS" panose="020B0603020202020204" pitchFamily="34" charset="0"/>
              </a:rPr>
              <a:t>The BIM4Ren concept</a:t>
            </a:r>
          </a:p>
          <a:p>
            <a:pPr>
              <a:lnSpc>
                <a:spcPct val="110000"/>
              </a:lnSpc>
            </a:pPr>
            <a:endParaRPr lang="en-US" sz="14000" b="1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9600" dirty="0">
                <a:solidFill>
                  <a:srgbClr val="3F3F3F"/>
                </a:solidFill>
                <a:latin typeface="Trebuchet MS" panose="020B0603020202020204" pitchFamily="34" charset="0"/>
              </a:rPr>
              <a:t>NOBATEK/INEF4</a:t>
            </a:r>
          </a:p>
          <a:p>
            <a:pPr>
              <a:lnSpc>
                <a:spcPct val="110000"/>
              </a:lnSpc>
            </a:pPr>
            <a:r>
              <a:rPr lang="en-US" sz="9600" dirty="0">
                <a:solidFill>
                  <a:srgbClr val="3F3F3F"/>
                </a:solidFill>
                <a:latin typeface="Trebuchet MS" panose="020B0603020202020204" pitchFamily="34" charset="0"/>
              </a:rPr>
              <a:t>Pierre BOURREAU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4526280" y="5669280"/>
            <a:ext cx="3139440" cy="57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F3F3F"/>
                </a:solidFill>
                <a:latin typeface="Trebuchet MS" panose="020B0603020202020204" pitchFamily="34" charset="0"/>
              </a:rPr>
              <a:t>Webinar – 26/05/2020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6487B67-2DAE-45AA-ACC4-8963F2DF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783" y="5834768"/>
            <a:ext cx="28575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>
                <a:solidFill>
                  <a:srgbClr val="5C5C5C"/>
                </a:solidFill>
              </a:rPr>
              <a:t>BIM as a trigger for the digital revolution</a:t>
            </a:r>
            <a:endParaRPr lang="en-US" dirty="0"/>
          </a:p>
        </p:txBody>
      </p:sp>
      <p:sp>
        <p:nvSpPr>
          <p:cNvPr id="15363" name="Espace réservé du contenu 4">
            <a:extLst>
              <a:ext uri="{FF2B5EF4-FFF2-40B4-BE49-F238E27FC236}">
                <a16:creationId xmlns:a16="http://schemas.microsoft.com/office/drawing/2014/main" xmlns="" id="{5F934C71-87C8-4BB8-8DCB-F1CD13B9112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97120" y="1074865"/>
            <a:ext cx="8003930" cy="30293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altLang="fr-FR" sz="2200" dirty="0"/>
              <a:t>BIM is both:</a:t>
            </a:r>
          </a:p>
          <a:p>
            <a:pPr marL="228600" lvl="1" algn="just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altLang="fr-FR" sz="2200" dirty="0"/>
              <a:t>A </a:t>
            </a:r>
            <a:r>
              <a:rPr lang="en-GB" altLang="fr-FR" sz="2200" b="1" dirty="0">
                <a:solidFill>
                  <a:srgbClr val="FF0000"/>
                </a:solidFill>
              </a:rPr>
              <a:t>collaborative process </a:t>
            </a:r>
            <a:r>
              <a:rPr lang="en-GB" altLang="fr-FR" sz="2200" dirty="0"/>
              <a:t>involving the generation and management of a digital representation of a building</a:t>
            </a:r>
          </a:p>
          <a:p>
            <a:pPr marL="228600" lvl="1" algn="just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altLang="fr-FR" sz="2200" dirty="0"/>
              <a:t>A </a:t>
            </a:r>
            <a:r>
              <a:rPr lang="en-GB" altLang="fr-FR" sz="2200" b="1" dirty="0">
                <a:solidFill>
                  <a:srgbClr val="FF0000"/>
                </a:solidFill>
              </a:rPr>
              <a:t>semantically enriched model</a:t>
            </a:r>
            <a:r>
              <a:rPr lang="en-GB" altLang="fr-FR" sz="2200" dirty="0"/>
              <a:t> to describe a building, covering its lifecycle.</a:t>
            </a:r>
          </a:p>
          <a:p>
            <a:pPr marL="0" lvl="1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altLang="fr-FR" sz="2200" b="1" dirty="0">
                <a:sym typeface="Wingdings" panose="05000000000000000000" pitchFamily="2" charset="2"/>
              </a:rPr>
              <a:t>It allows for a more efficient, collective and integrated design among all stakeholders.</a:t>
            </a:r>
            <a:endParaRPr lang="en-GB" altLang="fr-FR" dirty="0"/>
          </a:p>
          <a:p>
            <a:pPr marL="0" lvl="1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altLang="fr-FR" b="1" dirty="0">
              <a:sym typeface="Wingdings" panose="05000000000000000000" pitchFamily="2" charset="2"/>
            </a:endParaRPr>
          </a:p>
          <a:p>
            <a:pPr marL="228600" lvl="1" algn="just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GB" altLang="fr-FR" dirty="0"/>
          </a:p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24DCF7B-78B1-44C4-963E-D549AF2F4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Presentation title  + Location + Date</a:t>
            </a:r>
            <a:endParaRPr lang="es-E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B2C94DA-CFF1-499C-A2D7-F166452E2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BFC849-0966-4FA5-A11D-6FE7D88CB0E5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380" y="1292225"/>
            <a:ext cx="3238500" cy="3032760"/>
          </a:xfrm>
          <a:prstGeom prst="rect">
            <a:avLst/>
          </a:prstGeom>
        </p:spPr>
      </p:pic>
      <p:sp>
        <p:nvSpPr>
          <p:cNvPr id="15368" name="Rectángulo 7">
            <a:extLst>
              <a:ext uri="{FF2B5EF4-FFF2-40B4-BE49-F238E27FC236}">
                <a16:creationId xmlns:a16="http://schemas.microsoft.com/office/drawing/2014/main" xmlns="" id="{10E99392-3F2A-49D4-B1FF-1001966FB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759" y="4156075"/>
            <a:ext cx="6204903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b="1" dirty="0"/>
              <a:t>The BIM revolution needs to be available for all the construction value-chain. </a:t>
            </a: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/>
              <a:t>BIM has strong potential to improve information management during a renovation and to help overcome process fragmentation and communication problems between stakeholders.</a:t>
            </a:r>
            <a:endParaRPr lang="en-GB" altLang="fr-FR" b="1" dirty="0"/>
          </a:p>
        </p:txBody>
      </p:sp>
    </p:spTree>
    <p:extLst>
      <p:ext uri="{BB962C8B-B14F-4D97-AF65-F5344CB8AC3E}">
        <p14:creationId xmlns:p14="http://schemas.microsoft.com/office/powerpoint/2010/main" val="34169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BIM in Renovation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413118" y="5253676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Espace réservé du contenu 2"/>
          <p:cNvSpPr txBox="1">
            <a:spLocks noChangeArrowheads="1"/>
          </p:cNvSpPr>
          <p:nvPr/>
        </p:nvSpPr>
        <p:spPr bwMode="auto">
          <a:xfrm>
            <a:off x="1044016" y="1129264"/>
            <a:ext cx="74834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fr-FR" sz="2800" dirty="0">
                <a:solidFill>
                  <a:srgbClr val="5C5C5C"/>
                </a:solidFill>
                <a:latin typeface="Open Sans" pitchFamily="34" charset="0"/>
              </a:rPr>
              <a:t>BIM is mainly used on new projects</a:t>
            </a:r>
          </a:p>
          <a:p>
            <a:pPr>
              <a:spcBef>
                <a:spcPct val="20000"/>
              </a:spcBef>
            </a:pPr>
            <a:r>
              <a:rPr lang="en-GB" altLang="fr-FR" sz="2800" dirty="0">
                <a:solidFill>
                  <a:srgbClr val="5C5C5C"/>
                </a:solidFill>
                <a:latin typeface="Open Sans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en-GB" altLang="fr-FR" sz="2800" dirty="0">
              <a:solidFill>
                <a:srgbClr val="5C5C5C"/>
              </a:solidFill>
              <a:latin typeface="Open Sans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74482" y="5225214"/>
            <a:ext cx="9310688" cy="5921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800" dirty="0">
                <a:latin typeface="Open Sans" panose="020B0606030504020204"/>
              </a:rPr>
              <a:t>Different depths of renovation projects</a:t>
            </a:r>
            <a:endParaRPr lang="en-GB" sz="3200" dirty="0">
              <a:latin typeface="Open Sans" panose="020B0606030504020204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13118" y="1168157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ZoneTexte 6"/>
          <p:cNvSpPr txBox="1">
            <a:spLocks noChangeArrowheads="1"/>
          </p:cNvSpPr>
          <p:nvPr/>
        </p:nvSpPr>
        <p:spPr bwMode="auto">
          <a:xfrm>
            <a:off x="2506104" y="1661076"/>
            <a:ext cx="748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2000" dirty="0"/>
              <a:t>Need to digitize existing buildings (not just scanning)</a:t>
            </a:r>
          </a:p>
        </p:txBody>
      </p:sp>
      <p:sp>
        <p:nvSpPr>
          <p:cNvPr id="14" name="ZoneTexte 7"/>
          <p:cNvSpPr txBox="1">
            <a:spLocks noChangeArrowheads="1"/>
          </p:cNvSpPr>
          <p:nvPr/>
        </p:nvSpPr>
        <p:spPr bwMode="auto">
          <a:xfrm>
            <a:off x="2523566" y="2280201"/>
            <a:ext cx="513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2000" dirty="0"/>
              <a:t>Need a suitable model (IFC extension)…</a:t>
            </a:r>
          </a:p>
        </p:txBody>
      </p:sp>
      <p:sp>
        <p:nvSpPr>
          <p:cNvPr id="15" name="ZoneTexte 8"/>
          <p:cNvSpPr txBox="1">
            <a:spLocks noChangeArrowheads="1"/>
          </p:cNvSpPr>
          <p:nvPr/>
        </p:nvSpPr>
        <p:spPr bwMode="auto">
          <a:xfrm>
            <a:off x="2481564" y="4320639"/>
            <a:ext cx="673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2000" dirty="0"/>
              <a:t>Can be combined with Energy Audit interventions</a:t>
            </a:r>
          </a:p>
        </p:txBody>
      </p:sp>
      <p:sp>
        <p:nvSpPr>
          <p:cNvPr id="16" name="ZoneTexte 10"/>
          <p:cNvSpPr txBox="1">
            <a:spLocks noChangeArrowheads="1"/>
          </p:cNvSpPr>
          <p:nvPr/>
        </p:nvSpPr>
        <p:spPr bwMode="auto">
          <a:xfrm>
            <a:off x="2547380" y="5859420"/>
            <a:ext cx="748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2000" dirty="0"/>
              <a:t>Different</a:t>
            </a:r>
            <a:r>
              <a:rPr lang="en-GB" altLang="fr-FR" sz="2400" dirty="0"/>
              <a:t> </a:t>
            </a:r>
            <a:r>
              <a:rPr lang="en-GB" altLang="fr-FR" sz="2000" dirty="0"/>
              <a:t>Information for different projects</a:t>
            </a:r>
            <a:endParaRPr lang="en-GB" altLang="fr-FR" sz="2400" dirty="0"/>
          </a:p>
        </p:txBody>
      </p:sp>
      <p:pic>
        <p:nvPicPr>
          <p:cNvPr id="19" name="Imag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80" y="5757820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79" y="1519789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79" y="2126214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39" y="4171107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1"/>
          <p:cNvSpPr txBox="1">
            <a:spLocks noChangeArrowheads="1"/>
          </p:cNvSpPr>
          <p:nvPr/>
        </p:nvSpPr>
        <p:spPr bwMode="auto">
          <a:xfrm>
            <a:off x="2547379" y="2832651"/>
            <a:ext cx="6316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2000"/>
              <a:t>… Usable in the construction &amp; exploitation phases</a:t>
            </a:r>
          </a:p>
        </p:txBody>
      </p:sp>
      <p:pic>
        <p:nvPicPr>
          <p:cNvPr id="24" name="Imag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79" y="2712001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xmlns="" id="{9D387075-F823-4B70-B56F-BB38B379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15" y="3726914"/>
            <a:ext cx="74834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fr-FR" sz="2800" dirty="0">
                <a:solidFill>
                  <a:srgbClr val="5C5C5C"/>
                </a:solidFill>
                <a:latin typeface="Open Sans" pitchFamily="34" charset="0"/>
              </a:rPr>
              <a:t>BIM and Renovation: a complementarity</a:t>
            </a:r>
          </a:p>
          <a:p>
            <a:pPr>
              <a:spcBef>
                <a:spcPct val="20000"/>
              </a:spcBef>
            </a:pPr>
            <a:r>
              <a:rPr lang="en-GB" altLang="fr-FR" sz="2800" dirty="0">
                <a:solidFill>
                  <a:srgbClr val="5C5C5C"/>
                </a:solidFill>
                <a:latin typeface="Open Sans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en-GB" altLang="fr-FR" sz="2800" dirty="0">
              <a:solidFill>
                <a:srgbClr val="5C5C5C"/>
              </a:solidFill>
              <a:latin typeface="Open Sans" pitchFamily="34" charset="0"/>
            </a:endParaRPr>
          </a:p>
        </p:txBody>
      </p:sp>
      <p:sp>
        <p:nvSpPr>
          <p:cNvPr id="26" name="Chevron 11">
            <a:extLst>
              <a:ext uri="{FF2B5EF4-FFF2-40B4-BE49-F238E27FC236}">
                <a16:creationId xmlns:a16="http://schemas.microsoft.com/office/drawing/2014/main" xmlns="" id="{FEF62DEA-99DF-4DE5-B54C-6AB34EE7A48A}"/>
              </a:ext>
            </a:extLst>
          </p:cNvPr>
          <p:cNvSpPr/>
          <p:nvPr/>
        </p:nvSpPr>
        <p:spPr>
          <a:xfrm>
            <a:off x="413117" y="3733834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4857BAD-0570-429E-9DF5-9C350164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31" y="3051718"/>
            <a:ext cx="2419400" cy="2419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BIM4Ren concept</a:t>
            </a:r>
          </a:p>
        </p:txBody>
      </p:sp>
      <p:pic>
        <p:nvPicPr>
          <p:cNvPr id="18434" name="Marcador de contenido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7229" y="3093148"/>
            <a:ext cx="1371791" cy="1371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004F127-6518-4D22-B95E-171A54D5C00C}"/>
              </a:ext>
            </a:extLst>
          </p:cNvPr>
          <p:cNvSpPr/>
          <p:nvPr/>
        </p:nvSpPr>
        <p:spPr>
          <a:xfrm>
            <a:off x="260350" y="1712913"/>
            <a:ext cx="2763838" cy="43656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 collection</a:t>
            </a:r>
          </a:p>
        </p:txBody>
      </p:sp>
      <p:sp>
        <p:nvSpPr>
          <p:cNvPr id="18451" name="ZoneTexte 38">
            <a:extLst>
              <a:ext uri="{FF2B5EF4-FFF2-40B4-BE49-F238E27FC236}">
                <a16:creationId xmlns:a16="http://schemas.microsoft.com/office/drawing/2014/main" xmlns="" id="{AD837CA1-B150-490F-9BEB-39352C91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2" y="2341817"/>
            <a:ext cx="2428837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b="1" dirty="0">
                <a:solidFill>
                  <a:srgbClr val="3F3F3F"/>
                </a:solidFill>
              </a:rPr>
              <a:t> WHAT IS THE EXISTING DATA ?</a:t>
            </a:r>
          </a:p>
        </p:txBody>
      </p:sp>
      <p:sp>
        <p:nvSpPr>
          <p:cNvPr id="53" name="Rectangle 26">
            <a:extLst>
              <a:ext uri="{FF2B5EF4-FFF2-40B4-BE49-F238E27FC236}">
                <a16:creationId xmlns:a16="http://schemas.microsoft.com/office/drawing/2014/main" xmlns="" id="{23FF8A9C-35A0-4B53-A35D-D7CFE37C66FA}"/>
              </a:ext>
            </a:extLst>
          </p:cNvPr>
          <p:cNvSpPr/>
          <p:nvPr/>
        </p:nvSpPr>
        <p:spPr>
          <a:xfrm>
            <a:off x="2591359" y="2624477"/>
            <a:ext cx="2763837" cy="2922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600" b="1" dirty="0" err="1">
                <a:solidFill>
                  <a:srgbClr val="1F9982"/>
                </a:solidFill>
              </a:rPr>
              <a:t>Year</a:t>
            </a:r>
            <a:r>
              <a:rPr lang="fr-FR" sz="1600" b="1" dirty="0">
                <a:solidFill>
                  <a:srgbClr val="1F9982"/>
                </a:solidFill>
              </a:rPr>
              <a:t>?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600" b="1" dirty="0">
                <a:solidFill>
                  <a:srgbClr val="1F9982"/>
                </a:solidFill>
              </a:rPr>
              <a:t>Local </a:t>
            </a:r>
            <a:r>
              <a:rPr lang="fr-FR" sz="1600" b="1" dirty="0" err="1">
                <a:solidFill>
                  <a:srgbClr val="1F9982"/>
                </a:solidFill>
              </a:rPr>
              <a:t>regulation</a:t>
            </a:r>
            <a:r>
              <a:rPr lang="fr-FR" sz="1600" b="1" dirty="0">
                <a:solidFill>
                  <a:srgbClr val="1F9982"/>
                </a:solidFill>
              </a:rPr>
              <a:t>?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600" b="1" dirty="0" err="1">
                <a:solidFill>
                  <a:srgbClr val="1F9982"/>
                </a:solidFill>
              </a:rPr>
              <a:t>Cost</a:t>
            </a:r>
            <a:r>
              <a:rPr lang="fr-FR" sz="1600" b="1" dirty="0">
                <a:solidFill>
                  <a:srgbClr val="1F9982"/>
                </a:solidFill>
              </a:rPr>
              <a:t> € ?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600" b="1" dirty="0">
                <a:solidFill>
                  <a:srgbClr val="1F9982"/>
                </a:solidFill>
              </a:rPr>
              <a:t>Energy performance?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600" b="1" dirty="0" err="1">
                <a:solidFill>
                  <a:srgbClr val="1F9982"/>
                </a:solidFill>
              </a:rPr>
              <a:t>Geometry</a:t>
            </a:r>
            <a:r>
              <a:rPr lang="fr-FR" sz="1600" b="1" dirty="0">
                <a:solidFill>
                  <a:srgbClr val="1F9982"/>
                </a:solidFill>
              </a:rPr>
              <a:t>?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600" b="1" dirty="0">
                <a:solidFill>
                  <a:srgbClr val="1F9982"/>
                </a:solidFill>
              </a:rPr>
              <a:t>Stakeholders expectations?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600" b="1" dirty="0">
                <a:solidFill>
                  <a:srgbClr val="1F9982"/>
                </a:solidFill>
              </a:rPr>
              <a:t>Type of occupants ?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600" b="1" dirty="0" err="1">
                <a:solidFill>
                  <a:srgbClr val="1F9982"/>
                </a:solidFill>
              </a:rPr>
              <a:t>Renovation</a:t>
            </a:r>
            <a:r>
              <a:rPr lang="fr-FR" sz="1600" b="1" dirty="0">
                <a:solidFill>
                  <a:srgbClr val="1F9982"/>
                </a:solidFill>
              </a:rPr>
              <a:t> </a:t>
            </a:r>
            <a:r>
              <a:rPr lang="fr-FR" sz="1600" b="1" dirty="0" err="1">
                <a:solidFill>
                  <a:srgbClr val="1F9982"/>
                </a:solidFill>
              </a:rPr>
              <a:t>potential</a:t>
            </a:r>
            <a:r>
              <a:rPr lang="fr-FR" sz="1600" b="1" dirty="0">
                <a:solidFill>
                  <a:srgbClr val="1F9982"/>
                </a:solidFill>
              </a:rPr>
              <a:t> ?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1600" b="1" dirty="0">
                <a:solidFill>
                  <a:srgbClr val="1F9982"/>
                </a:solidFill>
              </a:rPr>
              <a:t>State of the </a:t>
            </a:r>
            <a:r>
              <a:rPr lang="fr-FR" sz="1600" b="1" dirty="0" err="1">
                <a:solidFill>
                  <a:srgbClr val="1F9982"/>
                </a:solidFill>
              </a:rPr>
              <a:t>existing</a:t>
            </a:r>
            <a:r>
              <a:rPr lang="fr-FR" sz="1600" b="1" dirty="0">
                <a:solidFill>
                  <a:srgbClr val="1F9982"/>
                </a:solidFill>
              </a:rPr>
              <a:t> infrastructure ?</a:t>
            </a:r>
          </a:p>
        </p:txBody>
      </p:sp>
      <p:pic>
        <p:nvPicPr>
          <p:cNvPr id="18439" name="Imagen 11"/>
          <p:cNvPicPr>
            <a:picLocks noChangeAspect="1" noChangeArrowheads="1"/>
          </p:cNvPicPr>
          <p:nvPr/>
        </p:nvPicPr>
        <p:blipFill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550" y="1649413"/>
            <a:ext cx="1479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22">
            <a:extLst>
              <a:ext uri="{FF2B5EF4-FFF2-40B4-BE49-F238E27FC236}">
                <a16:creationId xmlns:a16="http://schemas.microsoft.com/office/drawing/2014/main" xmlns="" id="{1AD8CE84-682B-46FC-9141-C3FB58DA2B47}"/>
              </a:ext>
            </a:extLst>
          </p:cNvPr>
          <p:cNvSpPr/>
          <p:nvPr/>
        </p:nvSpPr>
        <p:spPr>
          <a:xfrm>
            <a:off x="4621213" y="1071563"/>
            <a:ext cx="2922587" cy="43656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 Management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A379FF02-615D-4B47-B647-742B970B6330}"/>
              </a:ext>
            </a:extLst>
          </p:cNvPr>
          <p:cNvSpPr/>
          <p:nvPr/>
        </p:nvSpPr>
        <p:spPr>
          <a:xfrm>
            <a:off x="8613775" y="2259013"/>
            <a:ext cx="3184525" cy="442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6" name="Rectangle 22">
            <a:extLst>
              <a:ext uri="{FF2B5EF4-FFF2-40B4-BE49-F238E27FC236}">
                <a16:creationId xmlns:a16="http://schemas.microsoft.com/office/drawing/2014/main" xmlns="" id="{A0924292-D076-4FEC-8C00-E75B27A5C1CF}"/>
              </a:ext>
            </a:extLst>
          </p:cNvPr>
          <p:cNvSpPr/>
          <p:nvPr/>
        </p:nvSpPr>
        <p:spPr>
          <a:xfrm>
            <a:off x="8669338" y="1712913"/>
            <a:ext cx="3267075" cy="43656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Data- </a:t>
            </a:r>
            <a:r>
              <a:rPr lang="fr-FR" sz="2400" b="1" dirty="0" err="1">
                <a:solidFill>
                  <a:prstClr val="white"/>
                </a:solidFill>
              </a:rPr>
              <a:t>driven</a:t>
            </a:r>
            <a:r>
              <a:rPr lang="fr-FR" sz="2400" b="1" dirty="0">
                <a:solidFill>
                  <a:prstClr val="white"/>
                </a:solidFill>
              </a:rPr>
              <a:t> design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xmlns="" id="{80434935-526C-490F-B6D1-82F2CEA5F8E2}"/>
              </a:ext>
            </a:extLst>
          </p:cNvPr>
          <p:cNvGrpSpPr/>
          <p:nvPr/>
        </p:nvGrpSpPr>
        <p:grpSpPr>
          <a:xfrm>
            <a:off x="8748156" y="2401490"/>
            <a:ext cx="2950383" cy="4150867"/>
            <a:chOff x="8997367" y="1861489"/>
            <a:chExt cx="2950383" cy="4150867"/>
          </a:xfrm>
          <a:solidFill>
            <a:schemeClr val="bg1">
              <a:alpha val="20000"/>
            </a:schemeClr>
          </a:solidFill>
        </p:grpSpPr>
        <p:grpSp>
          <p:nvGrpSpPr>
            <p:cNvPr id="18453" name="Groupe 10">
              <a:extLst>
                <a:ext uri="{FF2B5EF4-FFF2-40B4-BE49-F238E27FC236}">
                  <a16:creationId xmlns:a16="http://schemas.microsoft.com/office/drawing/2014/main" xmlns="" id="{0F703345-33BA-44C1-BCC9-A9B6808F5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7367" y="1861489"/>
              <a:ext cx="2950383" cy="4150867"/>
              <a:chOff x="9008864" y="1861578"/>
              <a:chExt cx="2950919" cy="4150434"/>
            </a:xfrm>
            <a:grpFill/>
          </p:grpSpPr>
          <p:pic>
            <p:nvPicPr>
              <p:cNvPr id="18456" name="Image 40">
                <a:extLst>
                  <a:ext uri="{FF2B5EF4-FFF2-40B4-BE49-F238E27FC236}">
                    <a16:creationId xmlns:a16="http://schemas.microsoft.com/office/drawing/2014/main" xmlns="" id="{1097F174-7531-4D0A-9372-653F20C0B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094357" y="1861578"/>
                <a:ext cx="476337" cy="476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7" name="Image 41">
                <a:extLst>
                  <a:ext uri="{FF2B5EF4-FFF2-40B4-BE49-F238E27FC236}">
                    <a16:creationId xmlns:a16="http://schemas.microsoft.com/office/drawing/2014/main" xmlns="" id="{C157D761-87A6-4FD8-BA68-0AD228A8A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1186745" y="2458190"/>
                <a:ext cx="678275" cy="6780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8" name="Image 42">
                <a:extLst>
                  <a:ext uri="{FF2B5EF4-FFF2-40B4-BE49-F238E27FC236}">
                    <a16:creationId xmlns:a16="http://schemas.microsoft.com/office/drawing/2014/main" xmlns="" id="{5FF276C4-367E-4B2F-AB60-A6DEDEAD5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585485" y="2019450"/>
                <a:ext cx="601259" cy="601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9" name="Image 43">
                <a:extLst>
                  <a:ext uri="{FF2B5EF4-FFF2-40B4-BE49-F238E27FC236}">
                    <a16:creationId xmlns:a16="http://schemas.microsoft.com/office/drawing/2014/main" xmlns="" id="{AC1D4276-7E9D-49F3-BE03-491F5A06F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9302599" y="2378907"/>
                <a:ext cx="791758" cy="7915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3" name="Image 47">
                <a:extLst>
                  <a:ext uri="{FF2B5EF4-FFF2-40B4-BE49-F238E27FC236}">
                    <a16:creationId xmlns:a16="http://schemas.microsoft.com/office/drawing/2014/main" xmlns="" id="{CF177C01-C165-48E7-BE7A-FBA779AECF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8864" y="3526873"/>
                <a:ext cx="1379228" cy="9796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5" name="Picture 2" descr="RÃ©sultat de recherche d'images pour &quot;multi criteria assessment&quot;">
                <a:extLst>
                  <a:ext uri="{FF2B5EF4-FFF2-40B4-BE49-F238E27FC236}">
                    <a16:creationId xmlns:a16="http://schemas.microsoft.com/office/drawing/2014/main" xmlns="" id="{A8E81752-F8A9-42E8-9083-5914551058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9591" y="4773949"/>
                <a:ext cx="1737766" cy="1238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4" name="Image 48">
                <a:extLst>
                  <a:ext uri="{FF2B5EF4-FFF2-40B4-BE49-F238E27FC236}">
                    <a16:creationId xmlns:a16="http://schemas.microsoft.com/office/drawing/2014/main" xmlns="" id="{AB4CD1E5-C754-44FC-A4AF-26FE2C7FC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0474" y="3774739"/>
                <a:ext cx="1429309" cy="10329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8" name="Conector: angular 37">
              <a:extLst>
                <a:ext uri="{FF2B5EF4-FFF2-40B4-BE49-F238E27FC236}">
                  <a16:creationId xmlns:a16="http://schemas.microsoft.com/office/drawing/2014/main" xmlns="" id="{A2ACBC73-1B8C-4579-87EE-EF5B441A95F5}"/>
                </a:ext>
              </a:extLst>
            </p:cNvPr>
            <p:cNvCxnSpPr>
              <a:cxnSpLocks/>
              <a:stCxn id="18459" idx="3"/>
              <a:endCxn id="18456" idx="2"/>
            </p:cNvCxnSpPr>
            <p:nvPr/>
          </p:nvCxnSpPr>
          <p:spPr>
            <a:xfrm flipV="1">
              <a:off x="10082662" y="2337739"/>
              <a:ext cx="238125" cy="436941"/>
            </a:xfrm>
            <a:prstGeom prst="bentConnector2">
              <a:avLst/>
            </a:prstGeom>
            <a:grpFill/>
            <a:ln w="19050">
              <a:solidFill>
                <a:schemeClr val="accent2">
                  <a:lumMod val="75000"/>
                  <a:alpha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: angular 70">
              <a:extLst>
                <a:ext uri="{FF2B5EF4-FFF2-40B4-BE49-F238E27FC236}">
                  <a16:creationId xmlns:a16="http://schemas.microsoft.com/office/drawing/2014/main" xmlns="" id="{CDB728E1-D84D-4A4D-9641-039AFEAB323B}"/>
                </a:ext>
              </a:extLst>
            </p:cNvPr>
            <p:cNvCxnSpPr>
              <a:cxnSpLocks/>
              <a:stCxn id="18459" idx="3"/>
              <a:endCxn id="18458" idx="2"/>
            </p:cNvCxnSpPr>
            <p:nvPr/>
          </p:nvCxnSpPr>
          <p:spPr>
            <a:xfrm flipV="1">
              <a:off x="10082662" y="2620527"/>
              <a:ext cx="791614" cy="154153"/>
            </a:xfrm>
            <a:prstGeom prst="bentConnector2">
              <a:avLst/>
            </a:prstGeom>
            <a:grpFill/>
            <a:ln w="19050">
              <a:solidFill>
                <a:schemeClr val="accent2">
                  <a:lumMod val="75000"/>
                  <a:alpha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: angular 73">
              <a:extLst>
                <a:ext uri="{FF2B5EF4-FFF2-40B4-BE49-F238E27FC236}">
                  <a16:creationId xmlns:a16="http://schemas.microsoft.com/office/drawing/2014/main" xmlns="" id="{5182D829-C7CE-4D72-9423-5FC20789632D}"/>
                </a:ext>
              </a:extLst>
            </p:cNvPr>
            <p:cNvCxnSpPr>
              <a:cxnSpLocks/>
              <a:stCxn id="18459" idx="3"/>
              <a:endCxn id="18457" idx="2"/>
            </p:cNvCxnSpPr>
            <p:nvPr/>
          </p:nvCxnSpPr>
          <p:spPr>
            <a:xfrm>
              <a:off x="10082662" y="2774680"/>
              <a:ext cx="1431265" cy="361635"/>
            </a:xfrm>
            <a:prstGeom prst="bentConnector4">
              <a:avLst>
                <a:gd name="adj1" fmla="val 16514"/>
                <a:gd name="adj2" fmla="val 141162"/>
              </a:avLst>
            </a:prstGeom>
            <a:grpFill/>
            <a:ln w="19050">
              <a:solidFill>
                <a:schemeClr val="accent2">
                  <a:lumMod val="75000"/>
                  <a:alpha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4" name="Grupo 75"/>
          <p:cNvGrpSpPr>
            <a:grpSpLocks/>
          </p:cNvGrpSpPr>
          <p:nvPr/>
        </p:nvGrpSpPr>
        <p:grpSpPr bwMode="auto">
          <a:xfrm>
            <a:off x="5264150" y="5113338"/>
            <a:ext cx="1316038" cy="1319212"/>
            <a:chOff x="5467045" y="5154605"/>
            <a:chExt cx="1316268" cy="1318992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xmlns="" id="{7F45E861-23F3-449F-A6E7-97BB051A349F}"/>
                </a:ext>
              </a:extLst>
            </p:cNvPr>
            <p:cNvSpPr/>
            <p:nvPr/>
          </p:nvSpPr>
          <p:spPr>
            <a:xfrm>
              <a:off x="5467045" y="5154605"/>
              <a:ext cx="1316268" cy="131899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8448" name="Imagen 74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421" y="5263022"/>
              <a:ext cx="921031" cy="92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Flecha: a la izquierda y derecha 83">
            <a:extLst>
              <a:ext uri="{FF2B5EF4-FFF2-40B4-BE49-F238E27FC236}">
                <a16:creationId xmlns:a16="http://schemas.microsoft.com/office/drawing/2014/main" xmlns="" id="{48ABD3CA-B15E-4EB2-B927-68A78888BCF7}"/>
              </a:ext>
            </a:extLst>
          </p:cNvPr>
          <p:cNvSpPr/>
          <p:nvPr/>
        </p:nvSpPr>
        <p:spPr>
          <a:xfrm>
            <a:off x="3452813" y="5954713"/>
            <a:ext cx="4845050" cy="708025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8446" name="Rectangle 21"/>
          <p:cNvSpPr>
            <a:spLocks noChangeArrowheads="1"/>
          </p:cNvSpPr>
          <p:nvPr/>
        </p:nvSpPr>
        <p:spPr bwMode="auto">
          <a:xfrm>
            <a:off x="3898900" y="6102350"/>
            <a:ext cx="397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3F3F3F"/>
                </a:solidFill>
              </a:rPr>
              <a:t>Stakeholders involved in the renovation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786370D-401E-4235-917B-EBC87CC854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0973" y="5499677"/>
            <a:ext cx="873124" cy="4365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EC4A427-C954-4D29-A896-C0251513BE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10871" y="5164375"/>
            <a:ext cx="479125" cy="5535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843CCEB-CE1C-4691-A7D4-FBA6138824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071" y="4940534"/>
            <a:ext cx="524683" cy="52468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3927C226-F35E-485D-BD85-AEECB88FAD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4606" y="3693873"/>
            <a:ext cx="1429049" cy="135283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6753ADEF-20DB-4B73-9960-7F735E4096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0624" y="2800555"/>
            <a:ext cx="585186" cy="5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s-ES" dirty="0">
                <a:solidFill>
                  <a:srgbClr val="5C5C5C"/>
                </a:solidFill>
              </a:rPr>
              <a:t>BIM4Ren concept</a:t>
            </a:r>
          </a:p>
        </p:txBody>
      </p:sp>
      <p:pic>
        <p:nvPicPr>
          <p:cNvPr id="19458" name="Marcador de contenido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7229" y="3093148"/>
            <a:ext cx="1371791" cy="1371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004F127-6518-4D22-B95E-171A54D5C00C}"/>
              </a:ext>
            </a:extLst>
          </p:cNvPr>
          <p:cNvSpPr/>
          <p:nvPr/>
        </p:nvSpPr>
        <p:spPr>
          <a:xfrm>
            <a:off x="260350" y="1712913"/>
            <a:ext cx="2763838" cy="436562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 collection</a:t>
            </a:r>
          </a:p>
        </p:txBody>
      </p:sp>
      <p:sp>
        <p:nvSpPr>
          <p:cNvPr id="18451" name="ZoneTexte 38">
            <a:extLst>
              <a:ext uri="{FF2B5EF4-FFF2-40B4-BE49-F238E27FC236}">
                <a16:creationId xmlns:a16="http://schemas.microsoft.com/office/drawing/2014/main" xmlns="" id="{AD837CA1-B150-490F-9BEB-39352C91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79700"/>
            <a:ext cx="1851025" cy="646113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>
                <a:solidFill>
                  <a:srgbClr val="3F3F3F"/>
                </a:solidFill>
              </a:rPr>
              <a:t> </a:t>
            </a:r>
            <a:r>
              <a:rPr lang="fr-FR" altLang="fr-FR" b="1" dirty="0">
                <a:solidFill>
                  <a:prstClr val="white">
                    <a:lumMod val="85000"/>
                  </a:prstClr>
                </a:solidFill>
              </a:rPr>
              <a:t>WHAT IS THE EXISTING DATA ?</a:t>
            </a:r>
          </a:p>
        </p:txBody>
      </p:sp>
      <p:pic>
        <p:nvPicPr>
          <p:cNvPr id="19462" name="Imagen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550" y="1649413"/>
            <a:ext cx="1479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22">
            <a:extLst>
              <a:ext uri="{FF2B5EF4-FFF2-40B4-BE49-F238E27FC236}">
                <a16:creationId xmlns:a16="http://schemas.microsoft.com/office/drawing/2014/main" xmlns="" id="{1AD8CE84-682B-46FC-9141-C3FB58DA2B47}"/>
              </a:ext>
            </a:extLst>
          </p:cNvPr>
          <p:cNvSpPr/>
          <p:nvPr/>
        </p:nvSpPr>
        <p:spPr>
          <a:xfrm>
            <a:off x="4621213" y="1071563"/>
            <a:ext cx="2922587" cy="436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 Management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A379FF02-615D-4B47-B647-742B970B6330}"/>
              </a:ext>
            </a:extLst>
          </p:cNvPr>
          <p:cNvSpPr/>
          <p:nvPr/>
        </p:nvSpPr>
        <p:spPr>
          <a:xfrm>
            <a:off x="8613775" y="2259013"/>
            <a:ext cx="3184525" cy="442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6" name="Rectangle 22">
            <a:extLst>
              <a:ext uri="{FF2B5EF4-FFF2-40B4-BE49-F238E27FC236}">
                <a16:creationId xmlns:a16="http://schemas.microsoft.com/office/drawing/2014/main" xmlns="" id="{A0924292-D076-4FEC-8C00-E75B27A5C1CF}"/>
              </a:ext>
            </a:extLst>
          </p:cNvPr>
          <p:cNvSpPr/>
          <p:nvPr/>
        </p:nvSpPr>
        <p:spPr>
          <a:xfrm>
            <a:off x="8669338" y="1712913"/>
            <a:ext cx="3267075" cy="43656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Data- </a:t>
            </a:r>
            <a:r>
              <a:rPr lang="fr-FR" sz="2400" b="1" dirty="0" err="1">
                <a:solidFill>
                  <a:prstClr val="white"/>
                </a:solidFill>
              </a:rPr>
              <a:t>driven</a:t>
            </a:r>
            <a:r>
              <a:rPr lang="fr-FR" sz="2400" b="1" dirty="0">
                <a:solidFill>
                  <a:prstClr val="white"/>
                </a:solidFill>
              </a:rPr>
              <a:t> design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xmlns="" id="{80434935-526C-490F-B6D1-82F2CEA5F8E2}"/>
              </a:ext>
            </a:extLst>
          </p:cNvPr>
          <p:cNvGrpSpPr/>
          <p:nvPr/>
        </p:nvGrpSpPr>
        <p:grpSpPr>
          <a:xfrm>
            <a:off x="8748156" y="2401490"/>
            <a:ext cx="2950383" cy="4150867"/>
            <a:chOff x="8997367" y="1861489"/>
            <a:chExt cx="2950383" cy="4150867"/>
          </a:xfrm>
          <a:solidFill>
            <a:schemeClr val="bg1">
              <a:alpha val="20000"/>
            </a:schemeClr>
          </a:solidFill>
        </p:grpSpPr>
        <p:grpSp>
          <p:nvGrpSpPr>
            <p:cNvPr id="18453" name="Groupe 10">
              <a:extLst>
                <a:ext uri="{FF2B5EF4-FFF2-40B4-BE49-F238E27FC236}">
                  <a16:creationId xmlns:a16="http://schemas.microsoft.com/office/drawing/2014/main" xmlns="" id="{0F703345-33BA-44C1-BCC9-A9B6808F5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7367" y="1861489"/>
              <a:ext cx="2950383" cy="4150867"/>
              <a:chOff x="9008864" y="1861578"/>
              <a:chExt cx="2950919" cy="4150434"/>
            </a:xfrm>
            <a:grpFill/>
          </p:grpSpPr>
          <p:pic>
            <p:nvPicPr>
              <p:cNvPr id="18456" name="Image 40">
                <a:extLst>
                  <a:ext uri="{FF2B5EF4-FFF2-40B4-BE49-F238E27FC236}">
                    <a16:creationId xmlns:a16="http://schemas.microsoft.com/office/drawing/2014/main" xmlns="" id="{1097F174-7531-4D0A-9372-653F20C0B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094357" y="1861578"/>
                <a:ext cx="476337" cy="476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7" name="Image 41">
                <a:extLst>
                  <a:ext uri="{FF2B5EF4-FFF2-40B4-BE49-F238E27FC236}">
                    <a16:creationId xmlns:a16="http://schemas.microsoft.com/office/drawing/2014/main" xmlns="" id="{C157D761-87A6-4FD8-BA68-0AD228A8A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1186745" y="2458190"/>
                <a:ext cx="678275" cy="6780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8" name="Image 42">
                <a:extLst>
                  <a:ext uri="{FF2B5EF4-FFF2-40B4-BE49-F238E27FC236}">
                    <a16:creationId xmlns:a16="http://schemas.microsoft.com/office/drawing/2014/main" xmlns="" id="{5FF276C4-367E-4B2F-AB60-A6DEDEAD5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585485" y="2019450"/>
                <a:ext cx="601259" cy="601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9" name="Image 43">
                <a:extLst>
                  <a:ext uri="{FF2B5EF4-FFF2-40B4-BE49-F238E27FC236}">
                    <a16:creationId xmlns:a16="http://schemas.microsoft.com/office/drawing/2014/main" xmlns="" id="{AC1D4276-7E9D-49F3-BE03-491F5A06F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9302599" y="2378907"/>
                <a:ext cx="791758" cy="7915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3" name="Image 47">
                <a:extLst>
                  <a:ext uri="{FF2B5EF4-FFF2-40B4-BE49-F238E27FC236}">
                    <a16:creationId xmlns:a16="http://schemas.microsoft.com/office/drawing/2014/main" xmlns="" id="{CF177C01-C165-48E7-BE7A-FBA779AECF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8864" y="3526873"/>
                <a:ext cx="1379228" cy="9796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5" name="Picture 2" descr="RÃ©sultat de recherche d'images pour &quot;multi criteria assessment&quot;">
                <a:extLst>
                  <a:ext uri="{FF2B5EF4-FFF2-40B4-BE49-F238E27FC236}">
                    <a16:creationId xmlns:a16="http://schemas.microsoft.com/office/drawing/2014/main" xmlns="" id="{A8E81752-F8A9-42E8-9083-5914551058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9591" y="4773949"/>
                <a:ext cx="1737766" cy="1238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4" name="Image 48">
                <a:extLst>
                  <a:ext uri="{FF2B5EF4-FFF2-40B4-BE49-F238E27FC236}">
                    <a16:creationId xmlns:a16="http://schemas.microsoft.com/office/drawing/2014/main" xmlns="" id="{AB4CD1E5-C754-44FC-A4AF-26FE2C7FC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0474" y="3774739"/>
                <a:ext cx="1429309" cy="10329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8" name="Conector: angular 37">
              <a:extLst>
                <a:ext uri="{FF2B5EF4-FFF2-40B4-BE49-F238E27FC236}">
                  <a16:creationId xmlns:a16="http://schemas.microsoft.com/office/drawing/2014/main" xmlns="" id="{A2ACBC73-1B8C-4579-87EE-EF5B441A95F5}"/>
                </a:ext>
              </a:extLst>
            </p:cNvPr>
            <p:cNvCxnSpPr>
              <a:cxnSpLocks/>
              <a:stCxn id="18459" idx="3"/>
              <a:endCxn id="18456" idx="2"/>
            </p:cNvCxnSpPr>
            <p:nvPr/>
          </p:nvCxnSpPr>
          <p:spPr>
            <a:xfrm flipV="1">
              <a:off x="10082662" y="2337739"/>
              <a:ext cx="238125" cy="436941"/>
            </a:xfrm>
            <a:prstGeom prst="bentConnector2">
              <a:avLst/>
            </a:prstGeom>
            <a:grpFill/>
            <a:ln w="19050">
              <a:solidFill>
                <a:schemeClr val="accent2">
                  <a:lumMod val="75000"/>
                  <a:alpha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: angular 70">
              <a:extLst>
                <a:ext uri="{FF2B5EF4-FFF2-40B4-BE49-F238E27FC236}">
                  <a16:creationId xmlns:a16="http://schemas.microsoft.com/office/drawing/2014/main" xmlns="" id="{CDB728E1-D84D-4A4D-9641-039AFEAB323B}"/>
                </a:ext>
              </a:extLst>
            </p:cNvPr>
            <p:cNvCxnSpPr>
              <a:cxnSpLocks/>
              <a:stCxn id="18459" idx="3"/>
              <a:endCxn id="18458" idx="2"/>
            </p:cNvCxnSpPr>
            <p:nvPr/>
          </p:nvCxnSpPr>
          <p:spPr>
            <a:xfrm flipV="1">
              <a:off x="10082662" y="2620527"/>
              <a:ext cx="791614" cy="154153"/>
            </a:xfrm>
            <a:prstGeom prst="bentConnector2">
              <a:avLst/>
            </a:prstGeom>
            <a:grpFill/>
            <a:ln w="19050">
              <a:solidFill>
                <a:schemeClr val="accent2">
                  <a:lumMod val="75000"/>
                  <a:alpha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: angular 73">
              <a:extLst>
                <a:ext uri="{FF2B5EF4-FFF2-40B4-BE49-F238E27FC236}">
                  <a16:creationId xmlns:a16="http://schemas.microsoft.com/office/drawing/2014/main" xmlns="" id="{5182D829-C7CE-4D72-9423-5FC20789632D}"/>
                </a:ext>
              </a:extLst>
            </p:cNvPr>
            <p:cNvCxnSpPr>
              <a:cxnSpLocks/>
              <a:stCxn id="18459" idx="3"/>
              <a:endCxn id="18457" idx="2"/>
            </p:cNvCxnSpPr>
            <p:nvPr/>
          </p:nvCxnSpPr>
          <p:spPr>
            <a:xfrm>
              <a:off x="10082662" y="2774680"/>
              <a:ext cx="1431265" cy="361635"/>
            </a:xfrm>
            <a:prstGeom prst="bentConnector4">
              <a:avLst>
                <a:gd name="adj1" fmla="val 16514"/>
                <a:gd name="adj2" fmla="val 141162"/>
              </a:avLst>
            </a:prstGeom>
            <a:grpFill/>
            <a:ln w="19050">
              <a:solidFill>
                <a:schemeClr val="accent2">
                  <a:lumMod val="75000"/>
                  <a:alpha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7" name="Grupo 75"/>
          <p:cNvGrpSpPr>
            <a:grpSpLocks/>
          </p:cNvGrpSpPr>
          <p:nvPr/>
        </p:nvGrpSpPr>
        <p:grpSpPr bwMode="auto">
          <a:xfrm>
            <a:off x="5264150" y="5113338"/>
            <a:ext cx="1316038" cy="1319212"/>
            <a:chOff x="5467045" y="5154605"/>
            <a:chExt cx="1316268" cy="1318992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xmlns="" id="{7F45E861-23F3-449F-A6E7-97BB051A349F}"/>
                </a:ext>
              </a:extLst>
            </p:cNvPr>
            <p:cNvSpPr/>
            <p:nvPr/>
          </p:nvSpPr>
          <p:spPr>
            <a:xfrm>
              <a:off x="5467045" y="5154605"/>
              <a:ext cx="1316268" cy="131899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9475" name="Imagen 74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421" y="5263022"/>
              <a:ext cx="921031" cy="92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Flecha: a la izquierda y derecha 83">
            <a:extLst>
              <a:ext uri="{FF2B5EF4-FFF2-40B4-BE49-F238E27FC236}">
                <a16:creationId xmlns:a16="http://schemas.microsoft.com/office/drawing/2014/main" xmlns="" id="{48ABD3CA-B15E-4EB2-B927-68A78888BCF7}"/>
              </a:ext>
            </a:extLst>
          </p:cNvPr>
          <p:cNvSpPr/>
          <p:nvPr/>
        </p:nvSpPr>
        <p:spPr>
          <a:xfrm>
            <a:off x="3452813" y="5954713"/>
            <a:ext cx="4845050" cy="708025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469" name="Rectangle 21"/>
          <p:cNvSpPr>
            <a:spLocks noChangeArrowheads="1"/>
          </p:cNvSpPr>
          <p:nvPr/>
        </p:nvSpPr>
        <p:spPr bwMode="auto">
          <a:xfrm>
            <a:off x="3898900" y="6102350"/>
            <a:ext cx="397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3F3F3F"/>
                </a:solidFill>
              </a:rPr>
              <a:t>Stakeholders involved in the renovation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2D8A077-7330-4C41-9EC9-E66BAF6DAC3D}"/>
              </a:ext>
            </a:extLst>
          </p:cNvPr>
          <p:cNvSpPr/>
          <p:nvPr/>
        </p:nvSpPr>
        <p:spPr>
          <a:xfrm>
            <a:off x="260350" y="3495675"/>
            <a:ext cx="1665288" cy="18192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ZoneTexte 5">
            <a:extLst>
              <a:ext uri="{FF2B5EF4-FFF2-40B4-BE49-F238E27FC236}">
                <a16:creationId xmlns:a16="http://schemas.microsoft.com/office/drawing/2014/main" xmlns="" id="{1C1B3BBC-52E1-47B4-9E20-12E6840B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3438525"/>
            <a:ext cx="3538537" cy="9239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altLang="fr-FR" b="1" dirty="0">
                <a:solidFill>
                  <a:srgbClr val="3F3F3F"/>
                </a:solidFill>
                <a:sym typeface="Wingdings" panose="05000000000000000000" pitchFamily="2" charset="2"/>
              </a:rPr>
              <a:t>To create the BIM model</a:t>
            </a:r>
          </a:p>
          <a:p>
            <a:pPr>
              <a:buFontTx/>
              <a:buAutoNum type="arabicPeriod"/>
              <a:defRPr/>
            </a:pPr>
            <a:r>
              <a:rPr lang="en-US" altLang="fr-FR" b="1" dirty="0">
                <a:solidFill>
                  <a:srgbClr val="3F3F3F"/>
                </a:solidFill>
              </a:rPr>
              <a:t>To organize, consolidate, secure</a:t>
            </a:r>
          </a:p>
          <a:p>
            <a:pPr>
              <a:buFontTx/>
              <a:buAutoNum type="arabicPeriod"/>
              <a:defRPr/>
            </a:pPr>
            <a:r>
              <a:rPr lang="en-US" altLang="fr-FR" b="1" dirty="0">
                <a:solidFill>
                  <a:srgbClr val="3F3F3F"/>
                </a:solidFill>
              </a:rPr>
              <a:t>To validate the BIM model</a:t>
            </a:r>
            <a:endParaRPr lang="en-US" altLang="fr-FR" b="1" dirty="0">
              <a:solidFill>
                <a:srgbClr val="3F3F3F"/>
              </a:solidFill>
              <a:sym typeface="Wingdings" panose="05000000000000000000" pitchFamily="2" charset="2"/>
            </a:endParaRPr>
          </a:p>
        </p:txBody>
      </p:sp>
      <p:cxnSp>
        <p:nvCxnSpPr>
          <p:cNvPr id="61" name="Conector: angular 60">
            <a:extLst>
              <a:ext uri="{FF2B5EF4-FFF2-40B4-BE49-F238E27FC236}">
                <a16:creationId xmlns:a16="http://schemas.microsoft.com/office/drawing/2014/main" xmlns="" id="{834030EE-B84B-43E0-9643-9B6E1303F3B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21000" y="12701"/>
            <a:ext cx="422275" cy="2978150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16">
            <a:extLst>
              <a:ext uri="{FF2B5EF4-FFF2-40B4-BE49-F238E27FC236}">
                <a16:creationId xmlns:a16="http://schemas.microsoft.com/office/drawing/2014/main" xmlns="" id="{263B4030-BCFE-48F6-B38B-23026113419B}"/>
              </a:ext>
            </a:extLst>
          </p:cNvPr>
          <p:cNvSpPr/>
          <p:nvPr/>
        </p:nvSpPr>
        <p:spPr>
          <a:xfrm>
            <a:off x="2259013" y="1044575"/>
            <a:ext cx="1531937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rgbClr val="3F3F3F"/>
                </a:solidFill>
              </a:rPr>
              <a:t>Digital inputs</a:t>
            </a:r>
          </a:p>
        </p:txBody>
      </p:sp>
    </p:spTree>
    <p:extLst>
      <p:ext uri="{BB962C8B-B14F-4D97-AF65-F5344CB8AC3E}">
        <p14:creationId xmlns:p14="http://schemas.microsoft.com/office/powerpoint/2010/main" val="19553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Marcador de contenido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7229" y="3093148"/>
            <a:ext cx="1371791" cy="1371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004F127-6518-4D22-B95E-171A54D5C00C}"/>
              </a:ext>
            </a:extLst>
          </p:cNvPr>
          <p:cNvSpPr/>
          <p:nvPr/>
        </p:nvSpPr>
        <p:spPr>
          <a:xfrm>
            <a:off x="260350" y="1712913"/>
            <a:ext cx="2763838" cy="43656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 collection</a:t>
            </a:r>
          </a:p>
        </p:txBody>
      </p:sp>
      <p:sp>
        <p:nvSpPr>
          <p:cNvPr id="18451" name="ZoneTexte 38">
            <a:extLst>
              <a:ext uri="{FF2B5EF4-FFF2-40B4-BE49-F238E27FC236}">
                <a16:creationId xmlns:a16="http://schemas.microsoft.com/office/drawing/2014/main" xmlns="" id="{AD837CA1-B150-490F-9BEB-39352C91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79700"/>
            <a:ext cx="1851025" cy="646113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>
                <a:solidFill>
                  <a:srgbClr val="3F3F3F"/>
                </a:solidFill>
              </a:rPr>
              <a:t> </a:t>
            </a:r>
            <a:r>
              <a:rPr lang="fr-FR" altLang="fr-FR" b="1" dirty="0">
                <a:solidFill>
                  <a:prstClr val="white">
                    <a:lumMod val="85000"/>
                  </a:prstClr>
                </a:solidFill>
              </a:rPr>
              <a:t>WHAT IS THE EXISTING DATA ?</a:t>
            </a:r>
          </a:p>
        </p:txBody>
      </p:sp>
      <p:pic>
        <p:nvPicPr>
          <p:cNvPr id="20486" name="Imagen 11"/>
          <p:cNvPicPr>
            <a:picLocks noChangeAspect="1" noChangeArrowheads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550" y="1649413"/>
            <a:ext cx="1479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22">
            <a:extLst>
              <a:ext uri="{FF2B5EF4-FFF2-40B4-BE49-F238E27FC236}">
                <a16:creationId xmlns:a16="http://schemas.microsoft.com/office/drawing/2014/main" xmlns="" id="{1AD8CE84-682B-46FC-9141-C3FB58DA2B47}"/>
              </a:ext>
            </a:extLst>
          </p:cNvPr>
          <p:cNvSpPr/>
          <p:nvPr/>
        </p:nvSpPr>
        <p:spPr>
          <a:xfrm>
            <a:off x="4621213" y="1071563"/>
            <a:ext cx="2922587" cy="436562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 Management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A379FF02-615D-4B47-B647-742B970B6330}"/>
              </a:ext>
            </a:extLst>
          </p:cNvPr>
          <p:cNvSpPr/>
          <p:nvPr/>
        </p:nvSpPr>
        <p:spPr>
          <a:xfrm>
            <a:off x="8613775" y="2259013"/>
            <a:ext cx="3184525" cy="442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6" name="Rectangle 22">
            <a:extLst>
              <a:ext uri="{FF2B5EF4-FFF2-40B4-BE49-F238E27FC236}">
                <a16:creationId xmlns:a16="http://schemas.microsoft.com/office/drawing/2014/main" xmlns="" id="{A0924292-D076-4FEC-8C00-E75B27A5C1CF}"/>
              </a:ext>
            </a:extLst>
          </p:cNvPr>
          <p:cNvSpPr/>
          <p:nvPr/>
        </p:nvSpPr>
        <p:spPr>
          <a:xfrm>
            <a:off x="8669338" y="1712913"/>
            <a:ext cx="3267075" cy="436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Data- </a:t>
            </a:r>
            <a:r>
              <a:rPr lang="fr-FR" sz="2400" b="1" dirty="0" err="1">
                <a:solidFill>
                  <a:prstClr val="white"/>
                </a:solidFill>
              </a:rPr>
              <a:t>driven</a:t>
            </a:r>
            <a:r>
              <a:rPr lang="fr-FR" sz="2400" b="1" dirty="0">
                <a:solidFill>
                  <a:prstClr val="white"/>
                </a:solidFill>
              </a:rPr>
              <a:t> design</a:t>
            </a:r>
          </a:p>
        </p:txBody>
      </p:sp>
      <p:grpSp>
        <p:nvGrpSpPr>
          <p:cNvPr id="20490" name="Grupo 75"/>
          <p:cNvGrpSpPr>
            <a:grpSpLocks/>
          </p:cNvGrpSpPr>
          <p:nvPr/>
        </p:nvGrpSpPr>
        <p:grpSpPr bwMode="auto">
          <a:xfrm>
            <a:off x="5264150" y="5113338"/>
            <a:ext cx="1316038" cy="1319212"/>
            <a:chOff x="5467045" y="5154605"/>
            <a:chExt cx="1316268" cy="1318992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xmlns="" id="{7F45E861-23F3-449F-A6E7-97BB051A349F}"/>
                </a:ext>
              </a:extLst>
            </p:cNvPr>
            <p:cNvSpPr/>
            <p:nvPr/>
          </p:nvSpPr>
          <p:spPr>
            <a:xfrm>
              <a:off x="5467045" y="5154605"/>
              <a:ext cx="1316268" cy="131899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0501" name="Imagen 7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421" y="5263022"/>
              <a:ext cx="921031" cy="92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Flecha: a la izquierda y derecha 83">
            <a:extLst>
              <a:ext uri="{FF2B5EF4-FFF2-40B4-BE49-F238E27FC236}">
                <a16:creationId xmlns:a16="http://schemas.microsoft.com/office/drawing/2014/main" xmlns="" id="{48ABD3CA-B15E-4EB2-B927-68A78888BCF7}"/>
              </a:ext>
            </a:extLst>
          </p:cNvPr>
          <p:cNvSpPr/>
          <p:nvPr/>
        </p:nvSpPr>
        <p:spPr>
          <a:xfrm>
            <a:off x="3452813" y="5954713"/>
            <a:ext cx="4845050" cy="708025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3898900" y="6102350"/>
            <a:ext cx="397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3F3F3F"/>
                </a:solidFill>
              </a:rPr>
              <a:t>Stakeholders involved in the renovation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2D8A077-7330-4C41-9EC9-E66BAF6DAC3D}"/>
              </a:ext>
            </a:extLst>
          </p:cNvPr>
          <p:cNvSpPr/>
          <p:nvPr/>
        </p:nvSpPr>
        <p:spPr>
          <a:xfrm>
            <a:off x="260350" y="3495675"/>
            <a:ext cx="1665288" cy="18192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xmlns="" id="{210DF7F2-411C-45DF-A24A-57251DC0135D}"/>
              </a:ext>
            </a:extLst>
          </p:cNvPr>
          <p:cNvCxnSpPr>
            <a:cxnSpLocks/>
            <a:endCxn id="106" idx="0"/>
          </p:cNvCxnSpPr>
          <p:nvPr/>
        </p:nvCxnSpPr>
        <p:spPr>
          <a:xfrm>
            <a:off x="7543800" y="1290638"/>
            <a:ext cx="2759075" cy="422275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6">
            <a:extLst>
              <a:ext uri="{FF2B5EF4-FFF2-40B4-BE49-F238E27FC236}">
                <a16:creationId xmlns:a16="http://schemas.microsoft.com/office/drawing/2014/main" xmlns="" id="{411E7B93-8C4C-40DC-8217-C562DA96D46C}"/>
              </a:ext>
            </a:extLst>
          </p:cNvPr>
          <p:cNvSpPr/>
          <p:nvPr/>
        </p:nvSpPr>
        <p:spPr>
          <a:xfrm>
            <a:off x="8010525" y="1066800"/>
            <a:ext cx="1317625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rgbClr val="3F3F3F"/>
                </a:solidFill>
              </a:rPr>
              <a:t>Exploit BIM</a:t>
            </a:r>
          </a:p>
        </p:txBody>
      </p:sp>
      <p:sp>
        <p:nvSpPr>
          <p:cNvPr id="35" name="ZoneTexte 5">
            <a:extLst>
              <a:ext uri="{FF2B5EF4-FFF2-40B4-BE49-F238E27FC236}">
                <a16:creationId xmlns:a16="http://schemas.microsoft.com/office/drawing/2014/main" xmlns="" id="{0C434AA2-371A-4BFA-8BD0-7BFC27A44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3438525"/>
            <a:ext cx="3538537" cy="923925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altLang="fr-FR" b="1" dirty="0">
                <a:solidFill>
                  <a:prstClr val="white">
                    <a:lumMod val="85000"/>
                  </a:prstClr>
                </a:solidFill>
                <a:sym typeface="Wingdings" panose="05000000000000000000" pitchFamily="2" charset="2"/>
              </a:rPr>
              <a:t>To create the BIM model</a:t>
            </a:r>
          </a:p>
          <a:p>
            <a:pPr>
              <a:buFontTx/>
              <a:buAutoNum type="arabicPeriod"/>
              <a:defRPr/>
            </a:pPr>
            <a:r>
              <a:rPr lang="en-US" altLang="fr-FR" b="1" dirty="0">
                <a:solidFill>
                  <a:prstClr val="white">
                    <a:lumMod val="85000"/>
                  </a:prstClr>
                </a:solidFill>
              </a:rPr>
              <a:t>To organize, consolidate, secure</a:t>
            </a:r>
          </a:p>
          <a:p>
            <a:pPr>
              <a:buFontTx/>
              <a:buAutoNum type="arabicPeriod"/>
              <a:defRPr/>
            </a:pPr>
            <a:r>
              <a:rPr lang="en-US" altLang="fr-FR" b="1" dirty="0">
                <a:solidFill>
                  <a:prstClr val="white">
                    <a:lumMod val="85000"/>
                  </a:prstClr>
                </a:solidFill>
              </a:rPr>
              <a:t>To exploit the BIM model</a:t>
            </a:r>
            <a:endParaRPr lang="en-US" altLang="fr-FR" b="1" dirty="0">
              <a:solidFill>
                <a:prstClr val="white">
                  <a:lumMod val="85000"/>
                </a:prstClr>
              </a:solidFill>
              <a:sym typeface="Wingdings" panose="05000000000000000000" pitchFamily="2" charset="2"/>
            </a:endParaRPr>
          </a:p>
        </p:txBody>
      </p: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xmlns="" id="{69C43EEB-F5B1-4526-BFA1-B97051454EF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21000" y="12701"/>
            <a:ext cx="422275" cy="2978150"/>
          </a:xfrm>
          <a:prstGeom prst="bentConnector2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6">
            <a:extLst>
              <a:ext uri="{FF2B5EF4-FFF2-40B4-BE49-F238E27FC236}">
                <a16:creationId xmlns:a16="http://schemas.microsoft.com/office/drawing/2014/main" xmlns="" id="{9717F970-6527-46DE-86A4-6042E9DAB999}"/>
              </a:ext>
            </a:extLst>
          </p:cNvPr>
          <p:cNvSpPr/>
          <p:nvPr/>
        </p:nvSpPr>
        <p:spPr>
          <a:xfrm>
            <a:off x="2259013" y="1044575"/>
            <a:ext cx="1531937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prstClr val="white">
                    <a:lumMod val="85000"/>
                  </a:prstClr>
                </a:solidFill>
              </a:rPr>
              <a:t>Digital inputs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xmlns="" id="{FDCAC3C6-C80A-47CD-9387-E2E576A84833}"/>
              </a:ext>
            </a:extLst>
          </p:cNvPr>
          <p:cNvGrpSpPr/>
          <p:nvPr/>
        </p:nvGrpSpPr>
        <p:grpSpPr>
          <a:xfrm>
            <a:off x="8748156" y="2401490"/>
            <a:ext cx="2950383" cy="4150867"/>
            <a:chOff x="8997367" y="1861489"/>
            <a:chExt cx="2950383" cy="4150867"/>
          </a:xfrm>
          <a:solidFill>
            <a:schemeClr val="bg1"/>
          </a:solidFill>
        </p:grpSpPr>
        <p:grpSp>
          <p:nvGrpSpPr>
            <p:cNvPr id="46" name="Groupe 10">
              <a:extLst>
                <a:ext uri="{FF2B5EF4-FFF2-40B4-BE49-F238E27FC236}">
                  <a16:creationId xmlns:a16="http://schemas.microsoft.com/office/drawing/2014/main" xmlns="" id="{B4C2579E-F9AB-4906-AE51-1433EBD9F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7367" y="1861489"/>
              <a:ext cx="2950383" cy="4150867"/>
              <a:chOff x="9008864" y="1861578"/>
              <a:chExt cx="2950919" cy="4150434"/>
            </a:xfrm>
            <a:grpFill/>
          </p:grpSpPr>
          <p:pic>
            <p:nvPicPr>
              <p:cNvPr id="50" name="Image 40">
                <a:extLst>
                  <a:ext uri="{FF2B5EF4-FFF2-40B4-BE49-F238E27FC236}">
                    <a16:creationId xmlns:a16="http://schemas.microsoft.com/office/drawing/2014/main" xmlns="" id="{7D583E92-9E4D-4195-8F7D-420DB96B9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094357" y="1861578"/>
                <a:ext cx="476337" cy="476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Image 41">
                <a:extLst>
                  <a:ext uri="{FF2B5EF4-FFF2-40B4-BE49-F238E27FC236}">
                    <a16:creationId xmlns:a16="http://schemas.microsoft.com/office/drawing/2014/main" xmlns="" id="{6E55D35E-BC72-434F-B30B-D84078B03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1186745" y="2458190"/>
                <a:ext cx="678275" cy="6780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Image 42">
                <a:extLst>
                  <a:ext uri="{FF2B5EF4-FFF2-40B4-BE49-F238E27FC236}">
                    <a16:creationId xmlns:a16="http://schemas.microsoft.com/office/drawing/2014/main" xmlns="" id="{EAE24F49-D00C-43F5-992F-9AB4006BD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585485" y="2019450"/>
                <a:ext cx="601259" cy="601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43">
                <a:extLst>
                  <a:ext uri="{FF2B5EF4-FFF2-40B4-BE49-F238E27FC236}">
                    <a16:creationId xmlns:a16="http://schemas.microsoft.com/office/drawing/2014/main" xmlns="" id="{09E4EA8C-EB7F-41BF-AE33-E1D810477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9302599" y="2378907"/>
                <a:ext cx="791758" cy="7915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Image 47">
                <a:extLst>
                  <a:ext uri="{FF2B5EF4-FFF2-40B4-BE49-F238E27FC236}">
                    <a16:creationId xmlns:a16="http://schemas.microsoft.com/office/drawing/2014/main" xmlns="" id="{07C15994-54AE-4648-A61B-F1695C234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8864" y="3526873"/>
                <a:ext cx="1379228" cy="9796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2" descr="RÃ©sultat de recherche d'images pour &quot;multi criteria assessment&quot;">
                <a:extLst>
                  <a:ext uri="{FF2B5EF4-FFF2-40B4-BE49-F238E27FC236}">
                    <a16:creationId xmlns:a16="http://schemas.microsoft.com/office/drawing/2014/main" xmlns="" id="{C6CD44C7-893D-43DE-9A47-5A17176489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9591" y="4773949"/>
                <a:ext cx="1737766" cy="1238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Image 48">
                <a:extLst>
                  <a:ext uri="{FF2B5EF4-FFF2-40B4-BE49-F238E27FC236}">
                    <a16:creationId xmlns:a16="http://schemas.microsoft.com/office/drawing/2014/main" xmlns="" id="{9853AD94-5AB9-460A-A75B-2129DA633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0474" y="3774739"/>
                <a:ext cx="1429309" cy="10329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7" name="Conector: angular 46">
              <a:extLst>
                <a:ext uri="{FF2B5EF4-FFF2-40B4-BE49-F238E27FC236}">
                  <a16:creationId xmlns:a16="http://schemas.microsoft.com/office/drawing/2014/main" xmlns="" id="{CD2D0A9C-9A57-48DB-A647-744EBFCE22FC}"/>
                </a:ext>
              </a:extLst>
            </p:cNvPr>
            <p:cNvCxnSpPr>
              <a:cxnSpLocks/>
              <a:stCxn id="53" idx="3"/>
              <a:endCxn id="50" idx="2"/>
            </p:cNvCxnSpPr>
            <p:nvPr/>
          </p:nvCxnSpPr>
          <p:spPr>
            <a:xfrm flipV="1">
              <a:off x="10082662" y="2337739"/>
              <a:ext cx="238125" cy="436941"/>
            </a:xfrm>
            <a:prstGeom prst="bentConnector2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: angular 47">
              <a:extLst>
                <a:ext uri="{FF2B5EF4-FFF2-40B4-BE49-F238E27FC236}">
                  <a16:creationId xmlns:a16="http://schemas.microsoft.com/office/drawing/2014/main" xmlns="" id="{39A8A977-DCC3-4FBD-9548-518570FDB822}"/>
                </a:ext>
              </a:extLst>
            </p:cNvPr>
            <p:cNvCxnSpPr>
              <a:cxnSpLocks/>
              <a:stCxn id="53" idx="3"/>
              <a:endCxn id="52" idx="2"/>
            </p:cNvCxnSpPr>
            <p:nvPr/>
          </p:nvCxnSpPr>
          <p:spPr>
            <a:xfrm flipV="1">
              <a:off x="10082662" y="2620527"/>
              <a:ext cx="791614" cy="154153"/>
            </a:xfrm>
            <a:prstGeom prst="bentConnector2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: angular 48">
              <a:extLst>
                <a:ext uri="{FF2B5EF4-FFF2-40B4-BE49-F238E27FC236}">
                  <a16:creationId xmlns:a16="http://schemas.microsoft.com/office/drawing/2014/main" xmlns="" id="{946A3134-9682-4D36-BB37-217A739C1D68}"/>
                </a:ext>
              </a:extLst>
            </p:cNvPr>
            <p:cNvCxnSpPr>
              <a:cxnSpLocks/>
              <a:stCxn id="53" idx="3"/>
              <a:endCxn id="51" idx="2"/>
            </p:cNvCxnSpPr>
            <p:nvPr/>
          </p:nvCxnSpPr>
          <p:spPr>
            <a:xfrm>
              <a:off x="10082662" y="2774680"/>
              <a:ext cx="1431265" cy="361635"/>
            </a:xfrm>
            <a:prstGeom prst="bentConnector4">
              <a:avLst>
                <a:gd name="adj1" fmla="val 16514"/>
                <a:gd name="adj2" fmla="val 141162"/>
              </a:avLst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itre 1"/>
          <p:cNvSpPr>
            <a:spLocks noGrp="1"/>
          </p:cNvSpPr>
          <p:nvPr>
            <p:ph type="title"/>
          </p:nvPr>
        </p:nvSpPr>
        <p:spPr>
          <a:xfrm>
            <a:off x="552450" y="187683"/>
            <a:ext cx="9423400" cy="887182"/>
          </a:xfrm>
        </p:spPr>
        <p:txBody>
          <a:bodyPr/>
          <a:lstStyle/>
          <a:p>
            <a:r>
              <a:rPr lang="fr-FR" altLang="es-ES" dirty="0">
                <a:solidFill>
                  <a:srgbClr val="5C5C5C"/>
                </a:solidFill>
              </a:rPr>
              <a:t>BIM4Ren concept</a:t>
            </a:r>
          </a:p>
        </p:txBody>
      </p:sp>
    </p:spTree>
    <p:extLst>
      <p:ext uri="{BB962C8B-B14F-4D97-AF65-F5344CB8AC3E}">
        <p14:creationId xmlns:p14="http://schemas.microsoft.com/office/powerpoint/2010/main" val="4105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s-ES" dirty="0">
                <a:solidFill>
                  <a:srgbClr val="5C5C5C"/>
                </a:solidFill>
              </a:rPr>
              <a:t>BIM4Ren concept</a:t>
            </a:r>
            <a:endParaRPr lang="en-US" dirty="0"/>
          </a:p>
        </p:txBody>
      </p:sp>
      <p:pic>
        <p:nvPicPr>
          <p:cNvPr id="21506" name="Marcador de contenido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7229" y="3093148"/>
            <a:ext cx="1371791" cy="1371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n 11"/>
          <p:cNvPicPr>
            <a:picLocks noChangeAspect="1" noChangeArrowheads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550" y="1649413"/>
            <a:ext cx="1479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A379FF02-615D-4B47-B647-742B970B6330}"/>
              </a:ext>
            </a:extLst>
          </p:cNvPr>
          <p:cNvSpPr/>
          <p:nvPr/>
        </p:nvSpPr>
        <p:spPr>
          <a:xfrm>
            <a:off x="8613775" y="2259013"/>
            <a:ext cx="3184525" cy="442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21510" name="Grupo 75"/>
          <p:cNvGrpSpPr>
            <a:grpSpLocks/>
          </p:cNvGrpSpPr>
          <p:nvPr/>
        </p:nvGrpSpPr>
        <p:grpSpPr bwMode="auto">
          <a:xfrm>
            <a:off x="5264150" y="5113338"/>
            <a:ext cx="1316038" cy="1319212"/>
            <a:chOff x="5467045" y="5154605"/>
            <a:chExt cx="1316268" cy="1318992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xmlns="" id="{7F45E861-23F3-449F-A6E7-97BB051A349F}"/>
                </a:ext>
              </a:extLst>
            </p:cNvPr>
            <p:cNvSpPr/>
            <p:nvPr/>
          </p:nvSpPr>
          <p:spPr>
            <a:xfrm>
              <a:off x="5467045" y="5154605"/>
              <a:ext cx="1316268" cy="131899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1521" name="Imagen 7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421" y="5263022"/>
              <a:ext cx="921031" cy="92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2D8A077-7330-4C41-9EC9-E66BAF6DAC3D}"/>
              </a:ext>
            </a:extLst>
          </p:cNvPr>
          <p:cNvSpPr/>
          <p:nvPr/>
        </p:nvSpPr>
        <p:spPr>
          <a:xfrm>
            <a:off x="393700" y="3613150"/>
            <a:ext cx="1389063" cy="14335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9C6F93F7-EAE0-45DD-AB12-07D5C9FE4C3E}"/>
              </a:ext>
            </a:extLst>
          </p:cNvPr>
          <p:cNvGrpSpPr/>
          <p:nvPr/>
        </p:nvGrpSpPr>
        <p:grpSpPr>
          <a:xfrm>
            <a:off x="8748156" y="2401490"/>
            <a:ext cx="2950383" cy="4150867"/>
            <a:chOff x="8997367" y="1861489"/>
            <a:chExt cx="2950383" cy="4150867"/>
          </a:xfrm>
          <a:solidFill>
            <a:schemeClr val="bg1">
              <a:alpha val="20000"/>
            </a:schemeClr>
          </a:solidFill>
        </p:grpSpPr>
        <p:grpSp>
          <p:nvGrpSpPr>
            <p:cNvPr id="34" name="Groupe 10">
              <a:extLst>
                <a:ext uri="{FF2B5EF4-FFF2-40B4-BE49-F238E27FC236}">
                  <a16:creationId xmlns:a16="http://schemas.microsoft.com/office/drawing/2014/main" xmlns="" id="{72195D2A-4013-4843-AAF3-31019198E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7367" y="1861489"/>
              <a:ext cx="2950383" cy="4150867"/>
              <a:chOff x="9008864" y="1861578"/>
              <a:chExt cx="2950919" cy="4150434"/>
            </a:xfrm>
            <a:grpFill/>
          </p:grpSpPr>
          <p:pic>
            <p:nvPicPr>
              <p:cNvPr id="44" name="Image 40">
                <a:extLst>
                  <a:ext uri="{FF2B5EF4-FFF2-40B4-BE49-F238E27FC236}">
                    <a16:creationId xmlns:a16="http://schemas.microsoft.com/office/drawing/2014/main" xmlns="" id="{DEE60114-5092-45F5-8DDC-CB39563E1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094357" y="1861578"/>
                <a:ext cx="476337" cy="476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Image 41">
                <a:extLst>
                  <a:ext uri="{FF2B5EF4-FFF2-40B4-BE49-F238E27FC236}">
                    <a16:creationId xmlns:a16="http://schemas.microsoft.com/office/drawing/2014/main" xmlns="" id="{3817AF0B-BA75-44F3-B1D5-F27071554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1186745" y="2458190"/>
                <a:ext cx="678275" cy="6780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Image 42">
                <a:extLst>
                  <a:ext uri="{FF2B5EF4-FFF2-40B4-BE49-F238E27FC236}">
                    <a16:creationId xmlns:a16="http://schemas.microsoft.com/office/drawing/2014/main" xmlns="" id="{4E7D081F-067D-45C3-9EB8-BD97C8CD1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585485" y="2019450"/>
                <a:ext cx="601259" cy="601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Image 43">
                <a:extLst>
                  <a:ext uri="{FF2B5EF4-FFF2-40B4-BE49-F238E27FC236}">
                    <a16:creationId xmlns:a16="http://schemas.microsoft.com/office/drawing/2014/main" xmlns="" id="{A0F68EC3-175F-4B9A-AFE3-0D6B5493E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alphaModFix am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9302599" y="2378907"/>
                <a:ext cx="791758" cy="7915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xmlns="" id="{AA6A2D29-C6BF-4345-A8F9-82BAB183B0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8864" y="3526873"/>
                <a:ext cx="1379228" cy="9796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2" descr="RÃ©sultat de recherche d'images pour &quot;multi criteria assessment&quot;">
                <a:extLst>
                  <a:ext uri="{FF2B5EF4-FFF2-40B4-BE49-F238E27FC236}">
                    <a16:creationId xmlns:a16="http://schemas.microsoft.com/office/drawing/2014/main" xmlns="" id="{314704FB-E92E-445B-A8A8-CBC7821C8A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9591" y="4773949"/>
                <a:ext cx="1737766" cy="1238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Image 48">
                <a:extLst>
                  <a:ext uri="{FF2B5EF4-FFF2-40B4-BE49-F238E27FC236}">
                    <a16:creationId xmlns:a16="http://schemas.microsoft.com/office/drawing/2014/main" xmlns="" id="{AAA3FBDA-D1CA-4304-9BF9-58C868311C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0474" y="3774739"/>
                <a:ext cx="1429309" cy="10329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0" name="Conector: angular 39">
              <a:extLst>
                <a:ext uri="{FF2B5EF4-FFF2-40B4-BE49-F238E27FC236}">
                  <a16:creationId xmlns:a16="http://schemas.microsoft.com/office/drawing/2014/main" xmlns="" id="{DF819A73-079D-4083-9C33-77CD80D0FFEF}"/>
                </a:ext>
              </a:extLst>
            </p:cNvPr>
            <p:cNvCxnSpPr>
              <a:cxnSpLocks/>
              <a:stCxn id="47" idx="3"/>
              <a:endCxn id="44" idx="2"/>
            </p:cNvCxnSpPr>
            <p:nvPr/>
          </p:nvCxnSpPr>
          <p:spPr>
            <a:xfrm flipV="1">
              <a:off x="10082662" y="2337739"/>
              <a:ext cx="238125" cy="436941"/>
            </a:xfrm>
            <a:prstGeom prst="bentConnector2">
              <a:avLst/>
            </a:prstGeom>
            <a:grpFill/>
            <a:ln w="19050">
              <a:solidFill>
                <a:schemeClr val="accent2">
                  <a:lumMod val="75000"/>
                  <a:alpha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: angular 41">
              <a:extLst>
                <a:ext uri="{FF2B5EF4-FFF2-40B4-BE49-F238E27FC236}">
                  <a16:creationId xmlns:a16="http://schemas.microsoft.com/office/drawing/2014/main" xmlns="" id="{70A7DA8F-D5ED-4EFA-8B2D-D0951BDDE3CB}"/>
                </a:ext>
              </a:extLst>
            </p:cNvPr>
            <p:cNvCxnSpPr>
              <a:cxnSpLocks/>
              <a:stCxn id="47" idx="3"/>
              <a:endCxn id="46" idx="2"/>
            </p:cNvCxnSpPr>
            <p:nvPr/>
          </p:nvCxnSpPr>
          <p:spPr>
            <a:xfrm flipV="1">
              <a:off x="10082662" y="2620527"/>
              <a:ext cx="791614" cy="154153"/>
            </a:xfrm>
            <a:prstGeom prst="bentConnector2">
              <a:avLst/>
            </a:prstGeom>
            <a:grpFill/>
            <a:ln w="19050">
              <a:solidFill>
                <a:schemeClr val="accent2">
                  <a:lumMod val="75000"/>
                  <a:alpha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: angular 42">
              <a:extLst>
                <a:ext uri="{FF2B5EF4-FFF2-40B4-BE49-F238E27FC236}">
                  <a16:creationId xmlns:a16="http://schemas.microsoft.com/office/drawing/2014/main" xmlns="" id="{D7B8769D-D73B-44B6-8C3A-05041C898C68}"/>
                </a:ext>
              </a:extLst>
            </p:cNvPr>
            <p:cNvCxnSpPr>
              <a:cxnSpLocks/>
              <a:stCxn id="47" idx="3"/>
              <a:endCxn id="45" idx="2"/>
            </p:cNvCxnSpPr>
            <p:nvPr/>
          </p:nvCxnSpPr>
          <p:spPr>
            <a:xfrm>
              <a:off x="10082662" y="2774680"/>
              <a:ext cx="1431265" cy="361635"/>
            </a:xfrm>
            <a:prstGeom prst="bentConnector4">
              <a:avLst>
                <a:gd name="adj1" fmla="val 16514"/>
                <a:gd name="adj2" fmla="val 141162"/>
              </a:avLst>
            </a:prstGeom>
            <a:grpFill/>
            <a:ln w="19050">
              <a:solidFill>
                <a:schemeClr val="accent2">
                  <a:lumMod val="75000"/>
                  <a:alpha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DC98590-7FD1-4086-889A-FB43DBA2C288}"/>
              </a:ext>
            </a:extLst>
          </p:cNvPr>
          <p:cNvSpPr/>
          <p:nvPr/>
        </p:nvSpPr>
        <p:spPr>
          <a:xfrm>
            <a:off x="1092200" y="1290638"/>
            <a:ext cx="9639300" cy="501332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Rectangle 22">
            <a:extLst>
              <a:ext uri="{FF2B5EF4-FFF2-40B4-BE49-F238E27FC236}">
                <a16:creationId xmlns:a16="http://schemas.microsoft.com/office/drawing/2014/main" xmlns="" id="{4125F4FD-054C-4898-BAD4-CF45D52552A5}"/>
              </a:ext>
            </a:extLst>
          </p:cNvPr>
          <p:cNvSpPr/>
          <p:nvPr/>
        </p:nvSpPr>
        <p:spPr>
          <a:xfrm>
            <a:off x="2530475" y="3663950"/>
            <a:ext cx="6858000" cy="808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2800" b="1" dirty="0">
                <a:solidFill>
                  <a:prstClr val="white"/>
                </a:solidFill>
              </a:rPr>
              <a:t>BIM4REN ONE STOP ACCESS PLATFORM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004F127-6518-4D22-B95E-171A54D5C00C}"/>
              </a:ext>
            </a:extLst>
          </p:cNvPr>
          <p:cNvSpPr/>
          <p:nvPr/>
        </p:nvSpPr>
        <p:spPr>
          <a:xfrm>
            <a:off x="260350" y="1712913"/>
            <a:ext cx="2763838" cy="436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 collection</a:t>
            </a: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xmlns="" id="{1AD8CE84-682B-46FC-9141-C3FB58DA2B47}"/>
              </a:ext>
            </a:extLst>
          </p:cNvPr>
          <p:cNvSpPr/>
          <p:nvPr/>
        </p:nvSpPr>
        <p:spPr>
          <a:xfrm>
            <a:off x="4621213" y="1071563"/>
            <a:ext cx="2922587" cy="436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 Management</a:t>
            </a:r>
          </a:p>
        </p:txBody>
      </p:sp>
      <p:sp>
        <p:nvSpPr>
          <p:cNvPr id="106" name="Rectangle 22">
            <a:extLst>
              <a:ext uri="{FF2B5EF4-FFF2-40B4-BE49-F238E27FC236}">
                <a16:creationId xmlns:a16="http://schemas.microsoft.com/office/drawing/2014/main" xmlns="" id="{A0924292-D076-4FEC-8C00-E75B27A5C1CF}"/>
              </a:ext>
            </a:extLst>
          </p:cNvPr>
          <p:cNvSpPr/>
          <p:nvPr/>
        </p:nvSpPr>
        <p:spPr>
          <a:xfrm>
            <a:off x="8669338" y="1712913"/>
            <a:ext cx="3267075" cy="436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</a:rPr>
              <a:t>Data- </a:t>
            </a:r>
            <a:r>
              <a:rPr lang="fr-FR" sz="2400" b="1" dirty="0" err="1">
                <a:solidFill>
                  <a:prstClr val="white"/>
                </a:solidFill>
              </a:rPr>
              <a:t>driven</a:t>
            </a:r>
            <a:r>
              <a:rPr lang="fr-FR" sz="2400" b="1" dirty="0">
                <a:solidFill>
                  <a:prstClr val="white"/>
                </a:solidFill>
              </a:rPr>
              <a:t> design</a:t>
            </a:r>
          </a:p>
        </p:txBody>
      </p:sp>
      <p:sp>
        <p:nvSpPr>
          <p:cNvPr id="84" name="Flecha: a la izquierda y derecha 83">
            <a:extLst>
              <a:ext uri="{FF2B5EF4-FFF2-40B4-BE49-F238E27FC236}">
                <a16:creationId xmlns:a16="http://schemas.microsoft.com/office/drawing/2014/main" xmlns="" id="{48ABD3CA-B15E-4EB2-B927-68A78888BCF7}"/>
              </a:ext>
            </a:extLst>
          </p:cNvPr>
          <p:cNvSpPr/>
          <p:nvPr/>
        </p:nvSpPr>
        <p:spPr>
          <a:xfrm>
            <a:off x="3452813" y="5954713"/>
            <a:ext cx="4845050" cy="708025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1519" name="Rectangle 21"/>
          <p:cNvSpPr>
            <a:spLocks noChangeArrowheads="1"/>
          </p:cNvSpPr>
          <p:nvPr/>
        </p:nvSpPr>
        <p:spPr bwMode="auto">
          <a:xfrm>
            <a:off x="3898900" y="6102350"/>
            <a:ext cx="397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3F3F3F"/>
                </a:solidFill>
              </a:rPr>
              <a:t>Stakeholders involved in the renovation</a:t>
            </a:r>
          </a:p>
        </p:txBody>
      </p:sp>
    </p:spTree>
    <p:extLst>
      <p:ext uri="{BB962C8B-B14F-4D97-AF65-F5344CB8AC3E}">
        <p14:creationId xmlns:p14="http://schemas.microsoft.com/office/powerpoint/2010/main" val="10449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098794" y="2381801"/>
            <a:ext cx="9970987" cy="834519"/>
          </a:xfrm>
        </p:spPr>
        <p:txBody>
          <a:bodyPr/>
          <a:lstStyle/>
          <a:p>
            <a:r>
              <a:rPr lang="en-US" sz="3200" b="0" dirty="0">
                <a:solidFill>
                  <a:schemeClr val="tx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Meet BIM4REN: </a:t>
            </a:r>
            <a:br>
              <a:rPr lang="en-US" sz="3200" b="0" dirty="0">
                <a:solidFill>
                  <a:schemeClr val="tx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easy-to-use BIM tools for renovation</a:t>
            </a:r>
            <a:endParaRPr lang="en-US" sz="3200" b="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3F3F3F"/>
                </a:solidFill>
                <a:latin typeface="Open Sans" panose="020B0606030504020204"/>
              </a:rPr>
              <a:t>Introduction: the B4R webinar series</a:t>
            </a:r>
          </a:p>
          <a:p>
            <a:r>
              <a:rPr lang="en-US" sz="2400" dirty="0">
                <a:solidFill>
                  <a:srgbClr val="3F3F3F"/>
                </a:solidFill>
                <a:latin typeface="Open Sans" panose="020B0606030504020204"/>
              </a:rPr>
              <a:t>European Builders Confederation (EBC)</a:t>
            </a:r>
          </a:p>
          <a:p>
            <a:endParaRPr lang="en-US" dirty="0">
              <a:latin typeface="Open Sans" panose="020B0606030504020204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2431184" y="4985677"/>
            <a:ext cx="7329632" cy="369887"/>
          </a:xfrm>
        </p:spPr>
        <p:txBody>
          <a:bodyPr/>
          <a:lstStyle/>
          <a:p>
            <a:r>
              <a:rPr lang="en-US" sz="1800" dirty="0">
                <a:solidFill>
                  <a:srgbClr val="3F3F3F"/>
                </a:solidFill>
                <a:latin typeface="Open Sans" panose="020B0606030504020204"/>
              </a:rPr>
              <a:t>Fernando </a:t>
            </a:r>
            <a:r>
              <a:rPr lang="en-US" sz="1800" dirty="0" err="1">
                <a:solidFill>
                  <a:srgbClr val="3F3F3F"/>
                </a:solidFill>
                <a:latin typeface="Open Sans" panose="020B0606030504020204"/>
              </a:rPr>
              <a:t>Sigchos</a:t>
            </a:r>
            <a:r>
              <a:rPr lang="en-US" sz="1800" dirty="0">
                <a:solidFill>
                  <a:srgbClr val="3F3F3F"/>
                </a:solidFill>
                <a:latin typeface="Open Sans" panose="020B0606030504020204"/>
              </a:rPr>
              <a:t> Jiménez</a:t>
            </a:r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72863" y="6356350"/>
            <a:ext cx="719137" cy="365125"/>
          </a:xfrm>
        </p:spPr>
        <p:txBody>
          <a:bodyPr/>
          <a:lstStyle/>
          <a:p>
            <a:fld id="{48F2B115-3CA1-429E-85D3-DDC55591BE14}" type="slidenum">
              <a:rPr lang="es-ES" altLang="en-US" smtClean="0"/>
              <a:pPr/>
              <a:t>2</a:t>
            </a:fld>
            <a:endParaRPr lang="es-ES" altLang="en-US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5589588"/>
            <a:ext cx="1404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3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BIM4Ren </a:t>
            </a:r>
            <a:r>
              <a:rPr lang="en-US" dirty="0" err="1" smtClean="0"/>
              <a:t>worklow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450" y="1271413"/>
            <a:ext cx="10801350" cy="4796219"/>
          </a:xfrm>
        </p:spPr>
        <p:txBody>
          <a:bodyPr/>
          <a:lstStyle/>
          <a:p>
            <a:r>
              <a:rPr lang="en-US" dirty="0"/>
              <a:t>To propose a flexible collaborative workflow for renovation</a:t>
            </a:r>
          </a:p>
          <a:p>
            <a:pPr lvl="1"/>
            <a:r>
              <a:rPr lang="en-US" dirty="0"/>
              <a:t>Different types of buildings</a:t>
            </a:r>
          </a:p>
          <a:p>
            <a:pPr lvl="1"/>
            <a:r>
              <a:rPr lang="en-US" dirty="0"/>
              <a:t>Different depth </a:t>
            </a:r>
            <a:r>
              <a:rPr lang="en-US" dirty="0" smtClean="0"/>
              <a:t>of renovation</a:t>
            </a:r>
          </a:p>
          <a:p>
            <a:pPr lvl="1"/>
            <a:r>
              <a:rPr lang="en-US" dirty="0" smtClean="0"/>
              <a:t>Different actors and expectations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51BE6E4-D8CA-432B-8D19-58CC30EA1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853"/>
            <a:ext cx="12192000" cy="14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adaptable easy to use tools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450" y="1271948"/>
            <a:ext cx="10801350" cy="4796219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support the workflow with digital tools</a:t>
            </a:r>
          </a:p>
          <a:p>
            <a:pPr lvl="1"/>
            <a:r>
              <a:rPr lang="en-US" dirty="0"/>
              <a:t>Test and Integrate existing tools</a:t>
            </a:r>
          </a:p>
          <a:p>
            <a:pPr lvl="1"/>
            <a:r>
              <a:rPr lang="en-US" dirty="0"/>
              <a:t>Extend IFC</a:t>
            </a:r>
          </a:p>
          <a:p>
            <a:pPr lvl="1"/>
            <a:r>
              <a:rPr lang="en-US" dirty="0"/>
              <a:t>Different projects =&gt; different tools</a:t>
            </a:r>
          </a:p>
          <a:p>
            <a:pPr lvl="2"/>
            <a:r>
              <a:rPr lang="en-US" dirty="0"/>
              <a:t>Expert tools vs Intuitive &amp; Affordable ones (low-end vs high-end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9F92AF6-9466-41B0-8C18-48B30CA37E5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161" y="4086772"/>
            <a:ext cx="1488900" cy="223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6B4CC50-7423-4D78-96E9-96E5297D3B6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255" y="3896744"/>
            <a:ext cx="1703444" cy="21969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882" y="4086772"/>
            <a:ext cx="2493959" cy="12875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21" y="5425050"/>
            <a:ext cx="2530585" cy="13122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3377960"/>
            <a:ext cx="6663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of scanning tools that were tested: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895158" y="6110522"/>
            <a:ext cx="175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914400" eaLnBrk="1" hangingPunct="1">
              <a:buFont typeface="Arial" panose="020B0604020202020204" pitchFamily="34" charset="0"/>
              <a:buNone/>
            </a:pPr>
            <a:r>
              <a:rPr lang="fr-FR" b="1" dirty="0"/>
              <a:t>NAVVIS by BIMY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6340" y="6295188"/>
            <a:ext cx="201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914400" eaLnBrk="1" hangingPunct="1">
              <a:buFont typeface="Arial" panose="020B0604020202020204" pitchFamily="34" charset="0"/>
              <a:buNone/>
            </a:pPr>
            <a:r>
              <a:rPr lang="fr-FR" b="1" dirty="0" smtClean="0"/>
              <a:t>AR2Built by BIMEO</a:t>
            </a:r>
            <a:endParaRPr lang="fr-FR" b="1" dirty="0"/>
          </a:p>
        </p:txBody>
      </p:sp>
      <p:pic>
        <p:nvPicPr>
          <p:cNvPr id="11" name="Image 10"/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78" t="19398" r="16237" b="2462"/>
          <a:stretch/>
        </p:blipFill>
        <p:spPr bwMode="auto">
          <a:xfrm rot="10800000">
            <a:off x="8766142" y="3511801"/>
            <a:ext cx="2531577" cy="1391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8659" y="4509029"/>
            <a:ext cx="1926436" cy="1053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430" y="5661086"/>
            <a:ext cx="1452565" cy="11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to test on pilots as real use cases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450" y="1291292"/>
            <a:ext cx="10801350" cy="4796219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test the workflow and tools on real use </a:t>
            </a:r>
            <a:r>
              <a:rPr lang="en-US" dirty="0" smtClean="0"/>
              <a:t>cases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contribute to the next IFC roadmap</a:t>
            </a:r>
          </a:p>
          <a:p>
            <a:r>
              <a:rPr lang="en-US" dirty="0"/>
              <a:t>To train professionals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65680" y="4178768"/>
            <a:ext cx="168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France</a:t>
            </a:r>
            <a:endParaRPr lang="en-US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689600" y="4165326"/>
            <a:ext cx="168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Italy</a:t>
            </a:r>
            <a:endParaRPr lang="en-US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364220" y="4150672"/>
            <a:ext cx="168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Spain</a:t>
            </a:r>
            <a:endParaRPr lang="en-US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78" y="1838957"/>
            <a:ext cx="2446020" cy="2286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888" y="1886946"/>
            <a:ext cx="2796540" cy="22783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85" y="1849432"/>
            <a:ext cx="176784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BIM4Ren - ACTIONS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err="1"/>
              <a:t>Meet</a:t>
            </a:r>
            <a:r>
              <a:rPr lang="es-ES" dirty="0"/>
              <a:t> BIM4Ren: Easy-</a:t>
            </a:r>
            <a:r>
              <a:rPr lang="es-ES" dirty="0" err="1"/>
              <a:t>to</a:t>
            </a:r>
            <a:r>
              <a:rPr lang="es-ES" dirty="0"/>
              <a:t>-use tolos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renovation</a:t>
            </a:r>
            <a:r>
              <a:rPr lang="es-ES" dirty="0"/>
              <a:t>,</a:t>
            </a:r>
          </a:p>
          <a:p>
            <a:pPr>
              <a:defRPr/>
            </a:pPr>
            <a:r>
              <a:rPr lang="es-ES" dirty="0" err="1"/>
              <a:t>Webinar</a:t>
            </a:r>
            <a:r>
              <a:rPr lang="es-ES" dirty="0"/>
              <a:t>, 26-05-2020</a:t>
            </a:r>
          </a:p>
        </p:txBody>
      </p:sp>
      <p:sp>
        <p:nvSpPr>
          <p:cNvPr id="12292" name="Espace réservé du numéro de diapositive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A1AC683-7588-42B7-BB2E-FB9A84CA3F68}" type="slidenum">
              <a:rPr lang="es-ES" altLang="en-US">
                <a:solidFill>
                  <a:srgbClr val="404040"/>
                </a:solidFill>
                <a:latin typeface="Open Sans" pitchFamily="34" charset="0"/>
              </a:rPr>
              <a:pPr/>
              <a:t>23</a:t>
            </a:fld>
            <a:endParaRPr lang="es-ES" altLang="en-US">
              <a:solidFill>
                <a:srgbClr val="404040"/>
              </a:solidFill>
              <a:latin typeface="Open Sans" pitchFamily="34" charset="0"/>
            </a:endParaRPr>
          </a:p>
        </p:txBody>
      </p:sp>
      <p:grpSp>
        <p:nvGrpSpPr>
          <p:cNvPr id="12293" name="Groupe 7"/>
          <p:cNvGrpSpPr>
            <a:grpSpLocks/>
          </p:cNvGrpSpPr>
          <p:nvPr/>
        </p:nvGrpSpPr>
        <p:grpSpPr bwMode="auto">
          <a:xfrm>
            <a:off x="730250" y="1641475"/>
            <a:ext cx="9917113" cy="593725"/>
            <a:chOff x="405695" y="1048583"/>
            <a:chExt cx="9917558" cy="592944"/>
          </a:xfrm>
        </p:grpSpPr>
        <p:sp>
          <p:nvSpPr>
            <p:cNvPr id="6" name="Espace réservé du contenu 2"/>
            <p:cNvSpPr txBox="1">
              <a:spLocks/>
            </p:cNvSpPr>
            <p:nvPr/>
          </p:nvSpPr>
          <p:spPr>
            <a:xfrm>
              <a:off x="1012054" y="1048583"/>
              <a:ext cx="9311199" cy="592944"/>
            </a:xfrm>
            <a:prstGeom prst="rect">
              <a:avLst/>
            </a:prstGeom>
            <a:noFill/>
            <a:effectLst>
              <a:reflection endPos="0" dist="50800" dir="5400000" sy="-100000" algn="bl" rotWithShape="0"/>
            </a:effectLst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GB" dirty="0"/>
                <a:t>Collect requirements</a:t>
              </a:r>
            </a:p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GB" sz="2800" dirty="0"/>
                <a:t>	</a:t>
              </a:r>
            </a:p>
            <a:p>
              <a:pPr>
                <a:defRPr/>
              </a:pPr>
              <a:endParaRPr lang="en-GB" dirty="0"/>
            </a:p>
          </p:txBody>
        </p:sp>
        <p:sp>
          <p:nvSpPr>
            <p:cNvPr id="7" name="Chevron 9"/>
            <p:cNvSpPr/>
            <p:nvPr/>
          </p:nvSpPr>
          <p:spPr>
            <a:xfrm>
              <a:off x="405695" y="1059681"/>
              <a:ext cx="606452" cy="415378"/>
            </a:xfrm>
            <a:prstGeom prst="chevron">
              <a:avLst/>
            </a:prstGeom>
            <a:solidFill>
              <a:srgbClr val="74CEB8"/>
            </a:solidFill>
            <a:ln>
              <a:solidFill>
                <a:srgbClr val="1F9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735954" y="2171528"/>
            <a:ext cx="9311199" cy="59294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/>
              <a:t>Elaborate a flexible collaborative workflow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800" dirty="0"/>
              <a:t>	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0" name="Chevron 9"/>
          <p:cNvSpPr/>
          <p:nvPr/>
        </p:nvSpPr>
        <p:spPr>
          <a:xfrm>
            <a:off x="1179513" y="2182813"/>
            <a:ext cx="606425" cy="4143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2296" name="Groupe 10"/>
          <p:cNvGrpSpPr>
            <a:grpSpLocks/>
          </p:cNvGrpSpPr>
          <p:nvPr/>
        </p:nvGrpSpPr>
        <p:grpSpPr bwMode="auto">
          <a:xfrm>
            <a:off x="1643063" y="2776538"/>
            <a:ext cx="9917112" cy="592137"/>
            <a:chOff x="405695" y="1048583"/>
            <a:chExt cx="9917558" cy="592944"/>
          </a:xfrm>
        </p:grpSpPr>
        <p:sp>
          <p:nvSpPr>
            <p:cNvPr id="12" name="Espace réservé du contenu 2"/>
            <p:cNvSpPr txBox="1">
              <a:spLocks/>
            </p:cNvSpPr>
            <p:nvPr/>
          </p:nvSpPr>
          <p:spPr>
            <a:xfrm>
              <a:off x="1012054" y="1048583"/>
              <a:ext cx="9311199" cy="592944"/>
            </a:xfrm>
            <a:prstGeom prst="rect">
              <a:avLst/>
            </a:prstGeom>
            <a:noFill/>
            <a:effectLst>
              <a:reflection endPos="0" dist="50800" dir="5400000" sy="-100000" algn="bl" rotWithShape="0"/>
            </a:effectLst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GB" dirty="0"/>
                <a:t>Develop and integrate tools supporting the BIM4Ren workflow</a:t>
              </a:r>
              <a:r>
                <a:rPr lang="en-GB" sz="2800" dirty="0"/>
                <a:t>	</a:t>
              </a:r>
            </a:p>
            <a:p>
              <a:pPr>
                <a:defRPr/>
              </a:pPr>
              <a:endParaRPr lang="en-GB" dirty="0"/>
            </a:p>
          </p:txBody>
        </p:sp>
        <p:sp>
          <p:nvSpPr>
            <p:cNvPr id="13" name="Chevron 9"/>
            <p:cNvSpPr/>
            <p:nvPr/>
          </p:nvSpPr>
          <p:spPr>
            <a:xfrm>
              <a:off x="405695" y="1059710"/>
              <a:ext cx="606452" cy="414903"/>
            </a:xfrm>
            <a:prstGeom prst="chevron">
              <a:avLst/>
            </a:prstGeom>
            <a:solidFill>
              <a:srgbClr val="74CEB8"/>
            </a:solidFill>
            <a:ln>
              <a:solidFill>
                <a:srgbClr val="1F9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297" name="Groupe 13"/>
          <p:cNvGrpSpPr>
            <a:grpSpLocks/>
          </p:cNvGrpSpPr>
          <p:nvPr/>
        </p:nvGrpSpPr>
        <p:grpSpPr bwMode="auto">
          <a:xfrm>
            <a:off x="2159000" y="3381375"/>
            <a:ext cx="9918700" cy="593725"/>
            <a:chOff x="405695" y="1048583"/>
            <a:chExt cx="9917558" cy="592944"/>
          </a:xfrm>
        </p:grpSpPr>
        <p:sp>
          <p:nvSpPr>
            <p:cNvPr id="15" name="Espace réservé du contenu 2"/>
            <p:cNvSpPr txBox="1">
              <a:spLocks/>
            </p:cNvSpPr>
            <p:nvPr/>
          </p:nvSpPr>
          <p:spPr>
            <a:xfrm>
              <a:off x="1012054" y="1048583"/>
              <a:ext cx="9311199" cy="592944"/>
            </a:xfrm>
            <a:prstGeom prst="rect">
              <a:avLst/>
            </a:prstGeom>
            <a:noFill/>
            <a:effectLst>
              <a:reflection endPos="0" dist="50800" dir="5400000" sy="-100000" algn="bl" rotWithShape="0"/>
            </a:effectLst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GB" dirty="0"/>
                <a:t>Test on real use cases</a:t>
              </a:r>
              <a:endParaRPr lang="en-GB" sz="2800" dirty="0"/>
            </a:p>
            <a:p>
              <a:pPr>
                <a:defRPr/>
              </a:pPr>
              <a:endParaRPr lang="en-GB" dirty="0"/>
            </a:p>
          </p:txBody>
        </p:sp>
        <p:sp>
          <p:nvSpPr>
            <p:cNvPr id="16" name="Chevron 9"/>
            <p:cNvSpPr/>
            <p:nvPr/>
          </p:nvSpPr>
          <p:spPr>
            <a:xfrm>
              <a:off x="405695" y="1059681"/>
              <a:ext cx="606355" cy="415378"/>
            </a:xfrm>
            <a:prstGeom prst="chevron">
              <a:avLst/>
            </a:prstGeom>
            <a:solidFill>
              <a:srgbClr val="74CEB8"/>
            </a:solidFill>
            <a:ln>
              <a:solidFill>
                <a:srgbClr val="1F9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298" name="Groupe 16"/>
          <p:cNvGrpSpPr>
            <a:grpSpLocks/>
          </p:cNvGrpSpPr>
          <p:nvPr/>
        </p:nvGrpSpPr>
        <p:grpSpPr bwMode="auto">
          <a:xfrm>
            <a:off x="2616200" y="3981450"/>
            <a:ext cx="9918700" cy="593725"/>
            <a:chOff x="405695" y="1048583"/>
            <a:chExt cx="9917558" cy="592944"/>
          </a:xfrm>
        </p:grpSpPr>
        <p:sp>
          <p:nvSpPr>
            <p:cNvPr id="18" name="Espace réservé du contenu 2"/>
            <p:cNvSpPr txBox="1">
              <a:spLocks/>
            </p:cNvSpPr>
            <p:nvPr/>
          </p:nvSpPr>
          <p:spPr>
            <a:xfrm>
              <a:off x="1012054" y="1048583"/>
              <a:ext cx="9311199" cy="592944"/>
            </a:xfrm>
            <a:prstGeom prst="rect">
              <a:avLst/>
            </a:prstGeom>
            <a:noFill/>
            <a:effectLst>
              <a:reflection endPos="0" dist="50800" dir="5400000" sy="-100000" algn="bl" rotWithShape="0"/>
            </a:effectLst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GB" dirty="0"/>
                <a:t>Evaluate the results</a:t>
              </a:r>
            </a:p>
          </p:txBody>
        </p:sp>
        <p:sp>
          <p:nvSpPr>
            <p:cNvPr id="19" name="Chevron 9"/>
            <p:cNvSpPr/>
            <p:nvPr/>
          </p:nvSpPr>
          <p:spPr>
            <a:xfrm>
              <a:off x="405695" y="1059681"/>
              <a:ext cx="606355" cy="415378"/>
            </a:xfrm>
            <a:prstGeom prst="chevron">
              <a:avLst/>
            </a:prstGeom>
            <a:solidFill>
              <a:srgbClr val="74CEB8"/>
            </a:solidFill>
            <a:ln>
              <a:solidFill>
                <a:srgbClr val="1F9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299" name="Groupe 19"/>
          <p:cNvGrpSpPr>
            <a:grpSpLocks/>
          </p:cNvGrpSpPr>
          <p:nvPr/>
        </p:nvGrpSpPr>
        <p:grpSpPr bwMode="auto">
          <a:xfrm>
            <a:off x="3073400" y="4591050"/>
            <a:ext cx="9918700" cy="593725"/>
            <a:chOff x="405695" y="1048583"/>
            <a:chExt cx="9917558" cy="592944"/>
          </a:xfrm>
        </p:grpSpPr>
        <p:sp>
          <p:nvSpPr>
            <p:cNvPr id="21" name="Espace réservé du contenu 2"/>
            <p:cNvSpPr txBox="1">
              <a:spLocks/>
            </p:cNvSpPr>
            <p:nvPr/>
          </p:nvSpPr>
          <p:spPr>
            <a:xfrm>
              <a:off x="1012054" y="1048583"/>
              <a:ext cx="9311199" cy="592944"/>
            </a:xfrm>
            <a:prstGeom prst="rect">
              <a:avLst/>
            </a:prstGeom>
            <a:noFill/>
            <a:effectLst>
              <a:reflection endPos="0" dist="50800" dir="5400000" sy="-100000" algn="bl" rotWithShape="0"/>
            </a:effectLst>
          </p:spPr>
          <p:txBody>
            <a:bodyPr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GB" dirty="0"/>
                <a:t>Train</a:t>
              </a:r>
            </a:p>
          </p:txBody>
        </p:sp>
        <p:sp>
          <p:nvSpPr>
            <p:cNvPr id="22" name="Chevron 9"/>
            <p:cNvSpPr/>
            <p:nvPr/>
          </p:nvSpPr>
          <p:spPr>
            <a:xfrm>
              <a:off x="405695" y="1059681"/>
              <a:ext cx="606355" cy="415378"/>
            </a:xfrm>
            <a:prstGeom prst="chevron">
              <a:avLst/>
            </a:prstGeom>
            <a:solidFill>
              <a:srgbClr val="74CEB8"/>
            </a:solidFill>
            <a:ln>
              <a:solidFill>
                <a:srgbClr val="1F99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23" name="Image 2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4260850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8" y="5216525"/>
            <a:ext cx="10001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1568450"/>
            <a:ext cx="9096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5232400"/>
            <a:ext cx="7540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63" y="3808413"/>
            <a:ext cx="9652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438" y="3155950"/>
            <a:ext cx="887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8794" y="2183641"/>
            <a:ext cx="9970987" cy="834519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rgbClr val="3F3F3F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Meet BIM4REN: </a:t>
            </a:r>
            <a:br>
              <a:rPr lang="en-US" sz="2800" b="0" dirty="0">
                <a:solidFill>
                  <a:srgbClr val="3F3F3F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b="0" dirty="0">
                <a:solidFill>
                  <a:srgbClr val="3F3F3F"/>
                </a:solidFill>
                <a:latin typeface="Trebuchet MS" panose="020B0603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easy-to-use BIM tools for renovation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98793" y="3331876"/>
            <a:ext cx="9970987" cy="140246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4000" b="1" dirty="0">
                <a:solidFill>
                  <a:srgbClr val="3F3F3F"/>
                </a:solidFill>
                <a:latin typeface="Trebuchet MS" panose="020B0603020202020204" pitchFamily="34" charset="0"/>
              </a:rPr>
              <a:t>The potential of BIM for renovation</a:t>
            </a:r>
          </a:p>
          <a:p>
            <a:pPr>
              <a:lnSpc>
                <a:spcPct val="110000"/>
              </a:lnSpc>
            </a:pPr>
            <a:r>
              <a:rPr lang="en-US" sz="9600" dirty="0" smtClean="0">
                <a:solidFill>
                  <a:srgbClr val="3F3F3F"/>
                </a:solidFill>
                <a:latin typeface="Trebuchet MS" panose="020B0603020202020204" pitchFamily="34" charset="0"/>
              </a:rPr>
              <a:t>RWTH Aachen University </a:t>
            </a:r>
            <a:endParaRPr lang="en-US" sz="96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9600" dirty="0" smtClean="0">
                <a:solidFill>
                  <a:srgbClr val="3F3F3F"/>
                </a:solidFill>
                <a:latin typeface="Trebuchet MS" panose="020B0603020202020204" pitchFamily="34" charset="0"/>
              </a:rPr>
              <a:t>Jakob BEETZ</a:t>
            </a:r>
            <a:endParaRPr lang="en-US" sz="96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4688840" y="5222240"/>
            <a:ext cx="3139440" cy="57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F3F3F"/>
                </a:solidFill>
                <a:latin typeface="Trebuchet MS" panose="020B0603020202020204" pitchFamily="34" charset="0"/>
              </a:rPr>
              <a:t>Webinar – 26/05/2020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Afbeelding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72385" y="6099972"/>
            <a:ext cx="2255635" cy="6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449" y="187683"/>
            <a:ext cx="10046277" cy="887182"/>
          </a:xfrm>
        </p:spPr>
        <p:txBody>
          <a:bodyPr/>
          <a:lstStyle/>
          <a:p>
            <a:r>
              <a:rPr lang="en-US" dirty="0" smtClean="0"/>
              <a:t>Existing buildings in the BIM Lifecycle</a:t>
            </a:r>
            <a:endParaRPr lang="en-US" dirty="0"/>
          </a:p>
        </p:txBody>
      </p:sp>
      <p:grpSp>
        <p:nvGrpSpPr>
          <p:cNvPr id="64" name="Group 4"/>
          <p:cNvGrpSpPr>
            <a:grpSpLocks/>
          </p:cNvGrpSpPr>
          <p:nvPr/>
        </p:nvGrpSpPr>
        <p:grpSpPr bwMode="auto">
          <a:xfrm>
            <a:off x="1626055" y="1256861"/>
            <a:ext cx="8045789" cy="5079626"/>
            <a:chOff x="899834" y="1042182"/>
            <a:chExt cx="7568924" cy="4776007"/>
          </a:xfrm>
        </p:grpSpPr>
        <p:sp>
          <p:nvSpPr>
            <p:cNvPr id="65" name="Freeform 110"/>
            <p:cNvSpPr>
              <a:spLocks/>
            </p:cNvSpPr>
            <p:nvPr/>
          </p:nvSpPr>
          <p:spPr bwMode="gray">
            <a:xfrm>
              <a:off x="3029571" y="1076222"/>
              <a:ext cx="2102490" cy="1540850"/>
            </a:xfrm>
            <a:custGeom>
              <a:avLst/>
              <a:gdLst>
                <a:gd name="T0" fmla="*/ 2147483647 w 332"/>
                <a:gd name="T1" fmla="*/ 2147483647 h 240"/>
                <a:gd name="T2" fmla="*/ 2147483647 w 332"/>
                <a:gd name="T3" fmla="*/ 0 h 240"/>
                <a:gd name="T4" fmla="*/ 2147483647 w 332"/>
                <a:gd name="T5" fmla="*/ 2147483647 h 240"/>
                <a:gd name="T6" fmla="*/ 0 w 332"/>
                <a:gd name="T7" fmla="*/ 2147483647 h 240"/>
                <a:gd name="T8" fmla="*/ 2147483647 w 332"/>
                <a:gd name="T9" fmla="*/ 2147483647 h 240"/>
                <a:gd name="T10" fmla="*/ 2147483647 w 332"/>
                <a:gd name="T11" fmla="*/ 2147483647 h 240"/>
                <a:gd name="T12" fmla="*/ 2147483647 w 332"/>
                <a:gd name="T13" fmla="*/ 2147483647 h 240"/>
                <a:gd name="T14" fmla="*/ 2147483647 w 332"/>
                <a:gd name="T15" fmla="*/ 2147483647 h 240"/>
                <a:gd name="T16" fmla="*/ 2147483647 w 332"/>
                <a:gd name="T17" fmla="*/ 2147483647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2"/>
                <a:gd name="T28" fmla="*/ 0 h 240"/>
                <a:gd name="T29" fmla="*/ 332 w 332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2" h="240">
                  <a:moveTo>
                    <a:pt x="332" y="96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143" y="45"/>
                    <a:pt x="48" y="108"/>
                    <a:pt x="0" y="199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34" y="184"/>
                    <a:pt x="192" y="152"/>
                    <a:pt x="253" y="150"/>
                  </a:cubicBezTo>
                  <a:cubicBezTo>
                    <a:pt x="253" y="191"/>
                    <a:pt x="253" y="191"/>
                    <a:pt x="253" y="191"/>
                  </a:cubicBezTo>
                  <a:lnTo>
                    <a:pt x="332" y="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98C6E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00" kern="0">
                <a:solidFill>
                  <a:prstClr val="black"/>
                </a:solidFill>
                <a:latin typeface="MetaOT-Normal" panose="02000503040000020004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66" name="Freeform 111"/>
            <p:cNvSpPr>
              <a:spLocks/>
            </p:cNvSpPr>
            <p:nvPr/>
          </p:nvSpPr>
          <p:spPr bwMode="gray">
            <a:xfrm>
              <a:off x="2648125" y="2315257"/>
              <a:ext cx="1148877" cy="2226177"/>
            </a:xfrm>
            <a:custGeom>
              <a:avLst/>
              <a:gdLst>
                <a:gd name="T0" fmla="*/ 2147483647 w 181"/>
                <a:gd name="T1" fmla="*/ 2147483647 h 347"/>
                <a:gd name="T2" fmla="*/ 2147483647 w 181"/>
                <a:gd name="T3" fmla="*/ 2147483647 h 347"/>
                <a:gd name="T4" fmla="*/ 2147483647 w 181"/>
                <a:gd name="T5" fmla="*/ 0 h 347"/>
                <a:gd name="T6" fmla="*/ 0 w 181"/>
                <a:gd name="T7" fmla="*/ 2147483647 h 347"/>
                <a:gd name="T8" fmla="*/ 2147483647 w 181"/>
                <a:gd name="T9" fmla="*/ 2147483647 h 347"/>
                <a:gd name="T10" fmla="*/ 2147483647 w 181"/>
                <a:gd name="T11" fmla="*/ 2147483647 h 347"/>
                <a:gd name="T12" fmla="*/ 2147483647 w 181"/>
                <a:gd name="T13" fmla="*/ 2147483647 h 347"/>
                <a:gd name="T14" fmla="*/ 2147483647 w 181"/>
                <a:gd name="T15" fmla="*/ 2147483647 h 347"/>
                <a:gd name="T16" fmla="*/ 2147483647 w 181"/>
                <a:gd name="T17" fmla="*/ 2147483647 h 347"/>
                <a:gd name="T18" fmla="*/ 2147483647 w 181"/>
                <a:gd name="T19" fmla="*/ 2147483647 h 3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"/>
                <a:gd name="T31" fmla="*/ 0 h 347"/>
                <a:gd name="T32" fmla="*/ 181 w 181"/>
                <a:gd name="T33" fmla="*/ 347 h 3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" h="347">
                  <a:moveTo>
                    <a:pt x="141" y="92"/>
                  </a:moveTo>
                  <a:cubicBezTo>
                    <a:pt x="181" y="105"/>
                    <a:pt x="181" y="105"/>
                    <a:pt x="181" y="105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1" y="85"/>
                    <a:pt x="27" y="113"/>
                    <a:pt x="27" y="142"/>
                  </a:cubicBezTo>
                  <a:cubicBezTo>
                    <a:pt x="27" y="222"/>
                    <a:pt x="59" y="294"/>
                    <a:pt x="110" y="347"/>
                  </a:cubicBezTo>
                  <a:cubicBezTo>
                    <a:pt x="106" y="283"/>
                    <a:pt x="106" y="283"/>
                    <a:pt x="106" y="283"/>
                  </a:cubicBezTo>
                  <a:cubicBezTo>
                    <a:pt x="179" y="264"/>
                    <a:pt x="179" y="264"/>
                    <a:pt x="179" y="264"/>
                  </a:cubicBezTo>
                  <a:cubicBezTo>
                    <a:pt x="139" y="217"/>
                    <a:pt x="124" y="152"/>
                    <a:pt x="141" y="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00" kern="0">
                <a:solidFill>
                  <a:prstClr val="black"/>
                </a:solidFill>
                <a:latin typeface="MetaOT-Normal" panose="02000503040000020004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67" name="Freeform 112"/>
            <p:cNvSpPr>
              <a:spLocks/>
            </p:cNvSpPr>
            <p:nvPr/>
          </p:nvSpPr>
          <p:spPr bwMode="gray">
            <a:xfrm>
              <a:off x="3415557" y="4001341"/>
              <a:ext cx="2084326" cy="1105147"/>
            </a:xfrm>
            <a:custGeom>
              <a:avLst/>
              <a:gdLst>
                <a:gd name="T0" fmla="*/ 2147483647 w 329"/>
                <a:gd name="T1" fmla="*/ 2147483647 h 172"/>
                <a:gd name="T2" fmla="*/ 2147483647 w 329"/>
                <a:gd name="T3" fmla="*/ 2147483647 h 172"/>
                <a:gd name="T4" fmla="*/ 2147483647 w 329"/>
                <a:gd name="T5" fmla="*/ 2147483647 h 172"/>
                <a:gd name="T6" fmla="*/ 2147483647 w 329"/>
                <a:gd name="T7" fmla="*/ 2147483647 h 172"/>
                <a:gd name="T8" fmla="*/ 2147483647 w 329"/>
                <a:gd name="T9" fmla="*/ 2147483647 h 172"/>
                <a:gd name="T10" fmla="*/ 2147483647 w 329"/>
                <a:gd name="T11" fmla="*/ 0 h 172"/>
                <a:gd name="T12" fmla="*/ 0 w 329"/>
                <a:gd name="T13" fmla="*/ 2147483647 h 172"/>
                <a:gd name="T14" fmla="*/ 2147483647 w 329"/>
                <a:gd name="T15" fmla="*/ 2147483647 h 172"/>
                <a:gd name="T16" fmla="*/ 2147483647 w 329"/>
                <a:gd name="T17" fmla="*/ 2147483647 h 172"/>
                <a:gd name="T18" fmla="*/ 2147483647 w 329"/>
                <a:gd name="T19" fmla="*/ 2147483647 h 172"/>
                <a:gd name="T20" fmla="*/ 2147483647 w 329"/>
                <a:gd name="T21" fmla="*/ 2147483647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9"/>
                <a:gd name="T34" fmla="*/ 0 h 172"/>
                <a:gd name="T35" fmla="*/ 329 w 329"/>
                <a:gd name="T36" fmla="*/ 172 h 1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9" h="172">
                  <a:moveTo>
                    <a:pt x="329" y="142"/>
                  </a:moveTo>
                  <a:cubicBezTo>
                    <a:pt x="267" y="126"/>
                    <a:pt x="267" y="126"/>
                    <a:pt x="267" y="126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20" y="72"/>
                    <a:pt x="158" y="71"/>
                    <a:pt x="106" y="40"/>
                  </a:cubicBezTo>
                  <a:cubicBezTo>
                    <a:pt x="102" y="38"/>
                    <a:pt x="99" y="36"/>
                    <a:pt x="95" y="3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80" y="153"/>
                    <a:pt x="137" y="172"/>
                    <a:pt x="199" y="172"/>
                  </a:cubicBezTo>
                  <a:cubicBezTo>
                    <a:pt x="246" y="172"/>
                    <a:pt x="290" y="161"/>
                    <a:pt x="329" y="1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00" kern="0">
                <a:solidFill>
                  <a:prstClr val="black"/>
                </a:solidFill>
                <a:latin typeface="MetaOT-Normal" panose="02000503040000020004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68" name="Freeform 113"/>
            <p:cNvSpPr>
              <a:spLocks/>
            </p:cNvSpPr>
            <p:nvPr/>
          </p:nvSpPr>
          <p:spPr bwMode="gray">
            <a:xfrm>
              <a:off x="5196794" y="2924751"/>
              <a:ext cx="1337329" cy="1974286"/>
            </a:xfrm>
            <a:custGeom>
              <a:avLst/>
              <a:gdLst>
                <a:gd name="T0" fmla="*/ 2147483647 w 211"/>
                <a:gd name="T1" fmla="*/ 2147483647 h 308"/>
                <a:gd name="T2" fmla="*/ 2147483647 w 211"/>
                <a:gd name="T3" fmla="*/ 0 h 308"/>
                <a:gd name="T4" fmla="*/ 2147483647 w 211"/>
                <a:gd name="T5" fmla="*/ 2147483647 h 308"/>
                <a:gd name="T6" fmla="*/ 2147483647 w 211"/>
                <a:gd name="T7" fmla="*/ 2147483647 h 308"/>
                <a:gd name="T8" fmla="*/ 2147483647 w 211"/>
                <a:gd name="T9" fmla="*/ 2147483647 h 308"/>
                <a:gd name="T10" fmla="*/ 2147483647 w 211"/>
                <a:gd name="T11" fmla="*/ 2147483647 h 308"/>
                <a:gd name="T12" fmla="*/ 2147483647 w 211"/>
                <a:gd name="T13" fmla="*/ 2147483647 h 308"/>
                <a:gd name="T14" fmla="*/ 0 w 211"/>
                <a:gd name="T15" fmla="*/ 2147483647 h 308"/>
                <a:gd name="T16" fmla="*/ 2147483647 w 211"/>
                <a:gd name="T17" fmla="*/ 2147483647 h 308"/>
                <a:gd name="T18" fmla="*/ 2147483647 w 211"/>
                <a:gd name="T19" fmla="*/ 2147483647 h 308"/>
                <a:gd name="T20" fmla="*/ 2147483647 w 211"/>
                <a:gd name="T21" fmla="*/ 2147483647 h 3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308"/>
                <a:gd name="T35" fmla="*/ 211 w 211"/>
                <a:gd name="T36" fmla="*/ 308 h 3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308">
                  <a:moveTo>
                    <a:pt x="211" y="42"/>
                  </a:moveTo>
                  <a:cubicBezTo>
                    <a:pt x="211" y="28"/>
                    <a:pt x="210" y="14"/>
                    <a:pt x="208" y="0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6" y="63"/>
                    <a:pt x="99" y="101"/>
                    <a:pt x="79" y="135"/>
                  </a:cubicBezTo>
                  <a:cubicBezTo>
                    <a:pt x="67" y="156"/>
                    <a:pt x="51" y="174"/>
                    <a:pt x="33" y="188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20" y="308"/>
                    <a:pt x="120" y="308"/>
                    <a:pt x="120" y="308"/>
                  </a:cubicBezTo>
                  <a:cubicBezTo>
                    <a:pt x="96" y="275"/>
                    <a:pt x="96" y="275"/>
                    <a:pt x="96" y="275"/>
                  </a:cubicBezTo>
                  <a:cubicBezTo>
                    <a:pt x="166" y="221"/>
                    <a:pt x="211" y="137"/>
                    <a:pt x="211" y="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00" kern="0">
                <a:solidFill>
                  <a:prstClr val="black"/>
                </a:solidFill>
                <a:latin typeface="MetaOT-Normal" panose="02000503040000020004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69" name="Freeform 114"/>
            <p:cNvSpPr>
              <a:spLocks/>
            </p:cNvSpPr>
            <p:nvPr/>
          </p:nvSpPr>
          <p:spPr bwMode="gray">
            <a:xfrm>
              <a:off x="4941338" y="1380307"/>
              <a:ext cx="1736938" cy="1813165"/>
            </a:xfrm>
            <a:custGeom>
              <a:avLst/>
              <a:gdLst>
                <a:gd name="T0" fmla="*/ 2147483647 w 274"/>
                <a:gd name="T1" fmla="*/ 2147483647 h 283"/>
                <a:gd name="T2" fmla="*/ 2147483647 w 274"/>
                <a:gd name="T3" fmla="*/ 0 h 283"/>
                <a:gd name="T4" fmla="*/ 2147483647 w 274"/>
                <a:gd name="T5" fmla="*/ 2147483647 h 283"/>
                <a:gd name="T6" fmla="*/ 0 w 274"/>
                <a:gd name="T7" fmla="*/ 2147483647 h 283"/>
                <a:gd name="T8" fmla="*/ 2147483647 w 274"/>
                <a:gd name="T9" fmla="*/ 2147483647 h 283"/>
                <a:gd name="T10" fmla="*/ 2147483647 w 274"/>
                <a:gd name="T11" fmla="*/ 2147483647 h 283"/>
                <a:gd name="T12" fmla="*/ 2147483647 w 274"/>
                <a:gd name="T13" fmla="*/ 2147483647 h 283"/>
                <a:gd name="T14" fmla="*/ 2147483647 w 274"/>
                <a:gd name="T15" fmla="*/ 2147483647 h 283"/>
                <a:gd name="T16" fmla="*/ 2147483647 w 274"/>
                <a:gd name="T17" fmla="*/ 2147483647 h 283"/>
                <a:gd name="T18" fmla="*/ 2147483647 w 274"/>
                <a:gd name="T19" fmla="*/ 2147483647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4"/>
                <a:gd name="T31" fmla="*/ 0 h 283"/>
                <a:gd name="T32" fmla="*/ 274 w 274"/>
                <a:gd name="T33" fmla="*/ 283 h 2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4" h="283">
                  <a:moveTo>
                    <a:pt x="234" y="191"/>
                  </a:moveTo>
                  <a:cubicBezTo>
                    <a:pt x="199" y="92"/>
                    <a:pt x="113" y="18"/>
                    <a:pt x="7" y="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7" y="111"/>
                    <a:pt x="34" y="118"/>
                    <a:pt x="51" y="127"/>
                  </a:cubicBezTo>
                  <a:cubicBezTo>
                    <a:pt x="90" y="150"/>
                    <a:pt x="118" y="185"/>
                    <a:pt x="132" y="224"/>
                  </a:cubicBezTo>
                  <a:cubicBezTo>
                    <a:pt x="93" y="237"/>
                    <a:pt x="93" y="237"/>
                    <a:pt x="93" y="237"/>
                  </a:cubicBezTo>
                  <a:cubicBezTo>
                    <a:pt x="208" y="283"/>
                    <a:pt x="208" y="283"/>
                    <a:pt x="208" y="283"/>
                  </a:cubicBezTo>
                  <a:cubicBezTo>
                    <a:pt x="274" y="178"/>
                    <a:pt x="274" y="178"/>
                    <a:pt x="274" y="178"/>
                  </a:cubicBezTo>
                  <a:lnTo>
                    <a:pt x="234" y="1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00" kern="0">
                <a:solidFill>
                  <a:prstClr val="black"/>
                </a:solidFill>
                <a:latin typeface="MetaOT-Normal" panose="02000503040000020004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70" name="Text Box 116"/>
            <p:cNvSpPr txBox="1">
              <a:spLocks noChangeArrowheads="1"/>
            </p:cNvSpPr>
            <p:nvPr/>
          </p:nvSpPr>
          <p:spPr bwMode="gray">
            <a:xfrm>
              <a:off x="6756882" y="3192849"/>
              <a:ext cx="1711876" cy="43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2400" b="1" dirty="0" err="1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Construction</a:t>
              </a:r>
              <a:endParaRPr lang="de-DE" altLang="en-US" sz="2400" b="1" dirty="0">
                <a:solidFill>
                  <a:srgbClr val="000000"/>
                </a:solidFill>
                <a:latin typeface="MetaOT-Normal" panose="02000503040000020004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71" name="Text Box 117"/>
            <p:cNvSpPr txBox="1">
              <a:spLocks noChangeArrowheads="1"/>
            </p:cNvSpPr>
            <p:nvPr/>
          </p:nvSpPr>
          <p:spPr bwMode="gray">
            <a:xfrm>
              <a:off x="5564610" y="1212191"/>
              <a:ext cx="1229317" cy="43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2400" b="1" dirty="0" err="1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Planning</a:t>
              </a:r>
              <a:endParaRPr lang="de-DE" altLang="en-US" sz="2400" b="1" dirty="0">
                <a:solidFill>
                  <a:srgbClr val="000000"/>
                </a:solidFill>
                <a:latin typeface="MetaOT-Normal" panose="02000503040000020004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72" name="Text Box 118"/>
            <p:cNvSpPr txBox="1">
              <a:spLocks noChangeArrowheads="1"/>
            </p:cNvSpPr>
            <p:nvPr/>
          </p:nvSpPr>
          <p:spPr bwMode="gray">
            <a:xfrm>
              <a:off x="3139853" y="5188415"/>
              <a:ext cx="1380117" cy="43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2400" b="1" dirty="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Operation</a:t>
              </a:r>
            </a:p>
          </p:txBody>
        </p:sp>
        <p:sp>
          <p:nvSpPr>
            <p:cNvPr id="73" name="Text Box 119"/>
            <p:cNvSpPr txBox="1">
              <a:spLocks noChangeArrowheads="1"/>
            </p:cNvSpPr>
            <p:nvPr/>
          </p:nvSpPr>
          <p:spPr bwMode="gray">
            <a:xfrm>
              <a:off x="3131185" y="1042182"/>
              <a:ext cx="994071" cy="43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2400" b="1" dirty="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Design</a:t>
              </a:r>
            </a:p>
          </p:txBody>
        </p:sp>
        <p:sp>
          <p:nvSpPr>
            <p:cNvPr id="74" name="Text Box 118"/>
            <p:cNvSpPr txBox="1">
              <a:spLocks noChangeArrowheads="1"/>
            </p:cNvSpPr>
            <p:nvPr/>
          </p:nvSpPr>
          <p:spPr bwMode="gray">
            <a:xfrm>
              <a:off x="899834" y="3291959"/>
              <a:ext cx="1916963" cy="43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2400" b="1" dirty="0" err="1">
                  <a:solidFill>
                    <a:schemeClr val="tx2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Refurbishment</a:t>
              </a:r>
              <a:endParaRPr lang="de-DE" altLang="en-US" sz="2400" b="1" dirty="0">
                <a:solidFill>
                  <a:schemeClr val="tx2"/>
                </a:solidFill>
                <a:latin typeface="MetaOT-Normal" panose="02000503040000020004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pic>
          <p:nvPicPr>
            <p:cNvPr id="75" name="Grafik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81" t="1202" r="32572" b="21437"/>
            <a:stretch/>
          </p:blipFill>
          <p:spPr>
            <a:xfrm>
              <a:off x="3880492" y="2368381"/>
              <a:ext cx="1618926" cy="1415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6" name="Textfeld 40"/>
            <p:cNvSpPr txBox="1">
              <a:spLocks noChangeArrowheads="1"/>
            </p:cNvSpPr>
            <p:nvPr/>
          </p:nvSpPr>
          <p:spPr bwMode="auto">
            <a:xfrm>
              <a:off x="1888885" y="2940135"/>
              <a:ext cx="837238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 dirty="0" err="1">
                  <a:solidFill>
                    <a:schemeClr val="tx2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Demolition</a:t>
              </a:r>
              <a:endParaRPr lang="de-DE" altLang="en-US" sz="1200" dirty="0">
                <a:solidFill>
                  <a:schemeClr val="tx2"/>
                </a:solidFill>
                <a:latin typeface="MetaOT-Normal" panose="02000503040000020004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77" name="Textfeld 41"/>
            <p:cNvSpPr txBox="1">
              <a:spLocks noChangeArrowheads="1"/>
            </p:cNvSpPr>
            <p:nvPr/>
          </p:nvSpPr>
          <p:spPr bwMode="auto">
            <a:xfrm>
              <a:off x="3365886" y="5557747"/>
              <a:ext cx="2251738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Facility Management, Maintenance</a:t>
              </a:r>
            </a:p>
          </p:txBody>
        </p:sp>
        <p:sp>
          <p:nvSpPr>
            <p:cNvPr id="78" name="Textfeld 42"/>
            <p:cNvSpPr txBox="1">
              <a:spLocks noChangeArrowheads="1"/>
            </p:cNvSpPr>
            <p:nvPr/>
          </p:nvSpPr>
          <p:spPr bwMode="auto">
            <a:xfrm>
              <a:off x="6368479" y="1895007"/>
              <a:ext cx="1077010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Cost estimation</a:t>
              </a:r>
            </a:p>
          </p:txBody>
        </p:sp>
        <p:sp>
          <p:nvSpPr>
            <p:cNvPr id="79" name="Textfeld 43"/>
            <p:cNvSpPr txBox="1">
              <a:spLocks noChangeArrowheads="1"/>
            </p:cNvSpPr>
            <p:nvPr/>
          </p:nvSpPr>
          <p:spPr bwMode="auto">
            <a:xfrm>
              <a:off x="2048584" y="1691175"/>
              <a:ext cx="1061930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Variant Design</a:t>
              </a:r>
            </a:p>
          </p:txBody>
        </p:sp>
        <p:sp>
          <p:nvSpPr>
            <p:cNvPr id="80" name="Textfeld 45"/>
            <p:cNvSpPr txBox="1">
              <a:spLocks noChangeArrowheads="1"/>
            </p:cNvSpPr>
            <p:nvPr/>
          </p:nvSpPr>
          <p:spPr bwMode="auto">
            <a:xfrm>
              <a:off x="6542880" y="2165621"/>
              <a:ext cx="1662112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Simulations, Calculations</a:t>
              </a:r>
            </a:p>
          </p:txBody>
        </p:sp>
        <p:sp>
          <p:nvSpPr>
            <p:cNvPr id="81" name="Textfeld 46"/>
            <p:cNvSpPr txBox="1">
              <a:spLocks noChangeArrowheads="1"/>
            </p:cNvSpPr>
            <p:nvPr/>
          </p:nvSpPr>
          <p:spPr bwMode="auto">
            <a:xfrm>
              <a:off x="6461927" y="4173013"/>
              <a:ext cx="1748067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Construction site logicstics</a:t>
              </a:r>
            </a:p>
          </p:txBody>
        </p:sp>
        <p:sp>
          <p:nvSpPr>
            <p:cNvPr id="82" name="Textfeld 47"/>
            <p:cNvSpPr txBox="1">
              <a:spLocks noChangeArrowheads="1"/>
            </p:cNvSpPr>
            <p:nvPr/>
          </p:nvSpPr>
          <p:spPr bwMode="auto">
            <a:xfrm>
              <a:off x="6678930" y="3698405"/>
              <a:ext cx="1030262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4D Simulation</a:t>
              </a:r>
            </a:p>
          </p:txBody>
        </p:sp>
        <p:sp>
          <p:nvSpPr>
            <p:cNvPr id="83" name="Textfeld 48"/>
            <p:cNvSpPr txBox="1">
              <a:spLocks noChangeArrowheads="1"/>
            </p:cNvSpPr>
            <p:nvPr/>
          </p:nvSpPr>
          <p:spPr bwMode="auto">
            <a:xfrm>
              <a:off x="6048069" y="1597676"/>
              <a:ext cx="1805371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Cross-domain coodrination</a:t>
              </a:r>
            </a:p>
          </p:txBody>
        </p:sp>
        <p:sp>
          <p:nvSpPr>
            <p:cNvPr id="84" name="Textfeld 49"/>
            <p:cNvSpPr txBox="1">
              <a:spLocks noChangeArrowheads="1"/>
            </p:cNvSpPr>
            <p:nvPr/>
          </p:nvSpPr>
          <p:spPr bwMode="auto">
            <a:xfrm>
              <a:off x="1563150" y="1968497"/>
              <a:ext cx="1402737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Conceptional Design</a:t>
              </a:r>
            </a:p>
          </p:txBody>
        </p:sp>
        <p:sp>
          <p:nvSpPr>
            <p:cNvPr id="85" name="Textfeld 50"/>
            <p:cNvSpPr txBox="1">
              <a:spLocks noChangeArrowheads="1"/>
            </p:cNvSpPr>
            <p:nvPr/>
          </p:nvSpPr>
          <p:spPr bwMode="auto">
            <a:xfrm>
              <a:off x="2467805" y="1403347"/>
              <a:ext cx="1188602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Spatial allocation</a:t>
              </a:r>
            </a:p>
          </p:txBody>
        </p:sp>
        <p:sp>
          <p:nvSpPr>
            <p:cNvPr id="86" name="Textfeld 51"/>
            <p:cNvSpPr txBox="1">
              <a:spLocks noChangeArrowheads="1"/>
            </p:cNvSpPr>
            <p:nvPr/>
          </p:nvSpPr>
          <p:spPr bwMode="auto">
            <a:xfrm>
              <a:off x="1883171" y="3796143"/>
              <a:ext cx="743743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 dirty="0">
                  <a:solidFill>
                    <a:schemeClr val="tx2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Recycling</a:t>
              </a:r>
            </a:p>
          </p:txBody>
        </p:sp>
        <p:sp>
          <p:nvSpPr>
            <p:cNvPr id="87" name="Textfeld 52"/>
            <p:cNvSpPr txBox="1">
              <a:spLocks noChangeArrowheads="1"/>
            </p:cNvSpPr>
            <p:nvPr/>
          </p:nvSpPr>
          <p:spPr bwMode="auto">
            <a:xfrm>
              <a:off x="2027441" y="4119429"/>
              <a:ext cx="977483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 dirty="0" err="1">
                  <a:solidFill>
                    <a:schemeClr val="tx2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Revitalization</a:t>
              </a:r>
              <a:endParaRPr lang="de-DE" altLang="en-US" sz="1200" dirty="0">
                <a:solidFill>
                  <a:schemeClr val="tx2"/>
                </a:solidFill>
                <a:latin typeface="MetaOT-Normal" panose="02000503040000020004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88" name="Textfeld 53"/>
            <p:cNvSpPr txBox="1">
              <a:spLocks noChangeArrowheads="1"/>
            </p:cNvSpPr>
            <p:nvPr/>
          </p:nvSpPr>
          <p:spPr bwMode="auto">
            <a:xfrm>
              <a:off x="6156252" y="4582038"/>
              <a:ext cx="855334" cy="26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200">
                  <a:solidFill>
                    <a:srgbClr val="000000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Accounting</a:t>
              </a:r>
            </a:p>
          </p:txBody>
        </p:sp>
        <p:sp>
          <p:nvSpPr>
            <p:cNvPr id="89" name="Textfeld 54"/>
            <p:cNvSpPr txBox="1"/>
            <p:nvPr/>
          </p:nvSpPr>
          <p:spPr>
            <a:xfrm>
              <a:off x="3601091" y="3649199"/>
              <a:ext cx="2114510" cy="2893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1400" b="1" dirty="0">
                  <a:solidFill>
                    <a:prstClr val="black"/>
                  </a:solidFill>
                  <a:latin typeface="MetaOT-Normal" panose="02000503040000020004" pitchFamily="50" charset="0"/>
                  <a:ea typeface="Lato Medium" panose="020F0502020204030203" pitchFamily="34" charset="0"/>
                  <a:cs typeface="Lato Medium" panose="020F0502020204030203" pitchFamily="34" charset="0"/>
                </a:rPr>
                <a:t>Building Information Model</a:t>
              </a:r>
            </a:p>
          </p:txBody>
        </p:sp>
      </p:grpSp>
      <p:sp>
        <p:nvSpPr>
          <p:cNvPr id="90" name="Rectangle 89"/>
          <p:cNvSpPr/>
          <p:nvPr/>
        </p:nvSpPr>
        <p:spPr>
          <a:xfrm>
            <a:off x="7213643" y="6365255"/>
            <a:ext cx="4323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 smtClean="0"/>
              <a:t>Source: </a:t>
            </a:r>
            <a:r>
              <a:rPr lang="en-US" sz="1100" dirty="0" err="1"/>
              <a:t>Borrmann</a:t>
            </a:r>
            <a:r>
              <a:rPr lang="en-US" sz="1100" dirty="0"/>
              <a:t>, A., </a:t>
            </a:r>
            <a:r>
              <a:rPr lang="en-US" sz="1100" dirty="0" err="1"/>
              <a:t>König</a:t>
            </a:r>
            <a:r>
              <a:rPr lang="en-US" sz="1100" dirty="0"/>
              <a:t>, M., Koch, C., &amp; Beetz, J. (Eds.). (2018). </a:t>
            </a:r>
            <a:r>
              <a:rPr lang="en-US" sz="1100" i="1" dirty="0"/>
              <a:t>Building Information Modeling; 1st ed.</a:t>
            </a:r>
            <a:r>
              <a:rPr lang="en-US" sz="1100" dirty="0"/>
              <a:t> Springer International Publishing. </a:t>
            </a: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89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449" y="187683"/>
            <a:ext cx="10046277" cy="887182"/>
          </a:xfrm>
        </p:spPr>
        <p:txBody>
          <a:bodyPr/>
          <a:lstStyle/>
          <a:p>
            <a:r>
              <a:rPr lang="en-US" dirty="0" smtClean="0"/>
              <a:t>Existing Buildings in BIM </a:t>
            </a:r>
            <a:r>
              <a:rPr lang="de-DE" dirty="0"/>
              <a:t>ISO 16560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ISO 16560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3352" y="1289141"/>
            <a:ext cx="11612040" cy="5432332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68008" y="2132856"/>
            <a:ext cx="864096" cy="28656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4079776" y="1700808"/>
            <a:ext cx="3384376" cy="864096"/>
          </a:xfrm>
          <a:prstGeom prst="roundRect">
            <a:avLst/>
          </a:prstGeom>
          <a:noFill/>
          <a:ln w="76200">
            <a:solidFill>
              <a:srgbClr val="55C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5214" y="3326902"/>
            <a:ext cx="800401" cy="26543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1127448" y="3068960"/>
            <a:ext cx="1008112" cy="2016224"/>
          </a:xfrm>
          <a:prstGeom prst="roundRect">
            <a:avLst/>
          </a:prstGeom>
          <a:noFill/>
          <a:ln w="76200">
            <a:solidFill>
              <a:srgbClr val="55C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449" y="187683"/>
            <a:ext cx="10046277" cy="887182"/>
          </a:xfrm>
        </p:spPr>
        <p:txBody>
          <a:bodyPr/>
          <a:lstStyle/>
          <a:p>
            <a:r>
              <a:rPr lang="en-US" dirty="0" smtClean="0"/>
              <a:t>Existing Buildings in BIM: Scenarios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8280" y="5176183"/>
            <a:ext cx="3093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Volk</a:t>
            </a:r>
            <a:r>
              <a:rPr lang="en-US" sz="1200" dirty="0"/>
              <a:t>, R., Stengel, J., &amp; </a:t>
            </a:r>
            <a:r>
              <a:rPr lang="en-US" sz="1200" dirty="0" err="1"/>
              <a:t>Schultmann</a:t>
            </a:r>
            <a:r>
              <a:rPr lang="en-US" sz="1200" dirty="0"/>
              <a:t>, F. (2014). Building Information Modeling (BIM) for existing buildings—Literature review and future needs. </a:t>
            </a:r>
            <a:r>
              <a:rPr lang="en-US" sz="1200" i="1" dirty="0"/>
              <a:t>Automation in Construction</a:t>
            </a:r>
            <a:r>
              <a:rPr lang="en-US" sz="1200" dirty="0"/>
              <a:t>, </a:t>
            </a:r>
            <a:r>
              <a:rPr lang="en-US" sz="1200" i="1" dirty="0"/>
              <a:t>38</a:t>
            </a:r>
            <a:r>
              <a:rPr lang="en-US" sz="1200" dirty="0"/>
              <a:t>, 109–127.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010994"/>
            <a:ext cx="8051801" cy="54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449" y="187683"/>
            <a:ext cx="11248616" cy="887182"/>
          </a:xfrm>
        </p:spPr>
        <p:txBody>
          <a:bodyPr/>
          <a:lstStyle/>
          <a:p>
            <a:r>
              <a:rPr lang="en-US" sz="3200" dirty="0" smtClean="0"/>
              <a:t>Existing Buildings in BIM: Scan-to-BIM, as-built / as-planned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749800" y="5867400"/>
            <a:ext cx="6921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Krijnen, T., &amp; Beetz, J. (2017). An IFC schema extension and binary serialization format to efficiently integrate point cloud data into building models. </a:t>
            </a:r>
            <a:r>
              <a:rPr lang="en-US" sz="1200" i="1" dirty="0"/>
              <a:t>Advanced Engineering Informatics</a:t>
            </a:r>
            <a:r>
              <a:rPr lang="en-US" sz="1200" dirty="0"/>
              <a:t>, </a:t>
            </a:r>
            <a:r>
              <a:rPr lang="en-US" sz="1200" i="1" dirty="0"/>
              <a:t>33</a:t>
            </a:r>
            <a:r>
              <a:rPr lang="en-US" sz="1200" dirty="0"/>
              <a:t>(Supplement C), 473–490</a:t>
            </a:r>
            <a:r>
              <a:rPr lang="en-US" sz="1200" dirty="0" smtClean="0"/>
              <a:t>.. </a:t>
            </a:r>
            <a:endParaRPr lang="en-US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3" y="1824344"/>
            <a:ext cx="6050280" cy="4084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65264"/>
            <a:ext cx="55702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449" y="187683"/>
            <a:ext cx="10046277" cy="887182"/>
          </a:xfrm>
        </p:spPr>
        <p:txBody>
          <a:bodyPr/>
          <a:lstStyle/>
          <a:p>
            <a:r>
              <a:rPr lang="en-US" dirty="0" smtClean="0"/>
              <a:t>Existing buildings in BIM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96485" y="1131267"/>
            <a:ext cx="9485714" cy="4922146"/>
            <a:chOff x="1078230" y="1974778"/>
            <a:chExt cx="7589447" cy="3938171"/>
          </a:xfrm>
        </p:grpSpPr>
        <p:cxnSp>
          <p:nvCxnSpPr>
            <p:cNvPr id="15" name="Gerader Verbinder 2"/>
            <p:cNvCxnSpPr/>
            <p:nvPr/>
          </p:nvCxnSpPr>
          <p:spPr>
            <a:xfrm flipV="1">
              <a:off x="1078230" y="1984302"/>
              <a:ext cx="5791067" cy="225208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5"/>
            <p:cNvCxnSpPr/>
            <p:nvPr/>
          </p:nvCxnSpPr>
          <p:spPr>
            <a:xfrm>
              <a:off x="1078230" y="4241727"/>
              <a:ext cx="592147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6"/>
            <p:cNvSpPr txBox="1"/>
            <p:nvPr/>
          </p:nvSpPr>
          <p:spPr>
            <a:xfrm>
              <a:off x="1720698" y="4488378"/>
              <a:ext cx="830066" cy="270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Drawings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Gerader Verbinder 9"/>
            <p:cNvCxnSpPr/>
            <p:nvPr/>
          </p:nvCxnSpPr>
          <p:spPr>
            <a:xfrm>
              <a:off x="2946902" y="1974778"/>
              <a:ext cx="0" cy="393659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0"/>
            <p:cNvCxnSpPr/>
            <p:nvPr/>
          </p:nvCxnSpPr>
          <p:spPr>
            <a:xfrm>
              <a:off x="4078472" y="1974778"/>
              <a:ext cx="0" cy="393659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1"/>
            <p:cNvCxnSpPr/>
            <p:nvPr/>
          </p:nvCxnSpPr>
          <p:spPr>
            <a:xfrm>
              <a:off x="5217385" y="1974778"/>
              <a:ext cx="0" cy="393659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3"/>
            <p:cNvSpPr txBox="1"/>
            <p:nvPr/>
          </p:nvSpPr>
          <p:spPr>
            <a:xfrm>
              <a:off x="2957968" y="2025293"/>
              <a:ext cx="1120303" cy="29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Level 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feld 14"/>
            <p:cNvSpPr txBox="1"/>
            <p:nvPr/>
          </p:nvSpPr>
          <p:spPr>
            <a:xfrm>
              <a:off x="4078271" y="2025293"/>
              <a:ext cx="1138911" cy="29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Level 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Gerader Verbinder 17"/>
            <p:cNvCxnSpPr/>
            <p:nvPr/>
          </p:nvCxnSpPr>
          <p:spPr>
            <a:xfrm>
              <a:off x="2946701" y="3746427"/>
              <a:ext cx="405300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19"/>
            <p:cNvCxnSpPr/>
            <p:nvPr/>
          </p:nvCxnSpPr>
          <p:spPr>
            <a:xfrm flipV="1">
              <a:off x="3549834" y="3279702"/>
              <a:ext cx="0" cy="466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0"/>
            <p:cNvSpPr txBox="1"/>
            <p:nvPr/>
          </p:nvSpPr>
          <p:spPr>
            <a:xfrm>
              <a:off x="2177497" y="386763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feld 21"/>
            <p:cNvSpPr txBox="1"/>
            <p:nvPr/>
          </p:nvSpPr>
          <p:spPr>
            <a:xfrm>
              <a:off x="5396049" y="2619859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iBIM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2"/>
            <p:cNvSpPr txBox="1"/>
            <p:nvPr/>
          </p:nvSpPr>
          <p:spPr>
            <a:xfrm>
              <a:off x="4440526" y="291037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BIMs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23"/>
            <p:cNvSpPr txBox="1"/>
            <p:nvPr/>
          </p:nvSpPr>
          <p:spPr>
            <a:xfrm rot="16200000">
              <a:off x="3960539" y="3365412"/>
              <a:ext cx="34496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AIM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24"/>
            <p:cNvSpPr txBox="1"/>
            <p:nvPr/>
          </p:nvSpPr>
          <p:spPr>
            <a:xfrm rot="16200000">
              <a:off x="4087017" y="3365412"/>
              <a:ext cx="34496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feld 25"/>
            <p:cNvSpPr txBox="1"/>
            <p:nvPr/>
          </p:nvSpPr>
          <p:spPr>
            <a:xfrm rot="16200000">
              <a:off x="4216023" y="3365412"/>
              <a:ext cx="34015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FIM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feld 26"/>
            <p:cNvSpPr txBox="1"/>
            <p:nvPr/>
          </p:nvSpPr>
          <p:spPr>
            <a:xfrm rot="16200000">
              <a:off x="4306306" y="3389296"/>
              <a:ext cx="40427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BSIM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27"/>
            <p:cNvSpPr txBox="1"/>
            <p:nvPr/>
          </p:nvSpPr>
          <p:spPr>
            <a:xfrm rot="16200000">
              <a:off x="4420267" y="3392708"/>
              <a:ext cx="40908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BRIM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Gerader Verbinder 29"/>
            <p:cNvCxnSpPr/>
            <p:nvPr/>
          </p:nvCxnSpPr>
          <p:spPr>
            <a:xfrm>
              <a:off x="4207557" y="3275322"/>
              <a:ext cx="0" cy="471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0"/>
            <p:cNvCxnSpPr/>
            <p:nvPr/>
          </p:nvCxnSpPr>
          <p:spPr>
            <a:xfrm>
              <a:off x="4321997" y="3275321"/>
              <a:ext cx="0" cy="471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1"/>
            <p:cNvCxnSpPr/>
            <p:nvPr/>
          </p:nvCxnSpPr>
          <p:spPr>
            <a:xfrm>
              <a:off x="4441483" y="3279035"/>
              <a:ext cx="0" cy="471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2"/>
            <p:cNvCxnSpPr/>
            <p:nvPr/>
          </p:nvCxnSpPr>
          <p:spPr>
            <a:xfrm>
              <a:off x="4562314" y="3275322"/>
              <a:ext cx="0" cy="471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3"/>
            <p:cNvCxnSpPr/>
            <p:nvPr/>
          </p:nvCxnSpPr>
          <p:spPr>
            <a:xfrm>
              <a:off x="4675904" y="3275322"/>
              <a:ext cx="0" cy="471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5"/>
            <p:cNvSpPr txBox="1"/>
            <p:nvPr/>
          </p:nvSpPr>
          <p:spPr>
            <a:xfrm>
              <a:off x="3161703" y="4437438"/>
              <a:ext cx="714637" cy="418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Geometric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models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feld 36"/>
            <p:cNvSpPr txBox="1"/>
            <p:nvPr/>
          </p:nvSpPr>
          <p:spPr>
            <a:xfrm>
              <a:off x="5323080" y="4372171"/>
              <a:ext cx="1648115" cy="51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Integrated, interoperable </a:t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Building Information Models for the entire life-cycle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40"/>
            <p:cNvSpPr txBox="1"/>
            <p:nvPr/>
          </p:nvSpPr>
          <p:spPr>
            <a:xfrm>
              <a:off x="3066675" y="342281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feld 41"/>
            <p:cNvSpPr txBox="1"/>
            <p:nvPr/>
          </p:nvSpPr>
          <p:spPr>
            <a:xfrm>
              <a:off x="3574984" y="342281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Gerader Verbinder 42"/>
            <p:cNvCxnSpPr/>
            <p:nvPr/>
          </p:nvCxnSpPr>
          <p:spPr>
            <a:xfrm>
              <a:off x="1078230" y="5013871"/>
              <a:ext cx="592147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3"/>
            <p:cNvSpPr txBox="1"/>
            <p:nvPr/>
          </p:nvSpPr>
          <p:spPr>
            <a:xfrm>
              <a:off x="4078472" y="4315021"/>
              <a:ext cx="1138913" cy="6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Coordinated Discipline-</a:t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specific </a:t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BIM models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feld 44"/>
            <p:cNvSpPr txBox="1"/>
            <p:nvPr/>
          </p:nvSpPr>
          <p:spPr>
            <a:xfrm>
              <a:off x="5323080" y="3878229"/>
              <a:ext cx="933953" cy="221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ISO standards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feld 45"/>
            <p:cNvSpPr txBox="1"/>
            <p:nvPr/>
          </p:nvSpPr>
          <p:spPr>
            <a:xfrm>
              <a:off x="5323080" y="5098340"/>
              <a:ext cx="1231505" cy="517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Cloud-based</a:t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model management</a:t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(BIM Hub)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feld 46"/>
            <p:cNvSpPr txBox="1"/>
            <p:nvPr/>
          </p:nvSpPr>
          <p:spPr>
            <a:xfrm>
              <a:off x="1800661" y="5098340"/>
              <a:ext cx="640250" cy="295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Paper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feld 47"/>
            <p:cNvSpPr txBox="1"/>
            <p:nvPr/>
          </p:nvSpPr>
          <p:spPr>
            <a:xfrm>
              <a:off x="5323080" y="3373272"/>
              <a:ext cx="909585" cy="221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IDM, IFC, IFD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feld 48"/>
            <p:cNvSpPr txBox="1"/>
            <p:nvPr/>
          </p:nvSpPr>
          <p:spPr>
            <a:xfrm>
              <a:off x="4078473" y="5098340"/>
              <a:ext cx="1131569" cy="81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manage-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ment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files (Common Data Environment),</a:t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Shared libraries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hteck 49"/>
            <p:cNvSpPr/>
            <p:nvPr/>
          </p:nvSpPr>
          <p:spPr>
            <a:xfrm>
              <a:off x="6999705" y="4235273"/>
              <a:ext cx="1535844" cy="767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Depth of information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hteck 51"/>
            <p:cNvSpPr/>
            <p:nvPr/>
          </p:nvSpPr>
          <p:spPr>
            <a:xfrm>
              <a:off x="6999503" y="5002797"/>
              <a:ext cx="1535844" cy="910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Coordination and</a:t>
              </a:r>
              <a:b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Collaboration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feld 53"/>
            <p:cNvSpPr txBox="1"/>
            <p:nvPr/>
          </p:nvSpPr>
          <p:spPr>
            <a:xfrm>
              <a:off x="4078472" y="3838474"/>
              <a:ext cx="1138913" cy="369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Proprietary formats + 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COBie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feld 60"/>
            <p:cNvSpPr txBox="1"/>
            <p:nvPr/>
          </p:nvSpPr>
          <p:spPr>
            <a:xfrm>
              <a:off x="3003850" y="5098340"/>
              <a:ext cx="1028701" cy="369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File-based</a:t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collaboration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Gerader Verbinder 62"/>
            <p:cNvCxnSpPr/>
            <p:nvPr/>
          </p:nvCxnSpPr>
          <p:spPr>
            <a:xfrm flipH="1">
              <a:off x="1078230" y="5911374"/>
              <a:ext cx="591084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hteck 69"/>
            <p:cNvSpPr/>
            <p:nvPr/>
          </p:nvSpPr>
          <p:spPr>
            <a:xfrm>
              <a:off x="6999705" y="3746426"/>
              <a:ext cx="1535844" cy="4888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Exchange Formats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Gerader Verbinder 76"/>
            <p:cNvCxnSpPr/>
            <p:nvPr/>
          </p:nvCxnSpPr>
          <p:spPr>
            <a:xfrm>
              <a:off x="6999705" y="4241727"/>
              <a:ext cx="16679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78"/>
            <p:cNvCxnSpPr/>
            <p:nvPr/>
          </p:nvCxnSpPr>
          <p:spPr>
            <a:xfrm>
              <a:off x="7006861" y="5009251"/>
              <a:ext cx="1525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80"/>
            <p:cNvSpPr txBox="1"/>
            <p:nvPr/>
          </p:nvSpPr>
          <p:spPr>
            <a:xfrm>
              <a:off x="3015602" y="3838474"/>
              <a:ext cx="1016949" cy="369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Proprietary</a:t>
              </a:r>
              <a:b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Formats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feld 50"/>
            <p:cNvSpPr txBox="1"/>
            <p:nvPr/>
          </p:nvSpPr>
          <p:spPr>
            <a:xfrm>
              <a:off x="1826396" y="2025293"/>
              <a:ext cx="1120303" cy="29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Level 0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feld 52"/>
            <p:cNvSpPr txBox="1"/>
            <p:nvPr/>
          </p:nvSpPr>
          <p:spPr>
            <a:xfrm>
              <a:off x="5221270" y="2025293"/>
              <a:ext cx="1138911" cy="29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Level 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14148" y="5383424"/>
            <a:ext cx="864096" cy="28656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 bwMode="auto">
          <a:xfrm>
            <a:off x="5603259" y="4969627"/>
            <a:ext cx="2236568" cy="1007768"/>
          </a:xfrm>
          <a:prstGeom prst="roundRect">
            <a:avLst/>
          </a:prstGeom>
          <a:noFill/>
          <a:ln w="76200">
            <a:solidFill>
              <a:srgbClr val="55C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91185" y="3080936"/>
            <a:ext cx="800401" cy="265438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 bwMode="auto">
          <a:xfrm>
            <a:off x="5618889" y="2657959"/>
            <a:ext cx="2115594" cy="1285499"/>
          </a:xfrm>
          <a:prstGeom prst="roundRect">
            <a:avLst/>
          </a:prstGeom>
          <a:noFill/>
          <a:ln w="76200">
            <a:solidFill>
              <a:srgbClr val="55C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89"/>
          <p:cNvSpPr/>
          <p:nvPr/>
        </p:nvSpPr>
        <p:spPr>
          <a:xfrm>
            <a:off x="7213643" y="6365255"/>
            <a:ext cx="4323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dirty="0" smtClean="0"/>
              <a:t>Source: </a:t>
            </a:r>
            <a:r>
              <a:rPr lang="en-US" sz="1100" dirty="0" err="1"/>
              <a:t>Borrmann</a:t>
            </a:r>
            <a:r>
              <a:rPr lang="en-US" sz="1100" dirty="0"/>
              <a:t>, A., </a:t>
            </a:r>
            <a:r>
              <a:rPr lang="en-US" sz="1100" dirty="0" err="1"/>
              <a:t>König</a:t>
            </a:r>
            <a:r>
              <a:rPr lang="en-US" sz="1100" dirty="0"/>
              <a:t>, M., Koch, C., &amp; Beetz, J. (Eds.). (2018). </a:t>
            </a:r>
            <a:r>
              <a:rPr lang="en-US" sz="1100" i="1" dirty="0"/>
              <a:t>Building Information Modeling; 1st ed.</a:t>
            </a:r>
            <a:r>
              <a:rPr lang="en-US" sz="1100" dirty="0"/>
              <a:t> Springer International Publishing. </a:t>
            </a: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19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contenu 1"/>
          <p:cNvSpPr>
            <a:spLocks noGrp="1"/>
          </p:cNvSpPr>
          <p:nvPr>
            <p:ph idx="1"/>
          </p:nvPr>
        </p:nvSpPr>
        <p:spPr bwMode="auto">
          <a:xfrm>
            <a:off x="552450" y="2823099"/>
            <a:ext cx="10801350" cy="33538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sz="1200" dirty="0"/>
          </a:p>
        </p:txBody>
      </p:sp>
      <p:sp>
        <p:nvSpPr>
          <p:cNvPr id="13316" name="CuadroTexto 1"/>
          <p:cNvSpPr txBox="1">
            <a:spLocks noChangeArrowheads="1"/>
          </p:cNvSpPr>
          <p:nvPr/>
        </p:nvSpPr>
        <p:spPr bwMode="auto">
          <a:xfrm>
            <a:off x="654050" y="3095625"/>
            <a:ext cx="33035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fr-FR" altLang="fr-FR" sz="2000" b="1">
                <a:solidFill>
                  <a:srgbClr val="3F3F3F"/>
                </a:solidFill>
              </a:rPr>
              <a:t>Coordinator: </a:t>
            </a:r>
            <a:r>
              <a:rPr lang="fr-FR" altLang="fr-FR" sz="2000">
                <a:solidFill>
                  <a:srgbClr val="3F3F3F"/>
                </a:solidFill>
              </a:rPr>
              <a:t>Nobatek/INEF4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fr-FR" altLang="fr-FR" sz="2000" b="1">
                <a:solidFill>
                  <a:srgbClr val="3F3F3F"/>
                </a:solidFill>
              </a:rPr>
              <a:t>Consortium: </a:t>
            </a:r>
            <a:r>
              <a:rPr lang="fr-FR" altLang="fr-FR" sz="2000">
                <a:solidFill>
                  <a:srgbClr val="3F3F3F"/>
                </a:solidFill>
              </a:rPr>
              <a:t>23 partners from 10 European countries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fr-FR" altLang="fr-FR" sz="2000" b="1">
                <a:solidFill>
                  <a:srgbClr val="3F3F3F"/>
                </a:solidFill>
              </a:rPr>
              <a:t>Duration: </a:t>
            </a:r>
            <a:r>
              <a:rPr lang="fr-FR" altLang="fr-FR" sz="2000">
                <a:solidFill>
                  <a:srgbClr val="3F3F3F"/>
                </a:solidFill>
              </a:rPr>
              <a:t>48 months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fr-FR" altLang="fr-FR" sz="2000" b="1">
                <a:solidFill>
                  <a:srgbClr val="3F3F3F"/>
                </a:solidFill>
              </a:rPr>
              <a:t>Start: </a:t>
            </a:r>
            <a:r>
              <a:rPr lang="fr-FR" altLang="fr-FR" sz="2000">
                <a:solidFill>
                  <a:srgbClr val="3F3F3F"/>
                </a:solidFill>
              </a:rPr>
              <a:t>1st Oct 2018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fr-FR" altLang="fr-FR" sz="2000" b="1">
                <a:solidFill>
                  <a:srgbClr val="3F3F3F"/>
                </a:solidFill>
              </a:rPr>
              <a:t>Budget: </a:t>
            </a:r>
            <a:r>
              <a:rPr lang="fr-FR" altLang="fr-FR" sz="2000">
                <a:solidFill>
                  <a:srgbClr val="3F3F3F"/>
                </a:solidFill>
              </a:rPr>
              <a:t>7M€</a:t>
            </a:r>
          </a:p>
        </p:txBody>
      </p:sp>
      <p:pic>
        <p:nvPicPr>
          <p:cNvPr id="13317" name="Imagen 4" descr="Imagen que contiene texto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172"/>
            <a:ext cx="40782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238" y="2155508"/>
            <a:ext cx="7947660" cy="38023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94BEC08-F7A3-42AF-8DF4-FF749CB77D94}"/>
              </a:ext>
            </a:extLst>
          </p:cNvPr>
          <p:cNvSpPr txBox="1"/>
          <p:nvPr/>
        </p:nvSpPr>
        <p:spPr>
          <a:xfrm>
            <a:off x="3957638" y="1074865"/>
            <a:ext cx="693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fr-FR" sz="2400" b="1" i="1" dirty="0">
                <a:latin typeface="Arial Narrow" panose="020B0606020202030204" pitchFamily="34" charset="0"/>
              </a:rPr>
              <a:t>Easy-to-use BIM tools and workflows for collaborative and energy-efficient renovation of residential buildings </a:t>
            </a:r>
          </a:p>
        </p:txBody>
      </p:sp>
      <p:sp>
        <p:nvSpPr>
          <p:cNvPr id="9" name="Titre 6"/>
          <p:cNvSpPr>
            <a:spLocks noGrp="1"/>
          </p:cNvSpPr>
          <p:nvPr>
            <p:ph type="title"/>
          </p:nvPr>
        </p:nvSpPr>
        <p:spPr>
          <a:xfrm>
            <a:off x="552450" y="187683"/>
            <a:ext cx="9423400" cy="887182"/>
          </a:xfrm>
        </p:spPr>
        <p:txBody>
          <a:bodyPr/>
          <a:lstStyle/>
          <a:p>
            <a:r>
              <a:rPr lang="en-US" dirty="0"/>
              <a:t>BIM4Ren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Trebuchet MS" panose="020B0603020202020204" pitchFamily="34" charset="0"/>
              </a:rPr>
              <a:t>Meet BIM4REN: easy-to-use BIM tools for renovation</a:t>
            </a:r>
            <a:r>
              <a:rPr lang="es-ES" dirty="0">
                <a:latin typeface="Trebuchet MS" panose="020B0603020202020204" pitchFamily="34" charset="0"/>
              </a:rPr>
              <a:t>, </a:t>
            </a:r>
          </a:p>
          <a:p>
            <a:pPr algn="ctr">
              <a:defRPr/>
            </a:pPr>
            <a:r>
              <a:rPr lang="es-ES" dirty="0" err="1">
                <a:latin typeface="Trebuchet MS" panose="020B0603020202020204" pitchFamily="34" charset="0"/>
              </a:rPr>
              <a:t>Webinar</a:t>
            </a:r>
            <a:r>
              <a:rPr lang="es-ES" dirty="0">
                <a:latin typeface="Trebuchet MS" panose="020B0603020202020204" pitchFamily="34" charset="0"/>
              </a:rPr>
              <a:t>, 26-05-2020</a:t>
            </a:r>
          </a:p>
        </p:txBody>
      </p:sp>
    </p:spTree>
    <p:extLst>
      <p:ext uri="{BB962C8B-B14F-4D97-AF65-F5344CB8AC3E}">
        <p14:creationId xmlns:p14="http://schemas.microsoft.com/office/powerpoint/2010/main" val="20078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0" y="3425825"/>
            <a:ext cx="4572000" cy="1401763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Questions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&amp;</a:t>
            </a:r>
            <a:br>
              <a:rPr lang="es-ES" dirty="0" smtClean="0"/>
            </a:br>
            <a:r>
              <a:rPr lang="es-ES" dirty="0" err="1" smtClean="0"/>
              <a:t>Answers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84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rebuchet MS" panose="020B0603020202020204" pitchFamily="34" charset="0"/>
              </a:rPr>
              <a:t>Meet BIM4REN: easy-to-use BIM tools for renovation</a:t>
            </a:r>
            <a:r>
              <a:rPr lang="es-ES" dirty="0">
                <a:latin typeface="Trebuchet MS" panose="020B0603020202020204" pitchFamily="34" charset="0"/>
              </a:rPr>
              <a:t>, </a:t>
            </a:r>
          </a:p>
          <a:p>
            <a:pPr algn="ctr">
              <a:defRPr/>
            </a:pPr>
            <a:r>
              <a:rPr lang="es-ES" dirty="0" err="1">
                <a:latin typeface="Trebuchet MS" panose="020B0603020202020204" pitchFamily="34" charset="0"/>
              </a:rPr>
              <a:t>Webinar</a:t>
            </a:r>
            <a:r>
              <a:rPr lang="es-ES" dirty="0">
                <a:latin typeface="Trebuchet MS" panose="020B0603020202020204" pitchFamily="34" charset="0"/>
              </a:rPr>
              <a:t>, 26-05-2020</a:t>
            </a:r>
          </a:p>
        </p:txBody>
      </p:sp>
      <p:sp>
        <p:nvSpPr>
          <p:cNvPr id="6" name="Marcador de número de diapositiva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37443B-BED4-4BDF-9E12-D92AC9CE6527}" type="slidenum">
              <a:rPr lang="es-ES" altLang="en-US">
                <a:solidFill>
                  <a:srgbClr val="404040"/>
                </a:solidFill>
                <a:latin typeface="Trebuchet MS" panose="020B0603020202020204" pitchFamily="34" charset="0"/>
              </a:rPr>
              <a:pPr/>
              <a:t>31</a:t>
            </a:fld>
            <a:endParaRPr lang="es-ES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930" y="6046209"/>
            <a:ext cx="998884" cy="8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72390" y="3778876"/>
            <a:ext cx="2759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200" b="1" dirty="0">
                <a:solidFill>
                  <a:srgbClr val="3F3F3F"/>
                </a:solidFill>
              </a:rPr>
              <a:t>Follow us!</a:t>
            </a:r>
            <a:endParaRPr lang="es-ES" sz="2200" b="1" dirty="0">
              <a:solidFill>
                <a:srgbClr val="3F3F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1863" y="4291375"/>
            <a:ext cx="3016572" cy="2062103"/>
          </a:xfrm>
          <a:prstGeom prst="rect">
            <a:avLst/>
          </a:prstGeom>
          <a:solidFill>
            <a:srgbClr val="52C4B2"/>
          </a:solidFill>
        </p:spPr>
        <p:txBody>
          <a:bodyPr wrap="square" rtlCol="0">
            <a:spAutoFit/>
          </a:bodyPr>
          <a:lstStyle/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             </a:t>
            </a:r>
            <a:r>
              <a:rPr lang="en-GB" sz="2000" b="1" u="sng" dirty="0">
                <a:solidFill>
                  <a:schemeClr val="bg1"/>
                </a:solidFill>
                <a:hlinkClick r:id="rId3"/>
              </a:rPr>
              <a:t>bim4ren.eu</a:t>
            </a:r>
            <a:endParaRPr lang="en-GB" sz="2000" b="1" u="sng" dirty="0">
              <a:solidFill>
                <a:schemeClr val="bg1"/>
              </a:solidFill>
            </a:endParaRPr>
          </a:p>
          <a:p>
            <a:endParaRPr lang="en-GB" sz="2000" b="1" u="sng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             </a:t>
            </a:r>
            <a:r>
              <a:rPr lang="en-GB" sz="2000" b="1" u="sng" dirty="0">
                <a:solidFill>
                  <a:schemeClr val="bg1"/>
                </a:solidFill>
                <a:hlinkClick r:id="rId4"/>
              </a:rPr>
              <a:t>@bim4ren</a:t>
            </a:r>
            <a:endParaRPr lang="en-GB" sz="2000" b="1" u="sng" dirty="0">
              <a:solidFill>
                <a:schemeClr val="bg1"/>
              </a:solidFill>
            </a:endParaRPr>
          </a:p>
          <a:p>
            <a:endParaRPr lang="en-GB" sz="2000" b="1" u="sng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             </a:t>
            </a:r>
            <a:r>
              <a:rPr lang="en-GB" sz="2000" b="1" u="sng" dirty="0">
                <a:solidFill>
                  <a:schemeClr val="bg1"/>
                </a:solidFill>
                <a:hlinkClick r:id="rId5"/>
              </a:rPr>
              <a:t>BIM4Ren Project</a:t>
            </a:r>
            <a:endParaRPr lang="en-GB" sz="2000" b="1" u="sng" dirty="0">
              <a:solidFill>
                <a:schemeClr val="bg1"/>
              </a:solidFill>
            </a:endParaRPr>
          </a:p>
          <a:p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7895928" y="3751523"/>
            <a:ext cx="351578" cy="42974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1864" y="1622506"/>
            <a:ext cx="3016572" cy="1938992"/>
          </a:xfrm>
          <a:prstGeom prst="rect">
            <a:avLst/>
          </a:prstGeom>
          <a:solidFill>
            <a:srgbClr val="52C4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3F3F3F"/>
                </a:solidFill>
              </a:rPr>
              <a:t>BIM4Ren stakeholders community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        </a:t>
            </a:r>
            <a:r>
              <a:rPr lang="en-GB" sz="2000" u="sng" dirty="0">
                <a:solidFill>
                  <a:schemeClr val="bg1"/>
                </a:solidFill>
                <a:hlinkClick r:id="rId6"/>
              </a:rPr>
              <a:t>contact@bim4ren.eu</a:t>
            </a:r>
            <a:endParaRPr lang="en-GB" sz="2000" u="sng" dirty="0">
              <a:solidFill>
                <a:schemeClr val="bg1"/>
              </a:solidFill>
            </a:endParaRPr>
          </a:p>
          <a:p>
            <a:pPr algn="ctr"/>
            <a:endParaRPr lang="en-GB" sz="2000" b="1" u="sng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rgbClr val="3F3F3F"/>
                </a:solidFill>
              </a:rPr>
              <a:t>Newsletter</a:t>
            </a:r>
          </a:p>
          <a:p>
            <a:pPr algn="ctr"/>
            <a:r>
              <a:rPr lang="en-GB" sz="2000" u="sng" dirty="0">
                <a:solidFill>
                  <a:schemeClr val="bg1"/>
                </a:solidFill>
                <a:hlinkClick r:id="rId7"/>
              </a:rPr>
              <a:t>Subscribe here</a:t>
            </a:r>
            <a:endParaRPr lang="en-GB" sz="2000" u="sng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21907" r="4653" b="20131"/>
          <a:stretch/>
        </p:blipFill>
        <p:spPr>
          <a:xfrm>
            <a:off x="7671720" y="2293280"/>
            <a:ext cx="397649" cy="302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59" y="2929666"/>
            <a:ext cx="499230" cy="5912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72390" y="1162044"/>
            <a:ext cx="2645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200" b="1" dirty="0">
                <a:solidFill>
                  <a:srgbClr val="3F3F3F"/>
                </a:solidFill>
              </a:rPr>
              <a:t>Join us!</a:t>
            </a:r>
            <a:endParaRPr lang="es-ES" sz="2200" b="1" dirty="0">
              <a:solidFill>
                <a:srgbClr val="3F3F3F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7895928" y="1115664"/>
            <a:ext cx="351578" cy="42974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8685" y="1769485"/>
            <a:ext cx="593305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3F3F3F"/>
                </a:solidFill>
              </a:rPr>
              <a:t>Q &amp; A is open!</a:t>
            </a:r>
          </a:p>
          <a:p>
            <a:pPr algn="ctr">
              <a:defRPr/>
            </a:pPr>
            <a:endParaRPr lang="en-US" sz="2500" b="1" dirty="0">
              <a:solidFill>
                <a:srgbClr val="3F3F3F"/>
              </a:solidFill>
            </a:endParaRPr>
          </a:p>
          <a:p>
            <a:pPr algn="ctr">
              <a:defRPr/>
            </a:pPr>
            <a:r>
              <a:rPr lang="en-US" sz="2500" dirty="0" smtClean="0">
                <a:solidFill>
                  <a:srgbClr val="3F3F3F"/>
                </a:solidFill>
              </a:rPr>
              <a:t>Type your question in the </a:t>
            </a:r>
            <a:r>
              <a:rPr lang="en-US" sz="2500" b="1" dirty="0" smtClean="0">
                <a:solidFill>
                  <a:srgbClr val="3F3F3F"/>
                </a:solidFill>
              </a:rPr>
              <a:t>chat box</a:t>
            </a:r>
          </a:p>
          <a:p>
            <a:pPr algn="ctr">
              <a:defRPr/>
            </a:pPr>
            <a:r>
              <a:rPr lang="en-US" sz="2500" dirty="0" smtClean="0">
                <a:solidFill>
                  <a:srgbClr val="3F3F3F"/>
                </a:solidFill>
              </a:rPr>
              <a:t>Mention </a:t>
            </a:r>
            <a:r>
              <a:rPr lang="en-US" sz="2500" b="1" dirty="0" smtClean="0">
                <a:solidFill>
                  <a:srgbClr val="3F3F3F"/>
                </a:solidFill>
              </a:rPr>
              <a:t>to whom you address </a:t>
            </a:r>
            <a:r>
              <a:rPr lang="en-US" sz="2500" dirty="0" smtClean="0">
                <a:solidFill>
                  <a:srgbClr val="3F3F3F"/>
                </a:solidFill>
              </a:rPr>
              <a:t>the question</a:t>
            </a:r>
            <a:endParaRPr lang="en-US" sz="2500" dirty="0">
              <a:solidFill>
                <a:srgbClr val="3F3F3F"/>
              </a:solidFill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58" y="4583317"/>
            <a:ext cx="838327" cy="78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58685" y="5028959"/>
            <a:ext cx="59330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500" dirty="0">
                <a:solidFill>
                  <a:srgbClr val="3F3F3F"/>
                </a:solidFill>
              </a:rPr>
              <a:t>Y</a:t>
            </a:r>
            <a:r>
              <a:rPr lang="en-US" sz="2500" dirty="0" smtClean="0">
                <a:solidFill>
                  <a:srgbClr val="3F3F3F"/>
                </a:solidFill>
              </a:rPr>
              <a:t>our question wasn’t selected?</a:t>
            </a:r>
          </a:p>
          <a:p>
            <a:pPr algn="ctr">
              <a:defRPr/>
            </a:pPr>
            <a:r>
              <a:rPr lang="en-US" sz="2500" dirty="0" smtClean="0">
                <a:solidFill>
                  <a:srgbClr val="3F3F3F"/>
                </a:solidFill>
              </a:rPr>
              <a:t> You’ll get an email reply soon enough!</a:t>
            </a:r>
            <a:endParaRPr lang="en-US" sz="2500" dirty="0">
              <a:solidFill>
                <a:srgbClr val="3F3F3F"/>
              </a:solidFill>
            </a:endParaRPr>
          </a:p>
        </p:txBody>
      </p:sp>
      <p:sp>
        <p:nvSpPr>
          <p:cNvPr id="34" name="Titre 8"/>
          <p:cNvSpPr>
            <a:spLocks noGrp="1"/>
          </p:cNvSpPr>
          <p:nvPr>
            <p:ph type="title"/>
          </p:nvPr>
        </p:nvSpPr>
        <p:spPr>
          <a:xfrm>
            <a:off x="552450" y="187683"/>
            <a:ext cx="9423400" cy="887182"/>
          </a:xfrm>
        </p:spPr>
        <p:txBody>
          <a:bodyPr/>
          <a:lstStyle/>
          <a:p>
            <a:r>
              <a:rPr lang="en-US" dirty="0" smtClean="0"/>
              <a:t>Let’s chat!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413160"/>
            <a:ext cx="504000" cy="504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00" y="5605556"/>
            <a:ext cx="504000" cy="504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5009358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0" y="3425825"/>
            <a:ext cx="4572000" cy="1401763"/>
          </a:xfrm>
        </p:spPr>
        <p:txBody>
          <a:bodyPr/>
          <a:lstStyle/>
          <a:p>
            <a:pPr>
              <a:defRPr/>
            </a:pPr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attention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95" y="1546524"/>
            <a:ext cx="6472860" cy="397412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BIM4Ren webinar series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rebuchet MS" panose="020B0603020202020204" pitchFamily="34" charset="0"/>
              </a:rPr>
              <a:t>Meet BIM4REN: easy-to-use BIM tools for renovation</a:t>
            </a:r>
            <a:r>
              <a:rPr lang="es-ES" dirty="0">
                <a:latin typeface="Trebuchet MS" panose="020B0603020202020204" pitchFamily="34" charset="0"/>
              </a:rPr>
              <a:t>, </a:t>
            </a:r>
          </a:p>
          <a:p>
            <a:pPr algn="ctr">
              <a:defRPr/>
            </a:pPr>
            <a:r>
              <a:rPr lang="es-ES" dirty="0" err="1">
                <a:latin typeface="Trebuchet MS" panose="020B0603020202020204" pitchFamily="34" charset="0"/>
              </a:rPr>
              <a:t>Webinar</a:t>
            </a:r>
            <a:r>
              <a:rPr lang="es-ES" dirty="0">
                <a:latin typeface="Trebuchet MS" panose="020B0603020202020204" pitchFamily="34" charset="0"/>
              </a:rPr>
              <a:t>, 26-05-2020</a:t>
            </a:r>
          </a:p>
        </p:txBody>
      </p:sp>
      <p:sp>
        <p:nvSpPr>
          <p:cNvPr id="6" name="Marcador de número de diapositiva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37443B-BED4-4BDF-9E12-D92AC9CE6527}" type="slidenum">
              <a:rPr lang="es-ES" altLang="en-US">
                <a:solidFill>
                  <a:srgbClr val="404040"/>
                </a:solidFill>
                <a:latin typeface="Trebuchet MS" panose="020B0603020202020204" pitchFamily="34" charset="0"/>
              </a:rPr>
              <a:pPr/>
              <a:t>4</a:t>
            </a:fld>
            <a:endParaRPr lang="es-ES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930" y="6046209"/>
            <a:ext cx="998884" cy="8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3571" y="1117542"/>
            <a:ext cx="49304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200" b="1" u="sng" dirty="0">
                <a:solidFill>
                  <a:srgbClr val="3F3F3F"/>
                </a:solidFill>
                <a:latin typeface="Trebuchet MS" panose="020B0603020202020204" pitchFamily="34" charset="0"/>
              </a:rPr>
              <a:t>First webinar</a:t>
            </a: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:</a:t>
            </a:r>
            <a:b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</a:b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/>
            </a:r>
            <a:b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</a:b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- </a:t>
            </a:r>
            <a:r>
              <a:rPr lang="en-GB" sz="2200" b="1" dirty="0">
                <a:solidFill>
                  <a:srgbClr val="52C4B2"/>
                </a:solidFill>
                <a:latin typeface="Trebuchet MS" panose="020B0603020202020204" pitchFamily="34" charset="0"/>
              </a:rPr>
              <a:t>Context</a:t>
            </a: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 of digital construction</a:t>
            </a:r>
            <a:b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</a:b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- </a:t>
            </a:r>
            <a:r>
              <a:rPr lang="en-GB" sz="2200" b="1" dirty="0">
                <a:solidFill>
                  <a:srgbClr val="52C4B2"/>
                </a:solidFill>
                <a:latin typeface="Trebuchet MS" panose="020B0603020202020204" pitchFamily="34" charset="0"/>
              </a:rPr>
              <a:t>Concept</a:t>
            </a: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 of BIM4Ren</a:t>
            </a:r>
            <a:b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</a:b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- </a:t>
            </a:r>
            <a:r>
              <a:rPr lang="en-GB" sz="2200" b="1" dirty="0">
                <a:solidFill>
                  <a:srgbClr val="52C4B2"/>
                </a:solidFill>
                <a:latin typeface="Trebuchet MS" panose="020B0603020202020204" pitchFamily="34" charset="0"/>
              </a:rPr>
              <a:t>Challenges</a:t>
            </a: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 for BIM in renovation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GB" sz="22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GB" sz="22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sz="2200" b="1" u="sng" dirty="0">
                <a:solidFill>
                  <a:srgbClr val="3F3F3F"/>
                </a:solidFill>
                <a:latin typeface="Trebuchet MS" panose="020B0603020202020204" pitchFamily="34" charset="0"/>
              </a:rPr>
              <a:t>Future webinars</a:t>
            </a: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:</a:t>
            </a:r>
            <a:b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</a:b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/>
            </a:r>
            <a:b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</a:b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- findings in </a:t>
            </a:r>
            <a:r>
              <a:rPr lang="en-GB" sz="2200" b="1" dirty="0">
                <a:solidFill>
                  <a:srgbClr val="52C4B2"/>
                </a:solidFill>
                <a:latin typeface="Trebuchet MS" panose="020B0603020202020204" pitchFamily="34" charset="0"/>
              </a:rPr>
              <a:t>pilot sites</a:t>
            </a: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/>
            </a:r>
            <a:b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</a:b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- </a:t>
            </a:r>
            <a:r>
              <a:rPr lang="en-GB" sz="2200" b="1" dirty="0">
                <a:solidFill>
                  <a:srgbClr val="52C4B2"/>
                </a:solidFill>
                <a:latin typeface="Trebuchet MS" panose="020B0603020202020204" pitchFamily="34" charset="0"/>
              </a:rPr>
              <a:t>research</a:t>
            </a: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 developments</a:t>
            </a:r>
            <a:b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</a:b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- presentation of </a:t>
            </a:r>
            <a:r>
              <a:rPr lang="en-GB" sz="2200" b="1" dirty="0">
                <a:solidFill>
                  <a:srgbClr val="52C4B2"/>
                </a:solidFill>
                <a:latin typeface="Trebuchet MS" panose="020B0603020202020204" pitchFamily="34" charset="0"/>
              </a:rPr>
              <a:t>tools</a:t>
            </a: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/>
            </a:r>
            <a:b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</a:b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- </a:t>
            </a:r>
            <a:r>
              <a:rPr lang="en-GB" sz="2200" b="1" dirty="0">
                <a:solidFill>
                  <a:srgbClr val="52C4B2"/>
                </a:solidFill>
                <a:latin typeface="Trebuchet MS" panose="020B0603020202020204" pitchFamily="34" charset="0"/>
              </a:rPr>
              <a:t>training</a:t>
            </a: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 material</a:t>
            </a:r>
            <a:b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</a:br>
            <a:r>
              <a:rPr lang="en-GB" sz="2200" dirty="0">
                <a:solidFill>
                  <a:srgbClr val="3F3F3F"/>
                </a:solidFill>
                <a:latin typeface="Trebuchet MS" panose="020B0603020202020204" pitchFamily="34" charset="0"/>
              </a:rPr>
              <a:t>- and many more…</a:t>
            </a:r>
            <a:endParaRPr lang="en-US" sz="2200" dirty="0">
              <a:solidFill>
                <a:srgbClr val="3F3F3F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02624" y="3384501"/>
            <a:ext cx="536575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36996" y="1030587"/>
            <a:ext cx="536575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128"/>
            <a:ext cx="6565400" cy="45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BIM4Ren stakeholders community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rebuchet MS" panose="020B0603020202020204" pitchFamily="34" charset="0"/>
              </a:rPr>
              <a:t>Meet BIM4REN: easy-to-use BIM tools for renovation</a:t>
            </a:r>
            <a:r>
              <a:rPr lang="es-ES" dirty="0">
                <a:latin typeface="Trebuchet MS" panose="020B0603020202020204" pitchFamily="34" charset="0"/>
              </a:rPr>
              <a:t>, </a:t>
            </a:r>
          </a:p>
          <a:p>
            <a:pPr algn="ctr">
              <a:defRPr/>
            </a:pPr>
            <a:r>
              <a:rPr lang="es-ES" dirty="0" err="1">
                <a:latin typeface="Trebuchet MS" panose="020B0603020202020204" pitchFamily="34" charset="0"/>
              </a:rPr>
              <a:t>Webinar</a:t>
            </a:r>
            <a:r>
              <a:rPr lang="es-ES" dirty="0">
                <a:latin typeface="Trebuchet MS" panose="020B0603020202020204" pitchFamily="34" charset="0"/>
              </a:rPr>
              <a:t>, 26-05-2020</a:t>
            </a:r>
          </a:p>
        </p:txBody>
      </p:sp>
      <p:sp>
        <p:nvSpPr>
          <p:cNvPr id="6" name="Marcador de número de diapositiva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37443B-BED4-4BDF-9E12-D92AC9CE6527}" type="slidenum">
              <a:rPr lang="es-ES" altLang="en-US">
                <a:solidFill>
                  <a:srgbClr val="404040"/>
                </a:solidFill>
                <a:latin typeface="Trebuchet MS" panose="020B0603020202020204" pitchFamily="34" charset="0"/>
              </a:rPr>
              <a:pPr/>
              <a:t>5</a:t>
            </a:fld>
            <a:endParaRPr lang="es-ES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930" y="6046209"/>
            <a:ext cx="998884" cy="8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83545" y="1841949"/>
            <a:ext cx="54802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500" dirty="0">
                <a:solidFill>
                  <a:srgbClr val="3F3F3F"/>
                </a:solidFill>
              </a:rPr>
              <a:t>The </a:t>
            </a:r>
            <a:r>
              <a:rPr lang="en-GB" sz="2500" b="1" u="sng" dirty="0">
                <a:solidFill>
                  <a:srgbClr val="3F3F3F"/>
                </a:solidFill>
              </a:rPr>
              <a:t>BIM4Ren Stakeholders community: </a:t>
            </a:r>
            <a:r>
              <a:rPr lang="en-GB" sz="2500" dirty="0">
                <a:solidFill>
                  <a:srgbClr val="3F3F3F"/>
                </a:solidFill>
              </a:rPr>
              <a:t>flexible community to participate and/or monitor the project activities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1899" y="3535926"/>
            <a:ext cx="593305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sz="2800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</a:t>
            </a:r>
            <a:endParaRPr lang="en-GB" sz="2800" dirty="0">
              <a:solidFill>
                <a:srgbClr val="3F3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500" b="1" dirty="0">
                <a:solidFill>
                  <a:srgbClr val="3F3F3F"/>
                </a:solidFill>
              </a:rPr>
              <a:t>Followers</a:t>
            </a:r>
            <a:r>
              <a:rPr lang="en-GB" sz="2500" dirty="0">
                <a:solidFill>
                  <a:srgbClr val="3F3F3F"/>
                </a:solidFill>
              </a:rPr>
              <a:t> = social media, newsletter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500" b="1" dirty="0">
                <a:solidFill>
                  <a:srgbClr val="3F3F3F"/>
                </a:solidFill>
              </a:rPr>
              <a:t>Stakeholders</a:t>
            </a:r>
            <a:r>
              <a:rPr lang="en-GB" sz="2500" dirty="0">
                <a:solidFill>
                  <a:srgbClr val="3F3F3F"/>
                </a:solidFill>
              </a:rPr>
              <a:t> = participation to webinars, workshops, training sessions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500" b="1" dirty="0">
                <a:solidFill>
                  <a:srgbClr val="3F3F3F"/>
                </a:solidFill>
              </a:rPr>
              <a:t>Early adopters </a:t>
            </a:r>
            <a:r>
              <a:rPr lang="en-GB" sz="2500" dirty="0">
                <a:solidFill>
                  <a:srgbClr val="3F3F3F"/>
                </a:solidFill>
              </a:rPr>
              <a:t>= use of tools &amp; platform</a:t>
            </a:r>
            <a:br>
              <a:rPr lang="en-GB" sz="2500" dirty="0">
                <a:solidFill>
                  <a:srgbClr val="3F3F3F"/>
                </a:solidFill>
              </a:rPr>
            </a:br>
            <a:r>
              <a:rPr lang="en-GB" sz="2500" b="1" dirty="0">
                <a:solidFill>
                  <a:srgbClr val="3F3F3F"/>
                </a:solidFill>
              </a:rPr>
              <a:t>B4R consortium</a:t>
            </a:r>
            <a:endParaRPr lang="en-US" sz="2500" b="1" dirty="0">
              <a:solidFill>
                <a:srgbClr val="3F3F3F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2366008">
            <a:off x="7514040" y="3017276"/>
            <a:ext cx="536575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us</a:t>
            </a:r>
            <a:br>
              <a:rPr lang="en-US" dirty="0"/>
            </a:b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rebuchet MS" panose="020B0603020202020204" pitchFamily="34" charset="0"/>
              </a:rPr>
              <a:t>Meet BIM4REN: easy-to-use BIM tools for renovation</a:t>
            </a:r>
            <a:r>
              <a:rPr lang="es-ES" dirty="0">
                <a:latin typeface="Trebuchet MS" panose="020B0603020202020204" pitchFamily="34" charset="0"/>
              </a:rPr>
              <a:t>, </a:t>
            </a:r>
          </a:p>
          <a:p>
            <a:pPr algn="ctr">
              <a:defRPr/>
            </a:pPr>
            <a:r>
              <a:rPr lang="es-ES" dirty="0" err="1">
                <a:latin typeface="Trebuchet MS" panose="020B0603020202020204" pitchFamily="34" charset="0"/>
              </a:rPr>
              <a:t>Webinar</a:t>
            </a:r>
            <a:r>
              <a:rPr lang="es-ES" dirty="0">
                <a:latin typeface="Trebuchet MS" panose="020B0603020202020204" pitchFamily="34" charset="0"/>
              </a:rPr>
              <a:t>, 26-05-2020</a:t>
            </a:r>
          </a:p>
        </p:txBody>
      </p:sp>
      <p:sp>
        <p:nvSpPr>
          <p:cNvPr id="6" name="Marcador de número de diapositiva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37443B-BED4-4BDF-9E12-D92AC9CE6527}" type="slidenum">
              <a:rPr lang="es-ES" altLang="en-US">
                <a:solidFill>
                  <a:srgbClr val="404040"/>
                </a:solidFill>
                <a:latin typeface="Trebuchet MS" panose="020B0603020202020204" pitchFamily="34" charset="0"/>
              </a:rPr>
              <a:pPr/>
              <a:t>6</a:t>
            </a:fld>
            <a:endParaRPr lang="es-ES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930" y="6046209"/>
            <a:ext cx="998884" cy="8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15378" y="3411851"/>
            <a:ext cx="3603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200" b="1" dirty="0">
                <a:solidFill>
                  <a:srgbClr val="3F3F3F"/>
                </a:solidFill>
              </a:rPr>
              <a:t>Participate!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9666" y="3415144"/>
            <a:ext cx="3132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200" b="1" dirty="0">
                <a:solidFill>
                  <a:srgbClr val="3F3F3F"/>
                </a:solidFill>
              </a:rPr>
              <a:t>Follow us!</a:t>
            </a:r>
            <a:endParaRPr lang="es-ES" sz="2200" b="1" dirty="0">
              <a:solidFill>
                <a:srgbClr val="3F3F3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5834" y="5344001"/>
            <a:ext cx="3583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200" b="1" i="1" u="sng" dirty="0">
                <a:solidFill>
                  <a:srgbClr val="00A5CB"/>
                </a:solidFill>
              </a:rPr>
              <a:t>Click here to open the survey</a:t>
            </a:r>
            <a:endParaRPr lang="en-GB" sz="2200" i="1" dirty="0">
              <a:solidFill>
                <a:srgbClr val="00A5C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84" y="3897247"/>
            <a:ext cx="1409012" cy="1409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8257" y="3841579"/>
            <a:ext cx="3424208" cy="2062103"/>
          </a:xfrm>
          <a:prstGeom prst="rect">
            <a:avLst/>
          </a:prstGeom>
          <a:solidFill>
            <a:srgbClr val="52C4B2"/>
          </a:solidFill>
        </p:spPr>
        <p:txBody>
          <a:bodyPr wrap="square" rtlCol="0">
            <a:spAutoFit/>
          </a:bodyPr>
          <a:lstStyle/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             </a:t>
            </a:r>
            <a:r>
              <a:rPr lang="en-GB" sz="2000" b="1" u="sng" dirty="0">
                <a:solidFill>
                  <a:schemeClr val="bg1"/>
                </a:solidFill>
                <a:hlinkClick r:id="rId4"/>
              </a:rPr>
              <a:t>bim4ren.eu</a:t>
            </a:r>
            <a:endParaRPr lang="en-GB" sz="2000" b="1" u="sng" dirty="0">
              <a:solidFill>
                <a:schemeClr val="bg1"/>
              </a:solidFill>
            </a:endParaRPr>
          </a:p>
          <a:p>
            <a:endParaRPr lang="en-GB" sz="2000" b="1" u="sng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             </a:t>
            </a:r>
            <a:r>
              <a:rPr lang="en-GB" sz="2000" b="1" u="sng" dirty="0">
                <a:solidFill>
                  <a:schemeClr val="bg1"/>
                </a:solidFill>
                <a:hlinkClick r:id="rId5"/>
              </a:rPr>
              <a:t>@bim4ren</a:t>
            </a:r>
            <a:endParaRPr lang="en-GB" sz="2000" b="1" u="sng" dirty="0">
              <a:solidFill>
                <a:schemeClr val="bg1"/>
              </a:solidFill>
            </a:endParaRPr>
          </a:p>
          <a:p>
            <a:endParaRPr lang="en-GB" sz="2000" b="1" u="sng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             </a:t>
            </a:r>
            <a:r>
              <a:rPr lang="en-GB" sz="2000" b="1" u="sng" dirty="0">
                <a:solidFill>
                  <a:schemeClr val="bg1"/>
                </a:solidFill>
                <a:hlinkClick r:id="rId6"/>
              </a:rPr>
              <a:t>BIM4Ren Project</a:t>
            </a:r>
            <a:endParaRPr lang="en-GB" sz="2000" b="1" u="sng" dirty="0">
              <a:solidFill>
                <a:schemeClr val="bg1"/>
              </a:solidFill>
            </a:endParaRPr>
          </a:p>
          <a:p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63" y="3990370"/>
            <a:ext cx="504000" cy="50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03" y="5182766"/>
            <a:ext cx="504000" cy="50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8242" y="995364"/>
            <a:ext cx="12192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kern="0" dirty="0">
                <a:solidFill>
                  <a:srgbClr val="1F998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Webinars 2 &amp; 3: </a:t>
            </a:r>
          </a:p>
          <a:p>
            <a:pPr algn="ctr"/>
            <a:r>
              <a:rPr lang="en-GB" sz="3500" b="1" dirty="0">
                <a:solidFill>
                  <a:srgbClr val="3F3F3F"/>
                </a:solidFill>
              </a:rPr>
              <a:t>B4R renovation workflows</a:t>
            </a:r>
          </a:p>
          <a:p>
            <a:pPr algn="ctr"/>
            <a:r>
              <a:rPr lang="en-GB" sz="3500" b="1" dirty="0">
                <a:solidFill>
                  <a:srgbClr val="3F3F3F"/>
                </a:solidFill>
              </a:rPr>
              <a:t>3D scanning</a:t>
            </a:r>
            <a:endParaRPr lang="fr-BE" sz="3500" b="1" dirty="0"/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19" y="912466"/>
            <a:ext cx="838327" cy="78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63" y="4586568"/>
            <a:ext cx="504000" cy="504000"/>
          </a:xfrm>
          <a:prstGeom prst="rect">
            <a:avLst/>
          </a:prstGeom>
        </p:spPr>
      </p:pic>
      <p:sp>
        <p:nvSpPr>
          <p:cNvPr id="20" name="Chevron 19"/>
          <p:cNvSpPr/>
          <p:nvPr/>
        </p:nvSpPr>
        <p:spPr>
          <a:xfrm rot="5400000">
            <a:off x="5767986" y="2898745"/>
            <a:ext cx="536575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5400000">
            <a:off x="9823785" y="2845635"/>
            <a:ext cx="536575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4604" y="3897247"/>
            <a:ext cx="3572759" cy="1938992"/>
          </a:xfrm>
          <a:prstGeom prst="rect">
            <a:avLst/>
          </a:prstGeom>
          <a:solidFill>
            <a:srgbClr val="52C4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3F3F3F"/>
                </a:solidFill>
              </a:rPr>
              <a:t>BIM4Ren stakeholders community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        </a:t>
            </a:r>
            <a:r>
              <a:rPr lang="en-GB" sz="2000" b="1" u="sng" dirty="0">
                <a:solidFill>
                  <a:schemeClr val="bg1"/>
                </a:solidFill>
                <a:hlinkClick r:id="rId11"/>
              </a:rPr>
              <a:t>contact@bim4ren.eu</a:t>
            </a:r>
            <a:endParaRPr lang="en-GB" sz="2000" b="1" u="sng" dirty="0">
              <a:solidFill>
                <a:schemeClr val="bg1"/>
              </a:solidFill>
            </a:endParaRPr>
          </a:p>
          <a:p>
            <a:pPr algn="ctr"/>
            <a:endParaRPr lang="en-GB" sz="2000" b="1" u="sng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rgbClr val="3F3F3F"/>
                </a:solidFill>
              </a:rPr>
              <a:t>Newsletter</a:t>
            </a:r>
          </a:p>
          <a:p>
            <a:pPr algn="ctr"/>
            <a:r>
              <a:rPr lang="en-GB" sz="2000" b="1" u="sng" dirty="0">
                <a:solidFill>
                  <a:schemeClr val="bg1"/>
                </a:solidFill>
                <a:hlinkClick r:id="rId12"/>
              </a:rPr>
              <a:t>Subscribe here</a:t>
            </a:r>
            <a:endParaRPr lang="en-GB" sz="2000" b="1" u="sng" dirty="0">
              <a:solidFill>
                <a:schemeClr val="bg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5400000">
            <a:off x="1592726" y="2890982"/>
            <a:ext cx="536575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21907" r="4653" b="20131"/>
          <a:stretch/>
        </p:blipFill>
        <p:spPr>
          <a:xfrm>
            <a:off x="383458" y="4363139"/>
            <a:ext cx="719112" cy="4613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4604" y="3429201"/>
            <a:ext cx="3132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200" b="1" dirty="0">
                <a:solidFill>
                  <a:srgbClr val="3F3F3F"/>
                </a:solidFill>
              </a:rPr>
              <a:t>Join us!</a:t>
            </a:r>
            <a:endParaRPr lang="es-ES" sz="2200" b="1" dirty="0">
              <a:solidFill>
                <a:srgbClr val="3F3F3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5017062"/>
            <a:ext cx="834720" cy="8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7" grpId="0" animBg="1"/>
      <p:bldP spid="15" grpId="0"/>
      <p:bldP spid="20" grpId="0" animBg="1"/>
      <p:bldP spid="22" grpId="0" animBg="1"/>
      <p:bldP spid="26" grpId="0" animBg="1"/>
      <p:bldP spid="25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8794" y="2183919"/>
            <a:ext cx="9970987" cy="834519"/>
          </a:xfrm>
        </p:spPr>
        <p:txBody>
          <a:bodyPr>
            <a:noAutofit/>
          </a:bodyPr>
          <a:lstStyle/>
          <a:p>
            <a:r>
              <a:rPr lang="en-US" sz="3200" b="0" dirty="0">
                <a:solidFill>
                  <a:srgbClr val="3F3F3F"/>
                </a:solidFill>
                <a:latin typeface="Open Sans" panose="020B0606030504020204"/>
                <a:ea typeface="Microsoft Sans Serif" panose="020B0604020202020204" pitchFamily="34" charset="0"/>
                <a:cs typeface="Microsoft Sans Serif" panose="020B0604020202020204" pitchFamily="34" charset="0"/>
              </a:rPr>
              <a:t>Meet BIM4REN: </a:t>
            </a:r>
            <a:br>
              <a:rPr lang="en-US" sz="3200" b="0" dirty="0">
                <a:solidFill>
                  <a:srgbClr val="3F3F3F"/>
                </a:solidFill>
                <a:latin typeface="Open Sans" panose="020B0606030504020204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b="0" dirty="0">
                <a:solidFill>
                  <a:srgbClr val="3F3F3F"/>
                </a:solidFill>
                <a:latin typeface="Open Sans" panose="020B0606030504020204"/>
                <a:ea typeface="Microsoft Sans Serif" panose="020B0604020202020204" pitchFamily="34" charset="0"/>
                <a:cs typeface="Microsoft Sans Serif" panose="020B0604020202020204" pitchFamily="34" charset="0"/>
              </a:rPr>
              <a:t>easy-to-use BIM tools for renovation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98794" y="3310627"/>
            <a:ext cx="9970987" cy="140246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6000" b="1" dirty="0">
                <a:solidFill>
                  <a:srgbClr val="3F3F3F"/>
                </a:solidFill>
                <a:latin typeface="Trebuchet MS" panose="020B0603020202020204" pitchFamily="34" charset="0"/>
              </a:rPr>
              <a:t>The construction sector </a:t>
            </a:r>
          </a:p>
          <a:p>
            <a:pPr>
              <a:lnSpc>
                <a:spcPct val="110000"/>
              </a:lnSpc>
            </a:pPr>
            <a:r>
              <a:rPr lang="en-US" sz="16000" b="1" dirty="0">
                <a:solidFill>
                  <a:srgbClr val="3F3F3F"/>
                </a:solidFill>
                <a:latin typeface="Trebuchet MS" panose="020B0603020202020204" pitchFamily="34" charset="0"/>
              </a:rPr>
              <a:t>and the need for easy-to-use digitalized tools</a:t>
            </a:r>
          </a:p>
          <a:p>
            <a:pPr>
              <a:lnSpc>
                <a:spcPct val="110000"/>
              </a:lnSpc>
            </a:pPr>
            <a:r>
              <a:rPr lang="en-US" sz="9600" dirty="0">
                <a:solidFill>
                  <a:srgbClr val="3F3F3F"/>
                </a:solidFill>
                <a:latin typeface="Trebuchet MS" panose="020B0603020202020204" pitchFamily="34" charset="0"/>
              </a:rPr>
              <a:t>European Builders Confederation (EBC)</a:t>
            </a:r>
          </a:p>
          <a:p>
            <a:pPr>
              <a:lnSpc>
                <a:spcPct val="110000"/>
              </a:lnSpc>
            </a:pPr>
            <a:r>
              <a:rPr lang="en-US" sz="9600" dirty="0">
                <a:solidFill>
                  <a:srgbClr val="3F3F3F"/>
                </a:solidFill>
                <a:latin typeface="Trebuchet MS" panose="020B0603020202020204" pitchFamily="34" charset="0"/>
              </a:rPr>
              <a:t>Eugenio Quintieri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4514567" y="5957888"/>
            <a:ext cx="3139440" cy="57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F3F3F"/>
                </a:solidFill>
                <a:latin typeface="Trebuchet MS" panose="020B0603020202020204" pitchFamily="34" charset="0"/>
              </a:rPr>
              <a:t>Webinar – 26/05/2020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5589588"/>
            <a:ext cx="1404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C964C51-2C59-4F0B-AF49-CCF58256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61938"/>
            <a:ext cx="9423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The construction sector landscape</a:t>
            </a:r>
            <a:endParaRPr lang="fr-FR" sz="3200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FC0FA63-F729-43C1-829E-0BA527255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238" y="1306067"/>
            <a:ext cx="3735387" cy="13747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dirty="0"/>
              <a:t>Existing buildings are responsible for 40% of the total energy consumption and 38% of GHG emissions</a:t>
            </a:r>
          </a:p>
          <a:p>
            <a:pPr lvl="1"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8901650-755C-45E6-854E-AB0A83A7D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831A2F-5024-464D-ABA6-96720DBE5577}" type="slidenum">
              <a:rPr lang="es-ES" smtClean="0">
                <a:solidFill>
                  <a:srgbClr val="3F3F3F">
                    <a:lumMod val="75000"/>
                    <a:lumOff val="25000"/>
                  </a:srgbClr>
                </a:solidFill>
              </a:rPr>
              <a:pPr>
                <a:defRPr/>
              </a:pPr>
              <a:t>8</a:t>
            </a:fld>
            <a:endParaRPr lang="es-ES" dirty="0">
              <a:solidFill>
                <a:srgbClr val="3F3F3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4342" name="Imagen 8" descr="Imagen que contiene silueta&#10;&#10;Descripción generada automáticamen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4931484"/>
            <a:ext cx="10874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n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" y="1441004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n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4688" y="1433067"/>
            <a:ext cx="10874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ángulo 15"/>
          <p:cNvSpPr>
            <a:spLocks noChangeArrowheads="1"/>
          </p:cNvSpPr>
          <p:nvPr/>
        </p:nvSpPr>
        <p:spPr bwMode="auto">
          <a:xfrm>
            <a:off x="6921500" y="2810442"/>
            <a:ext cx="4095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556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s-ES" sz="2000" b="1" dirty="0">
                <a:solidFill>
                  <a:srgbClr val="3F3F3F"/>
                </a:solidFill>
              </a:rPr>
              <a:t>Has a very low productivity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s-ES" sz="2000" b="1" dirty="0">
                <a:solidFill>
                  <a:srgbClr val="3F3F3F"/>
                </a:solidFill>
              </a:rPr>
              <a:t>Has a very low use of digital tools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E45634E3-9C37-49EB-A3FE-1B7807799239}"/>
              </a:ext>
            </a:extLst>
          </p:cNvPr>
          <p:cNvSpPr txBox="1"/>
          <p:nvPr/>
        </p:nvSpPr>
        <p:spPr>
          <a:xfrm>
            <a:off x="595144" y="3945881"/>
            <a:ext cx="10525125" cy="461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400" dirty="0" smtClean="0">
                <a:solidFill>
                  <a:srgbClr val="3F3F3F">
                    <a:lumMod val="75000"/>
                  </a:srgbClr>
                </a:solidFill>
              </a:rPr>
              <a:t>94.1% </a:t>
            </a:r>
            <a:r>
              <a:rPr lang="en-GB" sz="2400" dirty="0">
                <a:solidFill>
                  <a:srgbClr val="3F3F3F">
                    <a:lumMod val="75000"/>
                  </a:srgbClr>
                </a:solidFill>
              </a:rPr>
              <a:t>of the sector is made up of SMEs with less than 10 employees</a:t>
            </a:r>
          </a:p>
        </p:txBody>
      </p:sp>
      <p:sp>
        <p:nvSpPr>
          <p:cNvPr id="14347" name="CuadroTexto 18"/>
          <p:cNvSpPr txBox="1">
            <a:spLocks noChangeArrowheads="1"/>
          </p:cNvSpPr>
          <p:nvPr/>
        </p:nvSpPr>
        <p:spPr bwMode="auto">
          <a:xfrm>
            <a:off x="781049" y="2873262"/>
            <a:ext cx="5108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US" altLang="es-ES" sz="2000" b="1" dirty="0">
                <a:solidFill>
                  <a:srgbClr val="3F3F3F"/>
                </a:solidFill>
                <a:sym typeface="Wingdings" panose="05000000000000000000" pitchFamily="2" charset="2"/>
              </a:rPr>
              <a:t>We need to increase the renovation level of the existing building stock from 1% to 3% !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31FA30C0-8D48-4AE1-AAAE-136C9D3E28F5}"/>
              </a:ext>
            </a:extLst>
          </p:cNvPr>
          <p:cNvSpPr txBox="1"/>
          <p:nvPr/>
        </p:nvSpPr>
        <p:spPr>
          <a:xfrm>
            <a:off x="6921500" y="1383854"/>
            <a:ext cx="2016125" cy="12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F3F3F"/>
                </a:solidFill>
              </a:rPr>
              <a:t>The construction sector:</a:t>
            </a:r>
            <a:endParaRPr lang="es-ES" sz="2000" dirty="0">
              <a:solidFill>
                <a:srgbClr val="3F3F3F"/>
              </a:solidFill>
            </a:endParaRPr>
          </a:p>
        </p:txBody>
      </p:sp>
      <p:sp>
        <p:nvSpPr>
          <p:cNvPr id="14349" name="CuadroTexto 20"/>
          <p:cNvSpPr txBox="1">
            <a:spLocks noChangeArrowheads="1"/>
          </p:cNvSpPr>
          <p:nvPr/>
        </p:nvSpPr>
        <p:spPr bwMode="auto">
          <a:xfrm>
            <a:off x="6921500" y="4899734"/>
            <a:ext cx="373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US" altLang="es-ES" sz="2000" b="1" dirty="0">
                <a:solidFill>
                  <a:srgbClr val="3F3F3F"/>
                </a:solidFill>
                <a:sym typeface="Wingdings" panose="05000000000000000000" pitchFamily="2" charset="2"/>
              </a:rPr>
              <a:t>We need to put adapted tools in the hands of every kind of construction actor.</a:t>
            </a:r>
            <a:endParaRPr lang="es-ES" altLang="es-ES" b="1" dirty="0">
              <a:solidFill>
                <a:srgbClr val="3F3F3F"/>
              </a:solidFill>
            </a:endParaRPr>
          </a:p>
        </p:txBody>
      </p:sp>
      <p:sp>
        <p:nvSpPr>
          <p:cNvPr id="14350" name="Rectángulo 22"/>
          <p:cNvSpPr>
            <a:spLocks noChangeArrowheads="1"/>
          </p:cNvSpPr>
          <p:nvPr/>
        </p:nvSpPr>
        <p:spPr bwMode="auto">
          <a:xfrm>
            <a:off x="1174750" y="4896559"/>
            <a:ext cx="3633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GB" altLang="es-ES" sz="2000" b="1" dirty="0">
                <a:solidFill>
                  <a:srgbClr val="3F3F3F"/>
                </a:solidFill>
              </a:rPr>
              <a:t>Digital Transformation is not easily accessible to SMEs and </a:t>
            </a:r>
            <a:r>
              <a:rPr lang="en-GB" altLang="es-ES" sz="2000" b="1" dirty="0" smtClean="0">
                <a:solidFill>
                  <a:srgbClr val="3F3F3F"/>
                </a:solidFill>
              </a:rPr>
              <a:t>craftsmen.</a:t>
            </a:r>
            <a:endParaRPr lang="es-ES" altLang="es-ES" sz="2000" b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stand on digital construction?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rebuchet MS" panose="020B0603020202020204" pitchFamily="34" charset="0"/>
              </a:rPr>
              <a:t>Meet BIM4REN: easy-to-use BIM tools for renovation</a:t>
            </a:r>
            <a:r>
              <a:rPr lang="es-ES" dirty="0">
                <a:latin typeface="Trebuchet MS" panose="020B0603020202020204" pitchFamily="34" charset="0"/>
              </a:rPr>
              <a:t>, </a:t>
            </a:r>
          </a:p>
          <a:p>
            <a:pPr algn="ctr">
              <a:defRPr/>
            </a:pPr>
            <a:r>
              <a:rPr lang="es-ES" dirty="0" err="1">
                <a:latin typeface="Trebuchet MS" panose="020B0603020202020204" pitchFamily="34" charset="0"/>
              </a:rPr>
              <a:t>Webinar</a:t>
            </a:r>
            <a:r>
              <a:rPr lang="es-ES" dirty="0">
                <a:latin typeface="Trebuchet MS" panose="020B0603020202020204" pitchFamily="34" charset="0"/>
              </a:rPr>
              <a:t>, 26-05-2020</a:t>
            </a:r>
          </a:p>
        </p:txBody>
      </p:sp>
      <p:sp>
        <p:nvSpPr>
          <p:cNvPr id="6" name="Marcador de número de diapositiva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37443B-BED4-4BDF-9E12-D92AC9CE6527}" type="slidenum">
              <a:rPr lang="es-ES" altLang="en-US">
                <a:solidFill>
                  <a:srgbClr val="404040"/>
                </a:solidFill>
                <a:latin typeface="Trebuchet MS" panose="020B0603020202020204" pitchFamily="34" charset="0"/>
              </a:rPr>
              <a:pPr/>
              <a:t>9</a:t>
            </a:fld>
            <a:endParaRPr lang="es-ES" altLang="en-US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894" y="2075891"/>
            <a:ext cx="83569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100" dirty="0">
                <a:solidFill>
                  <a:srgbClr val="3F3F3F"/>
                </a:solidFill>
                <a:latin typeface="Trebuchet MS" panose="020B0603020202020204" pitchFamily="34" charset="0"/>
              </a:rPr>
              <a:t>Construction is the </a:t>
            </a:r>
            <a:r>
              <a:rPr lang="en-GB" sz="2100" b="1" dirty="0">
                <a:solidFill>
                  <a:srgbClr val="3F3F3F"/>
                </a:solidFill>
                <a:latin typeface="Trebuchet MS" panose="020B0603020202020204" pitchFamily="34" charset="0"/>
              </a:rPr>
              <a:t>least digitalised sector </a:t>
            </a:r>
            <a:r>
              <a:rPr lang="en-GB" sz="2100" dirty="0">
                <a:solidFill>
                  <a:srgbClr val="3F3F3F"/>
                </a:solidFill>
                <a:latin typeface="Trebuchet MS" panose="020B0603020202020204" pitchFamily="34" charset="0"/>
              </a:rPr>
              <a:t>(</a:t>
            </a:r>
            <a:r>
              <a:rPr lang="en-GB" sz="2100" i="1" dirty="0">
                <a:solidFill>
                  <a:srgbClr val="3F3F3F"/>
                </a:solidFill>
                <a:latin typeface="Trebuchet MS" panose="020B0603020202020204" pitchFamily="34" charset="0"/>
              </a:rPr>
              <a:t>McKinsey – 2016</a:t>
            </a:r>
            <a:r>
              <a:rPr lang="en-GB" sz="2100" dirty="0">
                <a:solidFill>
                  <a:srgbClr val="3F3F3F"/>
                </a:solidFill>
                <a:latin typeface="Trebuchet MS" panose="020B0603020202020204" pitchFamily="34" charset="0"/>
              </a:rPr>
              <a:t>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 lvl="0" algn="just"/>
            <a:r>
              <a:rPr lang="en-GB" sz="2100" dirty="0">
                <a:solidFill>
                  <a:srgbClr val="3F3F3F"/>
                </a:solidFill>
                <a:latin typeface="Trebuchet MS" panose="020B0603020202020204" pitchFamily="34" charset="0"/>
              </a:rPr>
              <a:t>In the construction value chain, </a:t>
            </a:r>
            <a:r>
              <a:rPr lang="en-GB" sz="2100" b="1" dirty="0">
                <a:solidFill>
                  <a:srgbClr val="3F3F3F"/>
                </a:solidFill>
                <a:latin typeface="Trebuchet MS" panose="020B0603020202020204" pitchFamily="34" charset="0"/>
              </a:rPr>
              <a:t>contractors have the lowest level of BIM adoption</a:t>
            </a:r>
            <a:r>
              <a:rPr lang="en-GB" sz="2100" dirty="0">
                <a:solidFill>
                  <a:srgbClr val="3F3F3F"/>
                </a:solidFill>
                <a:latin typeface="Trebuchet MS" panose="020B0603020202020204" pitchFamily="34" charset="0"/>
              </a:rPr>
              <a:t> and proficiency, with only 23% saying that they are using BIM and only one quarter (24%) indicating that they consider themselves expert or advanced. (</a:t>
            </a:r>
            <a:r>
              <a:rPr lang="en-GB" sz="2100" i="1" dirty="0">
                <a:solidFill>
                  <a:srgbClr val="3F3F3F"/>
                </a:solidFill>
                <a:latin typeface="Trebuchet MS" panose="020B0603020202020204" pitchFamily="34" charset="0"/>
              </a:rPr>
              <a:t>McGraw Hill - 2010</a:t>
            </a:r>
            <a:r>
              <a:rPr lang="en-GB" sz="2100" dirty="0">
                <a:solidFill>
                  <a:srgbClr val="3F3F3F"/>
                </a:solidFill>
                <a:latin typeface="Trebuchet MS" panose="020B0603020202020204" pitchFamily="34" charset="0"/>
              </a:rPr>
              <a:t>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pPr lvl="0" algn="just"/>
            <a:r>
              <a:rPr lang="en-GB" sz="2100" b="1" dirty="0">
                <a:solidFill>
                  <a:srgbClr val="3F3F3F"/>
                </a:solidFill>
                <a:latin typeface="Trebuchet MS" panose="020B0603020202020204" pitchFamily="34" charset="0"/>
              </a:rPr>
              <a:t>SMEs’ role is not being taken into account </a:t>
            </a:r>
            <a:r>
              <a:rPr lang="en-GB" sz="2100" dirty="0">
                <a:solidFill>
                  <a:srgbClr val="3F3F3F"/>
                </a:solidFill>
                <a:latin typeface="Trebuchet MS" panose="020B0603020202020204" pitchFamily="34" charset="0"/>
              </a:rPr>
              <a:t>by BIM designers and main contractors (</a:t>
            </a:r>
            <a:r>
              <a:rPr lang="en-GB" sz="2100" i="1" dirty="0">
                <a:solidFill>
                  <a:srgbClr val="3F3F3F"/>
                </a:solidFill>
                <a:latin typeface="Trebuchet MS" panose="020B0603020202020204" pitchFamily="34" charset="0"/>
              </a:rPr>
              <a:t>University of Huddersfield – 2020</a:t>
            </a:r>
            <a:r>
              <a:rPr lang="en-GB" sz="2100" dirty="0">
                <a:solidFill>
                  <a:srgbClr val="3F3F3F"/>
                </a:solidFill>
                <a:latin typeface="Trebuchet MS" panose="020B0603020202020204" pitchFamily="34" charset="0"/>
              </a:rPr>
              <a:t>)</a:t>
            </a:r>
            <a:endParaRPr lang="en-US" sz="2100" dirty="0">
              <a:solidFill>
                <a:srgbClr val="3F3F3F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17535" y="2063577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17534" y="3130443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17533" y="4444023"/>
            <a:ext cx="606359" cy="515937"/>
          </a:xfrm>
          <a:prstGeom prst="chevron">
            <a:avLst/>
          </a:prstGeom>
          <a:solidFill>
            <a:srgbClr val="74CEB8"/>
          </a:solidFill>
          <a:ln>
            <a:solidFill>
              <a:srgbClr val="1F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6142" r="5965" b="1508"/>
          <a:stretch/>
        </p:blipFill>
        <p:spPr>
          <a:xfrm>
            <a:off x="9280187" y="2154080"/>
            <a:ext cx="2911813" cy="2680077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116" y="6046209"/>
            <a:ext cx="998884" cy="8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819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3F3F3F"/>
      </a:dk1>
      <a:lt1>
        <a:srgbClr val="FFFFFF"/>
      </a:lt1>
      <a:dk2>
        <a:srgbClr val="1F9982"/>
      </a:dk2>
      <a:lt2>
        <a:srgbClr val="74CEB8"/>
      </a:lt2>
      <a:accent1>
        <a:srgbClr val="CBCBCB"/>
      </a:accent1>
      <a:accent2>
        <a:srgbClr val="FFD243"/>
      </a:accent2>
      <a:accent3>
        <a:srgbClr val="F46134"/>
      </a:accent3>
      <a:accent4>
        <a:srgbClr val="F54639"/>
      </a:accent4>
      <a:accent5>
        <a:srgbClr val="1C8873"/>
      </a:accent5>
      <a:accent6>
        <a:srgbClr val="52C2A7"/>
      </a:accent6>
      <a:hlink>
        <a:srgbClr val="F6BB00"/>
      </a:hlink>
      <a:folHlink>
        <a:srgbClr val="F87D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IM4Ren_Colors">
      <a:dk1>
        <a:srgbClr val="3F3F3F"/>
      </a:dk1>
      <a:lt1>
        <a:sysClr val="window" lastClr="FFFFFF"/>
      </a:lt1>
      <a:dk2>
        <a:srgbClr val="1F9982"/>
      </a:dk2>
      <a:lt2>
        <a:srgbClr val="EEECE1"/>
      </a:lt2>
      <a:accent1>
        <a:srgbClr val="74CEB8"/>
      </a:accent1>
      <a:accent2>
        <a:srgbClr val="F76C60"/>
      </a:accent2>
      <a:accent3>
        <a:srgbClr val="FFD85A"/>
      </a:accent3>
      <a:accent4>
        <a:srgbClr val="C1C1C1"/>
      </a:accent4>
      <a:accent5>
        <a:srgbClr val="F46134"/>
      </a:accent5>
      <a:accent6>
        <a:srgbClr val="1F9982"/>
      </a:accent6>
      <a:hlink>
        <a:srgbClr val="414141"/>
      </a:hlink>
      <a:folHlink>
        <a:srgbClr val="38353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BIM4Ren_Colors">
      <a:dk1>
        <a:srgbClr val="3F3F3F"/>
      </a:dk1>
      <a:lt1>
        <a:sysClr val="window" lastClr="FFFFFF"/>
      </a:lt1>
      <a:dk2>
        <a:srgbClr val="1F9982"/>
      </a:dk2>
      <a:lt2>
        <a:srgbClr val="EEECE1"/>
      </a:lt2>
      <a:accent1>
        <a:srgbClr val="74CEB8"/>
      </a:accent1>
      <a:accent2>
        <a:srgbClr val="F76C60"/>
      </a:accent2>
      <a:accent3>
        <a:srgbClr val="FFD85A"/>
      </a:accent3>
      <a:accent4>
        <a:srgbClr val="C1C1C1"/>
      </a:accent4>
      <a:accent5>
        <a:srgbClr val="F46134"/>
      </a:accent5>
      <a:accent6>
        <a:srgbClr val="1F9982"/>
      </a:accent6>
      <a:hlink>
        <a:srgbClr val="414141"/>
      </a:hlink>
      <a:folHlink>
        <a:srgbClr val="38353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1617</Words>
  <Application>Microsoft Office PowerPoint</Application>
  <PresentationFormat>Widescreen</PresentationFormat>
  <Paragraphs>340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MS PGothic</vt:lpstr>
      <vt:lpstr>Arial</vt:lpstr>
      <vt:lpstr>Arial Narrow</vt:lpstr>
      <vt:lpstr>Calibri</vt:lpstr>
      <vt:lpstr>Calibri Light</vt:lpstr>
      <vt:lpstr>Cambria</vt:lpstr>
      <vt:lpstr>Helvetica</vt:lpstr>
      <vt:lpstr>Lato Medium</vt:lpstr>
      <vt:lpstr>MetaOT-Normal</vt:lpstr>
      <vt:lpstr>Microsoft Sans Serif</vt:lpstr>
      <vt:lpstr>Open Sans</vt:lpstr>
      <vt:lpstr>Trebuchet MS</vt:lpstr>
      <vt:lpstr>Wingdings</vt:lpstr>
      <vt:lpstr>Tema de Office</vt:lpstr>
      <vt:lpstr>Conception personnalisée</vt:lpstr>
      <vt:lpstr>1_Conception personnalisée</vt:lpstr>
      <vt:lpstr>PowerPoint Presentation</vt:lpstr>
      <vt:lpstr>Meet BIM4REN:  easy-to-use BIM tools for renovation</vt:lpstr>
      <vt:lpstr>BIM4Ren team</vt:lpstr>
      <vt:lpstr>BIM4Ren webinar series</vt:lpstr>
      <vt:lpstr>BIM4Ren stakeholders community</vt:lpstr>
      <vt:lpstr>How to contact us </vt:lpstr>
      <vt:lpstr>Meet BIM4REN:  easy-to-use BIM tools for renovation</vt:lpstr>
      <vt:lpstr>The construction sector landscape</vt:lpstr>
      <vt:lpstr>Where do we stand on digital construction?</vt:lpstr>
      <vt:lpstr>No digital construction without SMEs!</vt:lpstr>
      <vt:lpstr>Barriers for SMEs regarding digital tools SMEs</vt:lpstr>
      <vt:lpstr>Why EBC joined</vt:lpstr>
      <vt:lpstr>Meet BIM4REN:  easy-to-use BIM tools for renovation</vt:lpstr>
      <vt:lpstr>BIM as a trigger for the digital revolution</vt:lpstr>
      <vt:lpstr>BIM in Renovation</vt:lpstr>
      <vt:lpstr>BIM4Ren concept</vt:lpstr>
      <vt:lpstr>BIM4Ren concept</vt:lpstr>
      <vt:lpstr>BIM4Ren concept</vt:lpstr>
      <vt:lpstr>BIM4Ren concept</vt:lpstr>
      <vt:lpstr>Objectives – BIM4Ren worklow</vt:lpstr>
      <vt:lpstr>Objectives – adaptable easy to use tools</vt:lpstr>
      <vt:lpstr>Objectives – to test on pilots as real use cases</vt:lpstr>
      <vt:lpstr>BIM4Ren - ACTIONS</vt:lpstr>
      <vt:lpstr>Meet BIM4REN:  easy-to-use BIM tools for renovation</vt:lpstr>
      <vt:lpstr>Existing buildings in the BIM Lifecycle</vt:lpstr>
      <vt:lpstr>Existing Buildings in BIM ISO 16560 </vt:lpstr>
      <vt:lpstr>Existing Buildings in BIM: Scenarios</vt:lpstr>
      <vt:lpstr>Existing Buildings in BIM: Scan-to-BIM, as-built / as-planned</vt:lpstr>
      <vt:lpstr>Existing buildings in BIM</vt:lpstr>
      <vt:lpstr>Questions &amp; Answers</vt:lpstr>
      <vt:lpstr>Let’s chat!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xavi</dc:creator>
  <cp:lastModifiedBy>Fernando Sigchos - EBC</cp:lastModifiedBy>
  <cp:revision>144</cp:revision>
  <dcterms:created xsi:type="dcterms:W3CDTF">2018-05-09T13:39:41Z</dcterms:created>
  <dcterms:modified xsi:type="dcterms:W3CDTF">2020-05-26T10:39:44Z</dcterms:modified>
</cp:coreProperties>
</file>